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91" r:id="rId2"/>
  </p:sldMasterIdLst>
  <p:notesMasterIdLst>
    <p:notesMasterId r:id="rId43"/>
  </p:notesMasterIdLst>
  <p:handoutMasterIdLst>
    <p:handoutMasterId r:id="rId44"/>
  </p:handoutMasterIdLst>
  <p:sldIdLst>
    <p:sldId id="468" r:id="rId3"/>
    <p:sldId id="550" r:id="rId4"/>
    <p:sldId id="501" r:id="rId5"/>
    <p:sldId id="523" r:id="rId6"/>
    <p:sldId id="500" r:id="rId7"/>
    <p:sldId id="506" r:id="rId8"/>
    <p:sldId id="524" r:id="rId9"/>
    <p:sldId id="525" r:id="rId10"/>
    <p:sldId id="526" r:id="rId11"/>
    <p:sldId id="527" r:id="rId12"/>
    <p:sldId id="528" r:id="rId13"/>
    <p:sldId id="529" r:id="rId14"/>
    <p:sldId id="530" r:id="rId15"/>
    <p:sldId id="531" r:id="rId16"/>
    <p:sldId id="565" r:id="rId17"/>
    <p:sldId id="532" r:id="rId18"/>
    <p:sldId id="533" r:id="rId19"/>
    <p:sldId id="534" r:id="rId20"/>
    <p:sldId id="535" r:id="rId21"/>
    <p:sldId id="536" r:id="rId22"/>
    <p:sldId id="537" r:id="rId23"/>
    <p:sldId id="576" r:id="rId24"/>
    <p:sldId id="577" r:id="rId25"/>
    <p:sldId id="578" r:id="rId26"/>
    <p:sldId id="539" r:id="rId27"/>
    <p:sldId id="579" r:id="rId28"/>
    <p:sldId id="580" r:id="rId29"/>
    <p:sldId id="581" r:id="rId30"/>
    <p:sldId id="582" r:id="rId31"/>
    <p:sldId id="583" r:id="rId32"/>
    <p:sldId id="584" r:id="rId33"/>
    <p:sldId id="585" r:id="rId34"/>
    <p:sldId id="551" r:id="rId35"/>
    <p:sldId id="586" r:id="rId36"/>
    <p:sldId id="587" r:id="rId37"/>
    <p:sldId id="588" r:id="rId38"/>
    <p:sldId id="589" r:id="rId39"/>
    <p:sldId id="264" r:id="rId40"/>
    <p:sldId id="552" r:id="rId41"/>
    <p:sldId id="553" r:id="rId4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AA00"/>
    <a:srgbClr val="766363"/>
    <a:srgbClr val="FFF5EA"/>
    <a:srgbClr val="00324D"/>
    <a:srgbClr val="FF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A0472C-E42D-409B-8C27-DB2E802EEC81}" v="33" dt="2022-10-19T17:09:15.3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04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34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53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999AFE6-721E-1D92-FFC0-72E02DBB9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598C0A-ECF9-B897-80D5-1AE7ABA305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9B9F-131C-2846-AB8F-CEE154B4CAEB}" type="datetimeFigureOut">
              <a:rPr lang="es-CO" smtClean="0"/>
              <a:t>10/09/2023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8F308B-0102-A0B4-9A23-E807C735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7CACDD-5D14-572A-2591-609B03F168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070F-3F68-E043-9CC3-B53B4F2245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004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10/09/2023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8927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10/09/2023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10/09/2023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B25968F-984F-8BF4-4FF0-2432A9923E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27833" y="317431"/>
            <a:ext cx="811391" cy="79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28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10/09/2023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Patrón de fondo&#10;&#10;Descripción generada automáticamente">
            <a:extLst>
              <a:ext uri="{FF2B5EF4-FFF2-40B4-BE49-F238E27FC236}">
                <a16:creationId xmlns:a16="http://schemas.microsoft.com/office/drawing/2014/main" id="{EDE1298D-A4F7-F1E4-F1B3-3D2F5117E0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9B39820-C822-5D71-439D-76D8E95C16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4859" y="303050"/>
            <a:ext cx="855785" cy="83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60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10/09/2023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5659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7DFF890D-F3AC-9928-32A3-F179DB21A0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46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10/09/2023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0498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10/09/2023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58302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10/09/2023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99560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10/09/2023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763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10/09/2023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10/09/2023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37017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10/09/2023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99319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10/09/2023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26338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10/09/2023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95474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10/09/2023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35265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10/09/2023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32859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10/09/2023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70756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Patrón de fondo&#10;&#10;Descripción generada automáticamente">
            <a:extLst>
              <a:ext uri="{FF2B5EF4-FFF2-40B4-BE49-F238E27FC236}">
                <a16:creationId xmlns:a16="http://schemas.microsoft.com/office/drawing/2014/main" id="{EDE1298D-A4F7-F1E4-F1B3-3D2F5117E0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9B39820-C822-5D71-439D-76D8E95C16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4859" y="303050"/>
            <a:ext cx="855785" cy="83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1875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10/09/2023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5933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10/09/2023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10/09/2023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10/09/2023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10/09/2023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10/09/2023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10/09/2023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10/09/2023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10/09/2023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2" r:id="rId11"/>
    <p:sldLayoutId id="2147483659" r:id="rId12"/>
    <p:sldLayoutId id="2147483663" r:id="rId13"/>
    <p:sldLayoutId id="2147483675" r:id="rId14"/>
    <p:sldLayoutId id="214748367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10/09/2023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499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3" r:id="rId11"/>
    <p:sldLayoutId id="2147483704" r:id="rId12"/>
    <p:sldLayoutId id="214748370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1381314" y="2270778"/>
            <a:ext cx="96166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De JSON a CSV</a:t>
            </a:r>
          </a:p>
        </p:txBody>
      </p:sp>
    </p:spTree>
    <p:extLst>
      <p:ext uri="{BB962C8B-B14F-4D97-AF65-F5344CB8AC3E}">
        <p14:creationId xmlns:p14="http://schemas.microsoft.com/office/powerpoint/2010/main" val="3079616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B402FFB-B5C8-3B1A-0D55-DB55F2911D83}"/>
              </a:ext>
            </a:extLst>
          </p:cNvPr>
          <p:cNvSpPr txBox="1"/>
          <p:nvPr/>
        </p:nvSpPr>
        <p:spPr>
          <a:xfrm>
            <a:off x="1028655" y="1817475"/>
            <a:ext cx="52352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Proceso instalación VS Code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8B87163-C9D9-CE80-52AE-F973DEDBE933}"/>
              </a:ext>
            </a:extLst>
          </p:cNvPr>
          <p:cNvSpPr txBox="1"/>
          <p:nvPr/>
        </p:nvSpPr>
        <p:spPr>
          <a:xfrm>
            <a:off x="1028655" y="3579840"/>
            <a:ext cx="4991752" cy="1306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1067"/>
              </a:spcAft>
            </a:pPr>
            <a:r>
              <a:rPr lang="es-CO" sz="1867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6: </a:t>
            </a:r>
            <a:r>
              <a:rPr lang="es-CO" sz="1867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Elige si deseas cambiar el nombre de la carpeta de accesos directos en el menú Inicio o si no deseas instalar accesos directos en absoluto. Haz clic en Next.</a:t>
            </a:r>
            <a:endParaRPr lang="es-CO" sz="1867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547266C-9A1F-89AB-3456-2990D5A22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641" y="1649440"/>
            <a:ext cx="4991100" cy="38608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1611907A-23FE-23A5-825E-86E4D0D8A6BE}"/>
              </a:ext>
            </a:extLst>
          </p:cNvPr>
          <p:cNvSpPr/>
          <p:nvPr/>
        </p:nvSpPr>
        <p:spPr>
          <a:xfrm>
            <a:off x="1182116" y="3267736"/>
            <a:ext cx="2028012" cy="14383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</p:spTree>
    <p:extLst>
      <p:ext uri="{BB962C8B-B14F-4D97-AF65-F5344CB8AC3E}">
        <p14:creationId xmlns:p14="http://schemas.microsoft.com/office/powerpoint/2010/main" val="758671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22B9ACE-97E7-19B7-0699-BB97B1CDF82E}"/>
              </a:ext>
            </a:extLst>
          </p:cNvPr>
          <p:cNvSpPr txBox="1"/>
          <p:nvPr/>
        </p:nvSpPr>
        <p:spPr>
          <a:xfrm>
            <a:off x="1028655" y="1817475"/>
            <a:ext cx="52352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Proceso instalación VS Code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CAFEA7C-82C5-B378-AE88-A4215B673050}"/>
              </a:ext>
            </a:extLst>
          </p:cNvPr>
          <p:cNvSpPr txBox="1"/>
          <p:nvPr/>
        </p:nvSpPr>
        <p:spPr>
          <a:xfrm>
            <a:off x="1028655" y="3579840"/>
            <a:ext cx="4991752" cy="1306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1067"/>
              </a:spcAft>
            </a:pPr>
            <a:r>
              <a:rPr lang="es-CO" sz="1867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7: </a:t>
            </a:r>
            <a:r>
              <a:rPr lang="es-CO" sz="1867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Selecciona las tareas adicionales, por ej. crear un icono en el escritorio o añadir opciones al menú contextual de Windows Explorer. Haz clic en Next.</a:t>
            </a:r>
            <a:endParaRPr lang="es-CO" sz="1867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n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4DBFEB1F-58CB-46F3-8B6C-A7DB01396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641" y="1643090"/>
            <a:ext cx="5016500" cy="38735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70E59FD7-EED0-2BA3-6149-5B4FA8390836}"/>
              </a:ext>
            </a:extLst>
          </p:cNvPr>
          <p:cNvSpPr/>
          <p:nvPr/>
        </p:nvSpPr>
        <p:spPr>
          <a:xfrm>
            <a:off x="1162660" y="3293296"/>
            <a:ext cx="2028012" cy="14383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</p:spTree>
    <p:extLst>
      <p:ext uri="{BB962C8B-B14F-4D97-AF65-F5344CB8AC3E}">
        <p14:creationId xmlns:p14="http://schemas.microsoft.com/office/powerpoint/2010/main" val="2236480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A5BCD21-C916-3988-6FD8-B141B9BFAD0F}"/>
              </a:ext>
            </a:extLst>
          </p:cNvPr>
          <p:cNvSpPr txBox="1"/>
          <p:nvPr/>
        </p:nvSpPr>
        <p:spPr>
          <a:xfrm>
            <a:off x="1028655" y="318515"/>
            <a:ext cx="52352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Proceso instalación VS Code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11B744D-B213-5B43-FE95-FA81770DAB6D}"/>
              </a:ext>
            </a:extLst>
          </p:cNvPr>
          <p:cNvSpPr txBox="1"/>
          <p:nvPr/>
        </p:nvSpPr>
        <p:spPr>
          <a:xfrm>
            <a:off x="1028655" y="2080881"/>
            <a:ext cx="4991752" cy="3549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1067"/>
              </a:spcAft>
            </a:pPr>
            <a:r>
              <a:rPr lang="es-CO" sz="1867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8: </a:t>
            </a:r>
            <a:r>
              <a:rPr lang="es-CO" sz="1867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Haz clic en “Install” para iniciar la instalación.</a:t>
            </a:r>
            <a:endParaRPr lang="es-CO" sz="1867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1067"/>
              </a:spcAft>
            </a:pPr>
            <a:endParaRPr lang="es-CO" sz="1867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1067"/>
              </a:spcAft>
            </a:pPr>
            <a:endParaRPr lang="es-CO" sz="1867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1067"/>
              </a:spcAft>
            </a:pPr>
            <a:endParaRPr lang="es-CO" sz="1867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1067"/>
              </a:spcAft>
            </a:pPr>
            <a:endParaRPr lang="es-CO" sz="1867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1067"/>
              </a:spcAft>
            </a:pPr>
            <a:r>
              <a:rPr lang="es-CO" sz="1867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9: </a:t>
            </a:r>
            <a:r>
              <a:rPr lang="es-CO" sz="1867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programa está instalado y listo para usar. Haz clic en “</a:t>
            </a:r>
            <a:r>
              <a:rPr lang="es-CO" sz="1867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Finish</a:t>
            </a:r>
            <a:r>
              <a:rPr lang="es-CO" sz="1867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para finalizar la instalación y lanzar el programa.</a:t>
            </a:r>
            <a:endParaRPr lang="es-CO" sz="1867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2FE6EED-7EA2-2AD3-0BFC-001992B85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640" y="259878"/>
            <a:ext cx="4077536" cy="314288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152230F-B8A8-970B-F827-FBC601A5B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640" y="3552291"/>
            <a:ext cx="4077536" cy="3169123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1A452BF9-0221-8DC8-ED54-6AD65F81585F}"/>
              </a:ext>
            </a:extLst>
          </p:cNvPr>
          <p:cNvSpPr/>
          <p:nvPr/>
        </p:nvSpPr>
        <p:spPr>
          <a:xfrm>
            <a:off x="1114022" y="1744341"/>
            <a:ext cx="2028012" cy="14383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</p:spTree>
    <p:extLst>
      <p:ext uri="{BB962C8B-B14F-4D97-AF65-F5344CB8AC3E}">
        <p14:creationId xmlns:p14="http://schemas.microsoft.com/office/powerpoint/2010/main" val="3891674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8F3326-CB71-1AB7-79F4-14F63147DCA6}"/>
              </a:ext>
            </a:extLst>
          </p:cNvPr>
          <p:cNvSpPr txBox="1"/>
          <p:nvPr/>
        </p:nvSpPr>
        <p:spPr>
          <a:xfrm>
            <a:off x="985762" y="2228671"/>
            <a:ext cx="10220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b="1" dirty="0">
                <a:solidFill>
                  <a:srgbClr val="FFFFFF"/>
                </a:solidFill>
              </a:rPr>
              <a:t>Creación de carpetas</a:t>
            </a:r>
          </a:p>
        </p:txBody>
      </p:sp>
    </p:spTree>
    <p:extLst>
      <p:ext uri="{BB962C8B-B14F-4D97-AF65-F5344CB8AC3E}">
        <p14:creationId xmlns:p14="http://schemas.microsoft.com/office/powerpoint/2010/main" val="2664625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n 2" descr="Texto&#10;&#10;Descripción generada automáticamente">
            <a:extLst>
              <a:ext uri="{FF2B5EF4-FFF2-40B4-BE49-F238E27FC236}">
                <a16:creationId xmlns:a16="http://schemas.microsoft.com/office/drawing/2014/main" id="{664CA3EB-AE30-6BF4-BE0B-C3C45C7EA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85" y="4587160"/>
            <a:ext cx="9034978" cy="153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4">
            <a:extLst>
              <a:ext uri="{FF2B5EF4-FFF2-40B4-BE49-F238E27FC236}">
                <a16:creationId xmlns:a16="http://schemas.microsoft.com/office/drawing/2014/main" id="{57BE4BD9-BD0B-0C4B-2112-9B188BB8B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405" y="193229"/>
            <a:ext cx="79608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Paso 1: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Creamos una carpeta ra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í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z. En nuestro caso la llamaremos 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jsoncsv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kumimoji="0" lang="es-CO" altLang="es-CO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A09AA25-DB96-D0C7-81CC-120980B2E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795" y="2420137"/>
            <a:ext cx="926975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Paso 2: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Dentro de esta, crearemos tres carpetas. Uno llamado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css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Donde ir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á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 los archivos  que se encargaran del dise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ñ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de la página;  el segundo llamado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js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Donde ir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á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 los archivos que contengan toda la l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ó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gica e interacci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ó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 del aplicativo, y el tercero llamado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img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que es donde meteremos im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á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genes</a:t>
            </a:r>
            <a:endParaRPr kumimoji="0" lang="es-CO" altLang="es-CO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09CAF76-E1EA-CCD5-E88C-537583580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004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E36A72C-FDC4-5CD7-DCC5-6F967F9A1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80" y="720497"/>
            <a:ext cx="10957040" cy="51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287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5B61A54-7390-ADA4-E691-30E25F523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725" y="677007"/>
            <a:ext cx="10393959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Paso 3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:En el buscador de archivos escribimos “</a:t>
            </a:r>
            <a:r>
              <a:rPr kumimoji="0" lang="es-CO" altLang="es-CO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cmd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 y se nos abrirá la consola.</a:t>
            </a:r>
            <a:endParaRPr kumimoji="0" lang="es-CO" altLang="es-CO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5" name="Imagen 4" descr="Tabla&#10;&#10;Descripción generada automáticamente con confianza media">
            <a:extLst>
              <a:ext uri="{FF2B5EF4-FFF2-40B4-BE49-F238E27FC236}">
                <a16:creationId xmlns:a16="http://schemas.microsoft.com/office/drawing/2014/main" id="{56019E87-87B6-E897-BF16-0692CC635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82" y="2071875"/>
            <a:ext cx="11262082" cy="2466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C3303800-E05B-32F2-EDA2-CF8AF67C3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859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2255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1E5BB79C-27B7-B4ED-ED97-A48579475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32" y="142969"/>
            <a:ext cx="4987263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Paso 4: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Escribimos en la consola 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</a:t>
            </a:r>
            <a:r>
              <a:rPr kumimoji="0" lang="es-CO" altLang="es-C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code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.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kumimoji="0" lang="es-CO" altLang="es-CO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084457C-1B8B-032F-AB72-A384741DC99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80099" y="4171830"/>
            <a:ext cx="4155713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Paso 5: 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 abre la carpeta en el visual estudio </a:t>
            </a:r>
            <a:r>
              <a:rPr kumimoji="0" lang="es-CO" altLang="es-CO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code</a:t>
            </a:r>
            <a:endParaRPr kumimoji="0" lang="es-CO" altLang="es-CO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B31B82B-85B9-5F18-E63A-921545BA9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43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5" name="Imagen 4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76A03E4E-8C91-3DAB-03B4-45828C7CF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98" y="667093"/>
            <a:ext cx="6922882" cy="1804683"/>
          </a:xfrm>
          <a:prstGeom prst="rect">
            <a:avLst/>
          </a:prstGeom>
        </p:spPr>
      </p:pic>
      <p:pic>
        <p:nvPicPr>
          <p:cNvPr id="6" name="Imagen 5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2A2E4B3E-D00B-DDD7-5D96-673C9851F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844" y="3024384"/>
            <a:ext cx="7272258" cy="297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669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37DA9D31-58CD-0EF6-CA43-96A8F6E3A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008" y="948255"/>
            <a:ext cx="527239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Paso 6: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Creamos un nuevo archivo en la carpeta ra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í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 llamado 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index.html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 en este escribimos 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html:5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</a:t>
            </a:r>
            <a:endParaRPr kumimoji="0" lang="es-CO" altLang="es-CO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5A16FEB-514A-001A-AAEF-28D5B553466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14008" y="4460531"/>
            <a:ext cx="519781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Paso 7: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Esto habr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á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creado el c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ó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digo base de un archivo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en el cual podremos empezar a trabaja</a:t>
            </a:r>
            <a:endParaRPr kumimoji="0" lang="es-CO" altLang="es-CO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n 4" descr="Interfaz de usuario gráfica, Texto, Aplicación, Teams&#10;&#10;Descripción generada automáticamente">
            <a:extLst>
              <a:ext uri="{FF2B5EF4-FFF2-40B4-BE49-F238E27FC236}">
                <a16:creationId xmlns:a16="http://schemas.microsoft.com/office/drawing/2014/main" id="{5D5FBED9-5808-FBCC-2EFF-8D90ACFE8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99" y="918666"/>
            <a:ext cx="5612130" cy="2141220"/>
          </a:xfrm>
          <a:prstGeom prst="rect">
            <a:avLst/>
          </a:prstGeom>
        </p:spPr>
      </p:pic>
      <p:pic>
        <p:nvPicPr>
          <p:cNvPr id="6" name="Imagen 5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CB4248EF-0010-F34B-16A6-CE394EB4A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399" y="3986173"/>
            <a:ext cx="6617902" cy="226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177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0ACD4D1-74DA-2EF3-C43A-172DC0D84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868" y="1210815"/>
            <a:ext cx="4134255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Paso 8: 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creamos un archivo style.css en la carpeta </a:t>
            </a:r>
            <a:r>
              <a:rPr kumimoji="0" lang="es-CO" altLang="es-C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css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kumimoji="0" lang="es-CO" altLang="es-CO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89C44CA-C9B9-0D8E-2B70-B58154678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99" y="4731330"/>
            <a:ext cx="4093723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Paso 9: 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enlazamos el archivo index.html con el style.css</a:t>
            </a:r>
            <a:endParaRPr kumimoji="0" lang="es-CO" altLang="es-CO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753D6636-C540-D3EC-A63F-76CE7D3EE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0389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6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5B9E9C60-1B28-A2CF-C015-FA457C359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800" y="166957"/>
            <a:ext cx="3424106" cy="2871831"/>
          </a:xfrm>
          <a:prstGeom prst="rect">
            <a:avLst/>
          </a:prstGeom>
        </p:spPr>
      </p:pic>
      <p:pic>
        <p:nvPicPr>
          <p:cNvPr id="7" name="Imagen 6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B8BA6FF9-94C9-235C-13E4-29B1AB9AC1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123" y="4543579"/>
            <a:ext cx="7194976" cy="126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744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>
            <a:extLst>
              <a:ext uri="{FF2B5EF4-FFF2-40B4-BE49-F238E27FC236}">
                <a16:creationId xmlns:a16="http://schemas.microsoft.com/office/drawing/2014/main" id="{3D8FB4AE-2194-AB70-CD60-8A4BC202E17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00485" y="760090"/>
            <a:ext cx="423153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Paso 10: 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creamos un archivo en la carpeta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js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llamado app.js</a:t>
            </a:r>
            <a:endParaRPr kumimoji="0" lang="es-CO" altLang="es-CO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67E8169-10A3-3A8D-9840-86AC9F0D0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485" y="4413738"/>
            <a:ext cx="3998498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Paso 11: 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enlazamos el archivo index.html con el app.js</a:t>
            </a:r>
            <a:endParaRPr kumimoji="0" lang="es-CO" altLang="es-CO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ED5832B-DD1B-AB27-D4F4-155121A63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097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2" name="Imagen 1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263481BD-C476-A47B-32D4-9BCF4107C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183" y="444883"/>
            <a:ext cx="3486893" cy="2745928"/>
          </a:xfrm>
          <a:prstGeom prst="rect">
            <a:avLst/>
          </a:prstGeom>
        </p:spPr>
      </p:pic>
      <p:pic>
        <p:nvPicPr>
          <p:cNvPr id="6" name="Imagen 5" descr="Texto&#10;&#10;Descripción generada automáticamente con confianza media">
            <a:extLst>
              <a:ext uri="{FF2B5EF4-FFF2-40B4-BE49-F238E27FC236}">
                <a16:creationId xmlns:a16="http://schemas.microsoft.com/office/drawing/2014/main" id="{1BF2E108-F7ED-CDEC-F9E7-B6A6CB50C3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564" y="4461010"/>
            <a:ext cx="5612130" cy="115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224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D18FE2A-A2C6-4624-CC27-E055B1D018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366" y="221459"/>
            <a:ext cx="10515600" cy="1126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/>
              <a:t>Contenido</a:t>
            </a:r>
          </a:p>
          <a:p>
            <a:pPr algn="ctr"/>
            <a:r>
              <a:rPr lang="es-ES" sz="3733" b="1" dirty="0"/>
              <a:t>de la presentación</a:t>
            </a:r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352EE6EB-237A-90E7-C220-38485CF7E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73113"/>
              </p:ext>
            </p:extLst>
          </p:nvPr>
        </p:nvGraphicFramePr>
        <p:xfrm>
          <a:off x="1771941" y="2087072"/>
          <a:ext cx="8128000" cy="341376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0070444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31966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400" b="0" dirty="0"/>
                        <a:t>Introducción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b="1" dirty="0"/>
                        <a:t>3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8053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400" b="0" dirty="0"/>
                        <a:t>Tecnologías requeridas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b="1" dirty="0"/>
                        <a:t>4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2569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400" dirty="0"/>
                        <a:t>Instalación Visual Studio Code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b="1" dirty="0"/>
                        <a:t>5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7355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400" dirty="0"/>
                        <a:t>Creación de carpetas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b="1" dirty="0"/>
                        <a:t>13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927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E</a:t>
                      </a:r>
                      <a:r>
                        <a:rPr lang="es-CO" sz="2400" dirty="0"/>
                        <a:t>structura HTML 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/>
                        <a:t>2</a:t>
                      </a:r>
                      <a:r>
                        <a:rPr lang="es-CO" sz="2400" b="1" dirty="0"/>
                        <a:t>1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4949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0" dirty="0"/>
                        <a:t>Estructura JavaScript</a:t>
                      </a:r>
                      <a:endParaRPr lang="es-CO" sz="2400" b="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/>
                        <a:t>2</a:t>
                      </a:r>
                      <a:r>
                        <a:rPr lang="es-CO" sz="2400" b="1" dirty="0"/>
                        <a:t>5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5811961"/>
                  </a:ext>
                </a:extLst>
              </a:tr>
              <a:tr h="398353">
                <a:tc>
                  <a:txBody>
                    <a:bodyPr/>
                    <a:lstStyle/>
                    <a:p>
                      <a:pPr algn="ctr"/>
                      <a:r>
                        <a:rPr lang="es-ES" sz="2400" b="0" dirty="0"/>
                        <a:t>Estructura CSS</a:t>
                      </a:r>
                      <a:endParaRPr lang="es-CO" sz="2400" b="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/>
                        <a:t>33</a:t>
                      </a:r>
                      <a:endParaRPr lang="es-CO" sz="2400" b="1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3236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2012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Imagen 10">
            <a:extLst>
              <a:ext uri="{FF2B5EF4-FFF2-40B4-BE49-F238E27FC236}">
                <a16:creationId xmlns:a16="http://schemas.microsoft.com/office/drawing/2014/main" id="{031284DD-0D83-D125-3330-9B23AFED4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121" y="72743"/>
            <a:ext cx="3015372" cy="386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" name="Imagen 1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A113F275-572A-F5FE-FF31-00640912C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77" y="4792295"/>
            <a:ext cx="7261957" cy="144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D769D45D-F4A4-D856-53CF-F55F6CC50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2690"/>
            <a:ext cx="666344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Paso 12: 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 el lado derecho encontraremos un apartado de extensiones en el visual </a:t>
            </a:r>
            <a:r>
              <a:rPr kumimoji="0" lang="es-CO" altLang="es-C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studio</a:t>
            </a:r>
            <a:endParaRPr kumimoji="0" lang="es-CO" altLang="es-CO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E07193B-3E4B-63E0-7786-880D304B7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580" y="3715077"/>
            <a:ext cx="571986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Paso 13: 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 las extensiones buscamos 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live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server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click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en la primera opci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ó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 y los descargamos</a:t>
            </a:r>
            <a:endParaRPr kumimoji="0" lang="es-CO" altLang="es-CO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6468960-9F3B-FE6B-4751-E19899C5C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769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5299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8F3326-CB71-1AB7-79F4-14F63147DCA6}"/>
              </a:ext>
            </a:extLst>
          </p:cNvPr>
          <p:cNvSpPr txBox="1"/>
          <p:nvPr/>
        </p:nvSpPr>
        <p:spPr>
          <a:xfrm>
            <a:off x="985762" y="2228671"/>
            <a:ext cx="10220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b="1" dirty="0">
                <a:solidFill>
                  <a:srgbClr val="FFFFFF"/>
                </a:solidFill>
              </a:rPr>
              <a:t>Estructura HTML</a:t>
            </a:r>
          </a:p>
        </p:txBody>
      </p:sp>
    </p:spTree>
    <p:extLst>
      <p:ext uri="{BB962C8B-B14F-4D97-AF65-F5344CB8AC3E}">
        <p14:creationId xmlns:p14="http://schemas.microsoft.com/office/powerpoint/2010/main" val="875621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n 1" descr="Texto&#10;&#10;Descripción generada automáticamente">
            <a:extLst>
              <a:ext uri="{FF2B5EF4-FFF2-40B4-BE49-F238E27FC236}">
                <a16:creationId xmlns:a16="http://schemas.microsoft.com/office/drawing/2014/main" id="{EF526D21-29EE-396B-9374-79E8F8BAE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35" y="848030"/>
            <a:ext cx="9146501" cy="170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1" descr="Texto&#10;&#10;Descripción generada automáticamente">
            <a:extLst>
              <a:ext uri="{FF2B5EF4-FFF2-40B4-BE49-F238E27FC236}">
                <a16:creationId xmlns:a16="http://schemas.microsoft.com/office/drawing/2014/main" id="{787BF31D-BC04-BC5C-4762-D91001A7B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95" y="4304295"/>
            <a:ext cx="9286068" cy="219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75B66449-6767-1EBF-2341-46C3ACA6E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513" y="209537"/>
            <a:ext cx="919514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Paso 14: 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 el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body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del archivo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crearemos un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que ser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á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el contenedor principal </a:t>
            </a:r>
            <a:endParaRPr kumimoji="0" lang="es-CO" altLang="es-CO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1D0AAB1-2750-D0CD-A3D4-D001A8CD0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295" y="3358343"/>
            <a:ext cx="8302273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Paso 15: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dentro del contenedor principal crearemos otro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con la clase “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</a:t>
            </a:r>
            <a:endParaRPr kumimoji="0" lang="es-CO" altLang="es-CO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4E2BFB3-BFAE-B45F-FA18-0A33CE3F0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2640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n 1">
            <a:extLst>
              <a:ext uri="{FF2B5EF4-FFF2-40B4-BE49-F238E27FC236}">
                <a16:creationId xmlns:a16="http://schemas.microsoft.com/office/drawing/2014/main" id="{0A165D15-00F4-4A05-290F-E21BC2CDC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43" y="3101392"/>
            <a:ext cx="6708775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Imagen 1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0E424F72-FB25-487E-22C4-2FC696863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309" y="2206043"/>
            <a:ext cx="4381500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489AEB23-BB89-18CA-78C4-E22AD8C22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656" y="732857"/>
            <a:ext cx="9083403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Paso 16: 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Dentro del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crearemos un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con la clase “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left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 este contendrá un titulo un área de texto donde ingresaremos el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json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 un botón que da inicio a la conversión de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json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cvs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(formatos separados por comas)</a:t>
            </a:r>
            <a:endParaRPr kumimoji="0" lang="es-CO" altLang="es-CO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8722B8B-294F-8DC1-7572-C9C9902DC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7F4509F-6005-3C37-A0ED-5D8BC8FE7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576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50128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magen 1">
            <a:extLst>
              <a:ext uri="{FF2B5EF4-FFF2-40B4-BE49-F238E27FC236}">
                <a16:creationId xmlns:a16="http://schemas.microsoft.com/office/drawing/2014/main" id="{6C8B1B02-1764-FD84-CF3E-EC6D158AD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46" y="3609785"/>
            <a:ext cx="6927850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Imagen 1">
            <a:extLst>
              <a:ext uri="{FF2B5EF4-FFF2-40B4-BE49-F238E27FC236}">
                <a16:creationId xmlns:a16="http://schemas.microsoft.com/office/drawing/2014/main" id="{4CF616BD-60AD-E92F-5BB8-C50789A1B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741" y="1266825"/>
            <a:ext cx="3771900" cy="559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FC0103BE-F38A-7A7A-00FE-267064D7A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0FD1F6A-5837-CD56-7789-7CF554C15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353" y="1536815"/>
            <a:ext cx="5170647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Paso 17: 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ahora dentro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creamos un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con la clase “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right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  donde pondremos un titulo y un área de texto donde saldrá el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json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en formato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csv</a:t>
            </a:r>
            <a:endParaRPr kumimoji="0" lang="es-CO" altLang="es-CO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D26D555-96E1-BBBD-7D51-AD63687DC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055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8690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8F3326-CB71-1AB7-79F4-14F63147DCA6}"/>
              </a:ext>
            </a:extLst>
          </p:cNvPr>
          <p:cNvSpPr txBox="1"/>
          <p:nvPr/>
        </p:nvSpPr>
        <p:spPr>
          <a:xfrm>
            <a:off x="985762" y="2228671"/>
            <a:ext cx="10220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b="1" dirty="0">
                <a:solidFill>
                  <a:srgbClr val="FFFFFF"/>
                </a:solidFill>
              </a:rPr>
              <a:t>Estructura JavaScript</a:t>
            </a:r>
          </a:p>
        </p:txBody>
      </p:sp>
    </p:spTree>
    <p:extLst>
      <p:ext uri="{BB962C8B-B14F-4D97-AF65-F5344CB8AC3E}">
        <p14:creationId xmlns:p14="http://schemas.microsoft.com/office/powerpoint/2010/main" val="3292943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Imagen 1">
            <a:extLst>
              <a:ext uri="{FF2B5EF4-FFF2-40B4-BE49-F238E27FC236}">
                <a16:creationId xmlns:a16="http://schemas.microsoft.com/office/drawing/2014/main" id="{228EA5BA-FC8A-0293-1E02-B1B64A05D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60" y="751690"/>
            <a:ext cx="9067813" cy="170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Imagen 1" descr="Texto&#10;&#10;Descripción generada automáticamente">
            <a:extLst>
              <a:ext uri="{FF2B5EF4-FFF2-40B4-BE49-F238E27FC236}">
                <a16:creationId xmlns:a16="http://schemas.microsoft.com/office/drawing/2014/main" id="{9AEC6EB9-059A-4C58-7FD7-E0CB64C15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71" y="3897033"/>
            <a:ext cx="9710918" cy="220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E3BBD605-8C5B-8C34-1441-C35E9679E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7AFA538-D932-D818-C069-4C49342B7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907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645336A-5951-BCE9-2BB4-362603193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9A0F967-5CBA-213D-837B-81B804195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60" y="248616"/>
            <a:ext cx="78534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Paso 18: 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Referenciamos elementos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con el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querySelector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usando el id</a:t>
            </a:r>
            <a:endParaRPr kumimoji="0" lang="es-CO" altLang="es-CO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9A2BE0A-83B4-76FD-22B0-AF1A182490EE}"/>
              </a:ext>
            </a:extLst>
          </p:cNvPr>
          <p:cNvSpPr txBox="1"/>
          <p:nvPr/>
        </p:nvSpPr>
        <p:spPr>
          <a:xfrm>
            <a:off x="228600" y="2959691"/>
            <a:ext cx="9443906" cy="670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19: 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Agregamos un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listener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 botón de convertir al darle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correrá todo el código que lleve adentro 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709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0F53AE09-DBD4-F79C-EDA4-667D584AB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89" y="949709"/>
            <a:ext cx="8975572" cy="140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" name="Imagen 1">
            <a:extLst>
              <a:ext uri="{FF2B5EF4-FFF2-40B4-BE49-F238E27FC236}">
                <a16:creationId xmlns:a16="http://schemas.microsoft.com/office/drawing/2014/main" id="{72AD9A81-BA47-7A7F-D77A-58BD02858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89" y="3919725"/>
            <a:ext cx="3779504" cy="182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2AC63B4B-B076-A5DE-FEB1-2E4D1CBCB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289" y="155337"/>
            <a:ext cx="939724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Paso 20: 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iniciamos tres variables la primera para guardar el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json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la segunda para guardas las cabeceras y por ultimo el valor de esas cabeceras.</a:t>
            </a:r>
            <a:endParaRPr kumimoji="0" lang="es-CO" altLang="es-CO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3CD22A1-DF69-D60B-510D-B7ED1D383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289" y="2938275"/>
            <a:ext cx="10491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 que esta dentro de la l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í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nea azul son las cabeceras lo que sigue despu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é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 de los dos puntos es el valor asignado</a:t>
            </a:r>
            <a:endParaRPr kumimoji="0" lang="es-CO" altLang="es-CO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85A79A6-FCF7-2303-13A5-1F0BD4A55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813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36567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6D243EA8-8447-E33B-4238-7F4463832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54" y="1149410"/>
            <a:ext cx="8913440" cy="1815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" name="Imagen 1" descr="Texto&#10;&#10;Descripción generada automáticamente con confianza media">
            <a:extLst>
              <a:ext uri="{FF2B5EF4-FFF2-40B4-BE49-F238E27FC236}">
                <a16:creationId xmlns:a16="http://schemas.microsoft.com/office/drawing/2014/main" id="{FE13FD9E-77B8-4A35-DD8B-F66D3070F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23" y="4541021"/>
            <a:ext cx="5007694" cy="163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C96794D8-E9D3-59B1-4C3F-7C3E13B60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21" y="125086"/>
            <a:ext cx="1124626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Paso 21: 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ahora validamos si la cadena de texto que se nos dan es un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json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si es un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json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sigue con el c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ó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digo de lo contrario manda un error</a:t>
            </a:r>
            <a:endParaRPr kumimoji="0" lang="es-CO" altLang="es-CO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1F6EB7D-DF6B-0E5B-6E22-E887830E8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554" y="3569950"/>
            <a:ext cx="727635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Paso 22:  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 crea un condicional para ver si el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json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viene en un array</a:t>
            </a:r>
            <a:endParaRPr kumimoji="0" lang="es-CO" altLang="es-CO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471DABF-5A4F-6B3E-D47D-CAD3ADF92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71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0732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6BBBE69-0631-9122-192D-65A895FEB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622" y="964040"/>
            <a:ext cx="1026812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Paso 23: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si la condición anterior se cumple se recorre cada elemento dado que la primera iteración el array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keys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está vacío ósea igual a 0,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keys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se le agregan las propiedades de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nkeys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endParaRPr kumimoji="0" lang="es-CO" altLang="es-CO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3" name="Imagen 1" descr="Texto&#10;&#10;Descripción generada automáticamente">
            <a:extLst>
              <a:ext uri="{FF2B5EF4-FFF2-40B4-BE49-F238E27FC236}">
                <a16:creationId xmlns:a16="http://schemas.microsoft.com/office/drawing/2014/main" id="{B763BFB9-3579-F90E-6AC9-37CB7ED49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97" y="2088814"/>
            <a:ext cx="10322718" cy="226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7FF19441-1B42-E0C4-4E5B-40B0B9196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859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8184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991258" y="2014149"/>
            <a:ext cx="10515600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Work Sans Medium" pitchFamily="2" charset="77"/>
              </a:rPr>
              <a:t>Introducción</a:t>
            </a:r>
            <a:endParaRPr lang="es-CO" dirty="0">
              <a:solidFill>
                <a:schemeClr val="tx1">
                  <a:lumMod val="95000"/>
                  <a:lumOff val="5000"/>
                </a:schemeClr>
              </a:solidFill>
              <a:latin typeface="Work Sans Medium" pitchFamily="2" charset="77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A3282C4-790E-0340-E2F6-BAB53134EE99}"/>
              </a:ext>
            </a:extLst>
          </p:cNvPr>
          <p:cNvSpPr txBox="1"/>
          <p:nvPr/>
        </p:nvSpPr>
        <p:spPr>
          <a:xfrm>
            <a:off x="1357666" y="2986391"/>
            <a:ext cx="955449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En esta presentación se desarrolla un proyecto para entender mejor la lógica de programación del lenguaje JavaScript para esto transformaremos un </a:t>
            </a:r>
            <a:r>
              <a:rPr lang="es-ES" sz="2000" dirty="0" err="1"/>
              <a:t>json</a:t>
            </a:r>
            <a:r>
              <a:rPr lang="es-ES" sz="2000" dirty="0"/>
              <a:t> a </a:t>
            </a:r>
            <a:r>
              <a:rPr lang="es-ES" sz="2000" dirty="0" err="1"/>
              <a:t>csv</a:t>
            </a:r>
            <a:endParaRPr lang="es-ES" sz="2000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00403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96969AC2-43F2-C26D-5D5A-516BB6EA4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902" y="1368762"/>
            <a:ext cx="10002058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Paso 24: 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 la condición anterior no se cumple se abre un condicional donde </a:t>
            </a:r>
            <a:r>
              <a:rPr kumimoji="0" lang="es-CO" altLang="es-C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nkeys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 </a:t>
            </a:r>
            <a:r>
              <a:rPr kumimoji="0" lang="es-CO" altLang="es-C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keys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son diferentes ósea que no tienen las mismas propiedades y manda el error de lo contrario sale correcto y sigue</a:t>
            </a:r>
            <a:r>
              <a:rPr kumimoji="0" lang="es-CO" altLang="es-C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kumimoji="0" lang="es-CO" altLang="es-C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17" name="Imagen 1">
            <a:extLst>
              <a:ext uri="{FF2B5EF4-FFF2-40B4-BE49-F238E27FC236}">
                <a16:creationId xmlns:a16="http://schemas.microsoft.com/office/drawing/2014/main" id="{50963549-783B-EF54-0190-86BCDA839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84" y="3222039"/>
            <a:ext cx="11194894" cy="270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1024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A7F86FC-5AA4-37BC-6A60-9FCCAB9BE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456" y="1159525"/>
            <a:ext cx="850923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Paso 25: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una vez tenemos las propiedades en </a:t>
            </a:r>
            <a:r>
              <a:rPr kumimoji="0" lang="es-CO" altLang="es-C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keys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lo recorremos y obtenemos lo valores y con el método </a:t>
            </a:r>
            <a:r>
              <a:rPr kumimoji="0" lang="es-CO" altLang="es-C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push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lo agregamos a </a:t>
            </a:r>
            <a:r>
              <a:rPr kumimoji="0" lang="es-CO" altLang="es-C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value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y se cierra el </a:t>
            </a:r>
            <a:r>
              <a:rPr kumimoji="0" lang="es-CO" altLang="es-C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forEach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|.</a:t>
            </a:r>
            <a:endParaRPr kumimoji="0" lang="es-CO" altLang="es-C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41" name="Imagen 1">
            <a:extLst>
              <a:ext uri="{FF2B5EF4-FFF2-40B4-BE49-F238E27FC236}">
                <a16:creationId xmlns:a16="http://schemas.microsoft.com/office/drawing/2014/main" id="{FB799E75-5092-D08F-D2AF-DEEC310E6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58" y="2913516"/>
            <a:ext cx="10563084" cy="2277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74C1AA1D-1F82-326F-E850-ED2952BB8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668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44619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96DEF812-1DB0-5794-5CE2-1D3340F50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8" y="1314315"/>
            <a:ext cx="10874928" cy="86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5" name="Imagen 1">
            <a:extLst>
              <a:ext uri="{FF2B5EF4-FFF2-40B4-BE49-F238E27FC236}">
                <a16:creationId xmlns:a16="http://schemas.microsoft.com/office/drawing/2014/main" id="{F7B92D8E-4C5A-DD42-EE86-98E744048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8" y="4143026"/>
            <a:ext cx="9296747" cy="2252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CDFA0D48-AC18-6982-4050-884BC2A42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058" y="124497"/>
            <a:ext cx="894546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Paso 26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 ahora se agrega las cabeceras en el array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values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con el m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é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todo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unshift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(l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í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nea 40), y se convierte en formato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csv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(l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í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nea 41) y por ultimo se muestra en el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area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 texto(l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í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nea 42)</a:t>
            </a:r>
            <a:endParaRPr kumimoji="0" lang="es-CO" altLang="es-CO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E575B9E-A775-9EE6-E2E3-155270AC0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058" y="2909675"/>
            <a:ext cx="8370365" cy="924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Paso 27: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en caso de que el primer condicional que eval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ú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si el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json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es un array se falso que muestre que no es un arreglo en la consola.</a:t>
            </a:r>
            <a:endParaRPr kumimoji="0" lang="es-CO" altLang="es-CO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85B48E9-93F2-550E-737A-F92E2AA9F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193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29435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8F3326-CB71-1AB7-79F4-14F63147DCA6}"/>
              </a:ext>
            </a:extLst>
          </p:cNvPr>
          <p:cNvSpPr txBox="1"/>
          <p:nvPr/>
        </p:nvSpPr>
        <p:spPr>
          <a:xfrm>
            <a:off x="985762" y="2228671"/>
            <a:ext cx="10220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b="1" dirty="0">
                <a:solidFill>
                  <a:srgbClr val="FFFFFF"/>
                </a:solidFill>
              </a:rPr>
              <a:t>Estructura CSS</a:t>
            </a:r>
          </a:p>
        </p:txBody>
      </p:sp>
    </p:spTree>
    <p:extLst>
      <p:ext uri="{BB962C8B-B14F-4D97-AF65-F5344CB8AC3E}">
        <p14:creationId xmlns:p14="http://schemas.microsoft.com/office/powerpoint/2010/main" val="33158847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954FAA06-5093-6995-7B94-B78478001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578" y="1393065"/>
            <a:ext cx="823239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Paso 28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en el archivo </a:t>
            </a:r>
            <a:r>
              <a:rPr kumimoji="0" lang="es-CO" altLang="es-C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css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en el </a:t>
            </a:r>
            <a:r>
              <a:rPr kumimoji="0" lang="es-CO" altLang="es-C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body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cambiamos la fuente de la letra</a:t>
            </a:r>
            <a:endParaRPr kumimoji="0" lang="es-CO" altLang="es-C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289" name="Imagen 1" descr="Texto&#10;&#10;Descripción generada automáticamente">
            <a:extLst>
              <a:ext uri="{FF2B5EF4-FFF2-40B4-BE49-F238E27FC236}">
                <a16:creationId xmlns:a16="http://schemas.microsoft.com/office/drawing/2014/main" id="{4AF56068-9BB0-8ED4-7EB0-6CC443386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44" y="2731621"/>
            <a:ext cx="11101512" cy="139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118C3241-9513-C585-59A6-6C7FD8703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620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8707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Texto&#10;&#10;Descripción generada automáticamente con confianza media">
            <a:extLst>
              <a:ext uri="{FF2B5EF4-FFF2-40B4-BE49-F238E27FC236}">
                <a16:creationId xmlns:a16="http://schemas.microsoft.com/office/drawing/2014/main" id="{612FAB50-820E-8F10-A137-2622FE466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940" y="1489920"/>
            <a:ext cx="561022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3" name="Imagen 1" descr="Interfaz de usuario gráfica, Aplicación, Word&#10;&#10;Descripción generada automáticamente">
            <a:extLst>
              <a:ext uri="{FF2B5EF4-FFF2-40B4-BE49-F238E27FC236}">
                <a16:creationId xmlns:a16="http://schemas.microsoft.com/office/drawing/2014/main" id="{55C5DF59-2D5E-3C51-BA89-2BEA82CBA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105" y="3336015"/>
            <a:ext cx="5610225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CBF2500A-B7A9-8056-E638-BB64FDB0B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728" y="209288"/>
            <a:ext cx="1034362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Paso 29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la propiedad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flex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indica la capacidad  de un elemento flexible para alterar sus dimensiones y llenar el espacio disponible y la propiedad gap especifica los canales entre las filas y las columnas de la cuadr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í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cula</a:t>
            </a:r>
            <a:endParaRPr kumimoji="0" lang="es-CO" altLang="es-CO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91FC11D-EEC9-2DE6-7862-ED698A11D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00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8C64DFB-DA4C-1FCC-0019-0D7799FEB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767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31912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Imagen 1" descr="Interfaz de usuario gráfica, Aplicación, Word&#10;&#10;Descripción generada automáticamente">
            <a:extLst>
              <a:ext uri="{FF2B5EF4-FFF2-40B4-BE49-F238E27FC236}">
                <a16:creationId xmlns:a16="http://schemas.microsoft.com/office/drawing/2014/main" id="{F5D1AEA0-DBB9-EFDF-0AF1-1539D15FE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999" y="3675426"/>
            <a:ext cx="9088996" cy="240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Imagen 1" descr="Texto&#10;&#10;Descripción generada automáticamente">
            <a:extLst>
              <a:ext uri="{FF2B5EF4-FFF2-40B4-BE49-F238E27FC236}">
                <a16:creationId xmlns:a16="http://schemas.microsoft.com/office/drawing/2014/main" id="{9E667E48-699E-DBA9-B01F-9F3240951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73" y="1270235"/>
            <a:ext cx="9598248" cy="189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933C384A-3CE7-4BBC-1A1C-BE4CED25D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51" y="417161"/>
            <a:ext cx="1020022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Paso 30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se le da un ancho del 50% de la pagina a la izquierda y derecha del formulario</a:t>
            </a:r>
            <a:endParaRPr kumimoji="0" lang="es-CO" altLang="es-C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2D3E30E-B943-E1E6-75BF-A8F399990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7145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C9B0FD4-1CC7-2586-393C-B0B4EC717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740" y="318257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02898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Texto&#10;&#10;Descripción generada automáticamente">
            <a:extLst>
              <a:ext uri="{FF2B5EF4-FFF2-40B4-BE49-F238E27FC236}">
                <a16:creationId xmlns:a16="http://schemas.microsoft.com/office/drawing/2014/main" id="{672924B2-2BFF-B10B-A90C-415B61853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652" y="1079193"/>
            <a:ext cx="6887911" cy="26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1" name="Imagen 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D8BD30C8-9A9B-E2A7-5DCE-CF0F0F058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438" y="3981108"/>
            <a:ext cx="794330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50BA142F-4F0C-0FAC-D30F-4FA373CFB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281" y="38264"/>
            <a:ext cx="1008306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Paso 31: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el box-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sizing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establece c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ó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 se calcula el ancho y alto total de un elemento con el valor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border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-box le dice al navegador que tenga en cuenta cualquier borde y relleno en los valores que especifique para el ancho y alto de un elemento</a:t>
            </a:r>
            <a:endParaRPr kumimoji="0" lang="es-CO" altLang="es-CO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F62C645-7287-50AD-FD8F-2EC84D75C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9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43C562A-1F85-0613-FFCC-4C2EDA975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910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114264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A01EB75E-8874-42DD-11A3-2D5CA1D238B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203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F507F9-412D-C0E6-F2B5-030719A38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32" y="113455"/>
            <a:ext cx="10515600" cy="1325563"/>
          </a:xfrm>
        </p:spPr>
        <p:txBody>
          <a:bodyPr>
            <a:normAutofit/>
          </a:bodyPr>
          <a:lstStyle/>
          <a:p>
            <a:r>
              <a:rPr lang="es-ES" sz="8000" dirty="0">
                <a:solidFill>
                  <a:schemeClr val="bg1"/>
                </a:solidFill>
              </a:rPr>
              <a:t>Referencias</a:t>
            </a:r>
            <a:endParaRPr lang="es-CO" sz="8000"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17B18E6-ACF7-B1AA-D2A8-59DD1362E34A}"/>
              </a:ext>
            </a:extLst>
          </p:cNvPr>
          <p:cNvSpPr txBox="1"/>
          <p:nvPr/>
        </p:nvSpPr>
        <p:spPr>
          <a:xfrm>
            <a:off x="1075908" y="1762570"/>
            <a:ext cx="98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https://www.youtube.com/watch?v=YfaiDc585Eo&amp;t=11084s&amp;ab_channel=VidaMRR-Programacionweb</a:t>
            </a:r>
          </a:p>
        </p:txBody>
      </p:sp>
    </p:spTree>
    <p:extLst>
      <p:ext uri="{BB962C8B-B14F-4D97-AF65-F5344CB8AC3E}">
        <p14:creationId xmlns:p14="http://schemas.microsoft.com/office/powerpoint/2010/main" val="2081364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1896E61-EF9D-46AB-2BDA-0915948DB514}"/>
              </a:ext>
            </a:extLst>
          </p:cNvPr>
          <p:cNvSpPr txBox="1"/>
          <p:nvPr/>
        </p:nvSpPr>
        <p:spPr>
          <a:xfrm>
            <a:off x="3322154" y="1633704"/>
            <a:ext cx="5579763" cy="115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467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Tecnologías que se requieren</a:t>
            </a:r>
          </a:p>
          <a:p>
            <a:endParaRPr lang="es-ES" sz="3467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12C2146-BF6F-F2EA-F66E-60B2C89CFA43}"/>
              </a:ext>
            </a:extLst>
          </p:cNvPr>
          <p:cNvSpPr txBox="1"/>
          <p:nvPr/>
        </p:nvSpPr>
        <p:spPr>
          <a:xfrm>
            <a:off x="1682885" y="2793124"/>
            <a:ext cx="8686799" cy="10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Para realizar este programa será necesario un entorno de programación (Editor de texto), internet y por último un navegador, donde se mostrarán todos los resultados de la programación.</a:t>
            </a:r>
            <a:endParaRPr lang="es-ES" sz="2133" b="1" dirty="0">
              <a:solidFill>
                <a:srgbClr val="404040"/>
              </a:solidFill>
              <a:latin typeface="Calibir"/>
              <a:ea typeface="Helvetica Neue"/>
              <a:cs typeface="Calibir"/>
              <a:sym typeface="Helvetica Neue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5C1F5CF-9334-CAE2-A821-B984C908038F}"/>
              </a:ext>
            </a:extLst>
          </p:cNvPr>
          <p:cNvSpPr/>
          <p:nvPr/>
        </p:nvSpPr>
        <p:spPr>
          <a:xfrm>
            <a:off x="3448660" y="2182934"/>
            <a:ext cx="957983" cy="6095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</p:spTree>
    <p:extLst>
      <p:ext uri="{BB962C8B-B14F-4D97-AF65-F5344CB8AC3E}">
        <p14:creationId xmlns:p14="http://schemas.microsoft.com/office/powerpoint/2010/main" val="35418298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DBEBE65-68F7-5BFF-D1DF-D079B7BFC86B}"/>
              </a:ext>
            </a:extLst>
          </p:cNvPr>
          <p:cNvSpPr txBox="1"/>
          <p:nvPr/>
        </p:nvSpPr>
        <p:spPr>
          <a:xfrm>
            <a:off x="6430459" y="764408"/>
            <a:ext cx="4129968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3733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Equipo</a:t>
            </a:r>
          </a:p>
          <a:p>
            <a:pPr algn="r"/>
            <a:r>
              <a:rPr lang="es-ES" sz="3733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CDMC</a:t>
            </a:r>
          </a:p>
        </p:txBody>
      </p:sp>
      <p:graphicFrame>
        <p:nvGraphicFramePr>
          <p:cNvPr id="4" name="Tabla 6">
            <a:extLst>
              <a:ext uri="{FF2B5EF4-FFF2-40B4-BE49-F238E27FC236}">
                <a16:creationId xmlns:a16="http://schemas.microsoft.com/office/drawing/2014/main" id="{1BDA6B12-C7E4-D826-41A0-4CF83F183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977474"/>
              </p:ext>
            </p:extLst>
          </p:nvPr>
        </p:nvGraphicFramePr>
        <p:xfrm>
          <a:off x="2256638" y="1286196"/>
          <a:ext cx="6845248" cy="3840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22624">
                  <a:extLst>
                    <a:ext uri="{9D8B030D-6E8A-4147-A177-3AD203B41FA5}">
                      <a16:colId xmlns:a16="http://schemas.microsoft.com/office/drawing/2014/main" val="3169399186"/>
                    </a:ext>
                  </a:extLst>
                </a:gridCol>
                <a:gridCol w="3422624">
                  <a:extLst>
                    <a:ext uri="{9D8B030D-6E8A-4147-A177-3AD203B41FA5}">
                      <a16:colId xmlns:a16="http://schemas.microsoft.com/office/drawing/2014/main" val="662284982"/>
                    </a:ext>
                  </a:extLst>
                </a:gridCol>
              </a:tblGrid>
              <a:tr h="311525">
                <a:tc>
                  <a:txBody>
                    <a:bodyPr/>
                    <a:lstStyle/>
                    <a:p>
                      <a:pPr algn="ctr"/>
                      <a:r>
                        <a:rPr lang="es-CO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Equipo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ADSO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277789"/>
                  </a:ext>
                </a:extLst>
              </a:tr>
              <a:tr h="513089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Coordinación</a:t>
                      </a:r>
                      <a:endParaRPr lang="es-CO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Paula Milena Isaza</a:t>
                      </a:r>
                    </a:p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425252"/>
                  </a:ext>
                </a:extLst>
              </a:tr>
              <a:tr h="7329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Asesores Temáticos</a:t>
                      </a:r>
                    </a:p>
                    <a:p>
                      <a:pPr algn="ctr"/>
                      <a:endParaRPr lang="es-CO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Luis Alfonso Becerra Rentería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Gloria Jaramillo</a:t>
                      </a:r>
                    </a:p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558631"/>
                  </a:ext>
                </a:extLst>
              </a:tr>
              <a:tr h="5130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Scrum Master</a:t>
                      </a:r>
                    </a:p>
                    <a:p>
                      <a:pPr algn="ctr"/>
                      <a:endParaRPr lang="es-CO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Luis Alfonso Becerra Rentería</a:t>
                      </a:r>
                    </a:p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307225"/>
                  </a:ext>
                </a:extLst>
              </a:tr>
              <a:tr h="513089">
                <a:tc>
                  <a:txBody>
                    <a:bodyPr/>
                    <a:lstStyle/>
                    <a:p>
                      <a:pPr algn="ctr"/>
                      <a:r>
                        <a:rPr lang="es-CO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Desarrollador</a:t>
                      </a:r>
                      <a:endParaRPr lang="es-CO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Andrés Felipe Godoy </a:t>
                      </a:r>
                    </a:p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149336"/>
                  </a:ext>
                </a:extLst>
              </a:tr>
              <a:tr h="297266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Revisor</a:t>
                      </a:r>
                      <a:endParaRPr lang="es-CO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Santiago flores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Luis Alfonso Becerra Rentería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588548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280DF128-10E4-D80A-65F6-CC1303BD098B}"/>
              </a:ext>
            </a:extLst>
          </p:cNvPr>
          <p:cNvSpPr txBox="1"/>
          <p:nvPr/>
        </p:nvSpPr>
        <p:spPr>
          <a:xfrm>
            <a:off x="1359017" y="6023295"/>
            <a:ext cx="89154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dirty="0"/>
              <a:t>Este material puede ser distribuido, copiado y exhibido por terceros si se muestran los créditos.  No se puede obtener ningún beneficio comercial y las obras derivadas tienen que estar bajo los mismos términos de licencia que el trabajo original.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3885515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989BAD2-7A16-7D6E-0FAE-13C88D654696}"/>
              </a:ext>
            </a:extLst>
          </p:cNvPr>
          <p:cNvSpPr txBox="1"/>
          <p:nvPr/>
        </p:nvSpPr>
        <p:spPr>
          <a:xfrm>
            <a:off x="950067" y="1955259"/>
            <a:ext cx="10291865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6600" b="1" dirty="0">
                <a:solidFill>
                  <a:srgbClr val="FFFFFF"/>
                </a:solidFill>
              </a:rPr>
              <a:t>Proceso de instalación del editor de texto </a:t>
            </a:r>
          </a:p>
        </p:txBody>
      </p:sp>
    </p:spTree>
    <p:extLst>
      <p:ext uri="{BB962C8B-B14F-4D97-AF65-F5344CB8AC3E}">
        <p14:creationId xmlns:p14="http://schemas.microsoft.com/office/powerpoint/2010/main" val="1797058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A16DF194-3E4F-0C38-A32A-EBE160756D40}"/>
              </a:ext>
            </a:extLst>
          </p:cNvPr>
          <p:cNvSpPr txBox="1"/>
          <p:nvPr/>
        </p:nvSpPr>
        <p:spPr>
          <a:xfrm>
            <a:off x="571455" y="1665606"/>
            <a:ext cx="52352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Proceso instalación VS Code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6D1A3BE-8031-96C0-2DD0-E9C0A2A09DF2}"/>
              </a:ext>
            </a:extLst>
          </p:cNvPr>
          <p:cNvSpPr txBox="1"/>
          <p:nvPr/>
        </p:nvSpPr>
        <p:spPr>
          <a:xfrm>
            <a:off x="571455" y="3427971"/>
            <a:ext cx="4991752" cy="999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1067"/>
              </a:spcAft>
            </a:pPr>
            <a:r>
              <a:rPr lang="es-CO" sz="1867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1: </a:t>
            </a:r>
            <a:r>
              <a:rPr lang="es-CO" sz="1867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Escribimos en Google “Visual Studio Code” y seleccionamos donde dice “Download”.</a:t>
            </a:r>
            <a:endParaRPr lang="es-CO" sz="1867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690F6F61-72AE-D2F6-4525-DAC7B9B5F426}"/>
              </a:ext>
            </a:extLst>
          </p:cNvPr>
          <p:cNvSpPr/>
          <p:nvPr/>
        </p:nvSpPr>
        <p:spPr>
          <a:xfrm>
            <a:off x="841647" y="3174307"/>
            <a:ext cx="957983" cy="6095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69563E70-F46F-3270-223C-01A3D4C67D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38" r="35871"/>
          <a:stretch/>
        </p:blipFill>
        <p:spPr bwMode="auto">
          <a:xfrm>
            <a:off x="6907346" y="15394"/>
            <a:ext cx="5311533" cy="68579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D7B20E92-B09A-764B-4373-56405CB87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617" y="5769583"/>
            <a:ext cx="811391" cy="790587"/>
          </a:xfrm>
          <a:prstGeom prst="rect">
            <a:avLst/>
          </a:prstGeom>
        </p:spPr>
      </p:pic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11399240-079E-F65C-A796-7C3B475B0E82}"/>
              </a:ext>
            </a:extLst>
          </p:cNvPr>
          <p:cNvCxnSpPr>
            <a:cxnSpLocks/>
          </p:cNvCxnSpPr>
          <p:nvPr/>
        </p:nvCxnSpPr>
        <p:spPr>
          <a:xfrm flipH="1">
            <a:off x="10233061" y="2760243"/>
            <a:ext cx="1273996" cy="0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993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5645EDB-5274-6C43-9029-E48942C57DEB}"/>
              </a:ext>
            </a:extLst>
          </p:cNvPr>
          <p:cNvSpPr txBox="1"/>
          <p:nvPr/>
        </p:nvSpPr>
        <p:spPr>
          <a:xfrm>
            <a:off x="1028655" y="318515"/>
            <a:ext cx="52352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Proceso instalación VS Code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2463E9E-E65E-9F16-2CF3-137CEBD69683}"/>
              </a:ext>
            </a:extLst>
          </p:cNvPr>
          <p:cNvSpPr txBox="1"/>
          <p:nvPr/>
        </p:nvSpPr>
        <p:spPr>
          <a:xfrm>
            <a:off x="1028655" y="2080880"/>
            <a:ext cx="4991752" cy="691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1067"/>
              </a:spcAft>
            </a:pPr>
            <a:r>
              <a:rPr lang="es-CO" sz="1867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2: </a:t>
            </a:r>
            <a:r>
              <a:rPr lang="es-CO" sz="1867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Seleccionamos el sistema operativo que tenemos y lo descargamos.</a:t>
            </a:r>
            <a:endParaRPr lang="es-CO" sz="1867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D53D1BC-2C30-F702-6321-7784FF8965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42" r="2648"/>
          <a:stretch/>
        </p:blipFill>
        <p:spPr>
          <a:xfrm>
            <a:off x="4787603" y="2697699"/>
            <a:ext cx="7051620" cy="3841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34E8D0B5-9A96-F1AF-872E-9B57DCBDED1C}"/>
              </a:ext>
            </a:extLst>
          </p:cNvPr>
          <p:cNvSpPr/>
          <p:nvPr/>
        </p:nvSpPr>
        <p:spPr>
          <a:xfrm>
            <a:off x="1114022" y="1744341"/>
            <a:ext cx="2028012" cy="14383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</p:spTree>
    <p:extLst>
      <p:ext uri="{BB962C8B-B14F-4D97-AF65-F5344CB8AC3E}">
        <p14:creationId xmlns:p14="http://schemas.microsoft.com/office/powerpoint/2010/main" val="1023018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6289CBC6-BFAE-8741-CBBA-5C04F8FA73A2}"/>
              </a:ext>
            </a:extLst>
          </p:cNvPr>
          <p:cNvSpPr txBox="1"/>
          <p:nvPr/>
        </p:nvSpPr>
        <p:spPr>
          <a:xfrm>
            <a:off x="1028655" y="318515"/>
            <a:ext cx="52352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Proceso instalación VS Code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7D302F7-36DE-FEBA-E454-2062842373F6}"/>
              </a:ext>
            </a:extLst>
          </p:cNvPr>
          <p:cNvSpPr txBox="1"/>
          <p:nvPr/>
        </p:nvSpPr>
        <p:spPr>
          <a:xfrm>
            <a:off x="1028655" y="2080881"/>
            <a:ext cx="4991752" cy="3241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1067"/>
              </a:spcAft>
            </a:pPr>
            <a:r>
              <a:rPr lang="es-CO" sz="1867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3: </a:t>
            </a:r>
            <a:r>
              <a:rPr lang="es-CO" sz="1867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 darle clic nos descargará un .exe, al cual le daremos clic encima.</a:t>
            </a:r>
          </a:p>
          <a:p>
            <a:pPr algn="just">
              <a:lnSpc>
                <a:spcPct val="107000"/>
              </a:lnSpc>
              <a:spcAft>
                <a:spcPts val="1067"/>
              </a:spcAft>
            </a:pPr>
            <a:endParaRPr lang="es-CO" sz="1867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1067"/>
              </a:spcAft>
            </a:pPr>
            <a:endParaRPr lang="es-CO" sz="1867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1067"/>
              </a:spcAft>
            </a:pPr>
            <a:endParaRPr lang="es-CO" sz="1867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1067"/>
              </a:spcAft>
            </a:pPr>
            <a:endParaRPr lang="es-CO" sz="1867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1067"/>
              </a:spcAft>
            </a:pPr>
            <a:r>
              <a:rPr lang="es-CO" sz="1867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4: </a:t>
            </a:r>
            <a:r>
              <a:rPr lang="es-CO" sz="1867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Lee y acepta el acuerdo de licencia. Haz clic en Next para continuar.</a:t>
            </a:r>
            <a:endParaRPr lang="es-CO" sz="1867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2B93C4A-548E-B763-FDA2-56E2B04756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2287"/>
          <a:stretch/>
        </p:blipFill>
        <p:spPr bwMode="auto">
          <a:xfrm>
            <a:off x="6808871" y="1918953"/>
            <a:ext cx="3232408" cy="762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E00A678-114E-3330-FD67-5F15DBEC6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862" y="3057258"/>
            <a:ext cx="4544023" cy="3482228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876E8DD1-E4FB-9515-4C6B-57921FC9E038}"/>
              </a:ext>
            </a:extLst>
          </p:cNvPr>
          <p:cNvSpPr/>
          <p:nvPr/>
        </p:nvSpPr>
        <p:spPr>
          <a:xfrm>
            <a:off x="1114022" y="1744341"/>
            <a:ext cx="2028012" cy="14383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</p:spTree>
    <p:extLst>
      <p:ext uri="{BB962C8B-B14F-4D97-AF65-F5344CB8AC3E}">
        <p14:creationId xmlns:p14="http://schemas.microsoft.com/office/powerpoint/2010/main" val="2070695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6ABE15E-30A8-B0ED-3A2E-08AFA66345EF}"/>
              </a:ext>
            </a:extLst>
          </p:cNvPr>
          <p:cNvSpPr txBox="1"/>
          <p:nvPr/>
        </p:nvSpPr>
        <p:spPr>
          <a:xfrm>
            <a:off x="1028655" y="1817475"/>
            <a:ext cx="52352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Proceso instalación VS Code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5812159-A831-E6C3-4B5C-1E526940735C}"/>
              </a:ext>
            </a:extLst>
          </p:cNvPr>
          <p:cNvSpPr txBox="1"/>
          <p:nvPr/>
        </p:nvSpPr>
        <p:spPr>
          <a:xfrm>
            <a:off x="1028655" y="3579840"/>
            <a:ext cx="4991752" cy="1306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1067"/>
              </a:spcAft>
            </a:pPr>
            <a:r>
              <a:rPr lang="es-CO" sz="1867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5: </a:t>
            </a:r>
            <a:r>
              <a:rPr lang="es-CO" sz="1867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Puedes cambiar la ubicación de la carpeta de instalación o mantener la configuración predeterminada. Haz clic en Next para continuar.</a:t>
            </a:r>
            <a:endParaRPr lang="es-CO" sz="1867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8475622-1C70-2861-76CB-11AF49445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3957" y="1630390"/>
            <a:ext cx="5054600" cy="38989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8D0DB38-D108-0E3D-A4BE-6CE5E049E333}"/>
              </a:ext>
            </a:extLst>
          </p:cNvPr>
          <p:cNvSpPr/>
          <p:nvPr/>
        </p:nvSpPr>
        <p:spPr>
          <a:xfrm>
            <a:off x="1172388" y="3278160"/>
            <a:ext cx="2028012" cy="14383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</p:spTree>
    <p:extLst>
      <p:ext uri="{BB962C8B-B14F-4D97-AF65-F5344CB8AC3E}">
        <p14:creationId xmlns:p14="http://schemas.microsoft.com/office/powerpoint/2010/main" val="25379182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3483</TotalTime>
  <Words>1236</Words>
  <Application>Microsoft Office PowerPoint</Application>
  <PresentationFormat>Panorámica</PresentationFormat>
  <Paragraphs>102</Paragraphs>
  <Slides>40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40</vt:i4>
      </vt:variant>
    </vt:vector>
  </HeadingPairs>
  <TitlesOfParts>
    <vt:vector size="48" baseType="lpstr">
      <vt:lpstr>Arial</vt:lpstr>
      <vt:lpstr>Calibir</vt:lpstr>
      <vt:lpstr>Calibri</vt:lpstr>
      <vt:lpstr>Calibri Light</vt:lpstr>
      <vt:lpstr>Work Sans</vt:lpstr>
      <vt:lpstr>Work Sans Medium</vt:lpstr>
      <vt:lpstr>Tema de Office</vt:lpstr>
      <vt:lpstr>2_Tema de Office</vt:lpstr>
      <vt:lpstr>Presentación de PowerPoint</vt:lpstr>
      <vt:lpstr>Contenido de la presentación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Referencias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andres godoy</cp:lastModifiedBy>
  <cp:revision>51</cp:revision>
  <dcterms:created xsi:type="dcterms:W3CDTF">2020-10-01T23:51:28Z</dcterms:created>
  <dcterms:modified xsi:type="dcterms:W3CDTF">2023-09-10T05:44:12Z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