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5" r:id="rId9"/>
    <p:sldId id="260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94" autoAdjust="0"/>
  </p:normalViewPr>
  <p:slideViewPr>
    <p:cSldViewPr>
      <p:cViewPr varScale="1">
        <p:scale>
          <a:sx n="62" d="100"/>
          <a:sy n="62" d="100"/>
        </p:scale>
        <p:origin x="-5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53C29-7AA0-4988-A720-0523988CF37B}" type="datetimeFigureOut">
              <a:rPr lang="es-PE" smtClean="0"/>
              <a:t>17/03/2015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79C9D-BC48-49D8-83C5-CB0EB7CF9E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34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456583"/>
            <a:ext cx="6400800" cy="11965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17/03/2015</a:t>
            </a:fld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87824" y="6356350"/>
            <a:ext cx="3024336" cy="365125"/>
          </a:xfrm>
        </p:spPr>
        <p:txBody>
          <a:bodyPr/>
          <a:lstStyle>
            <a:lvl1pPr>
              <a:defRPr sz="2000"/>
            </a:lvl1pPr>
          </a:lstStyle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 smtClean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5289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038600" cy="5289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6183" y="836712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836712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3008313" cy="79208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700808"/>
            <a:ext cx="3008313" cy="44253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836711"/>
            <a:ext cx="54864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0"/>
            <a:ext cx="9144000" cy="75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6871989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2967" y="63762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4 Marcador de pie de página"/>
          <p:cNvSpPr txBox="1">
            <a:spLocks/>
          </p:cNvSpPr>
          <p:nvPr userDrawn="1"/>
        </p:nvSpPr>
        <p:spPr>
          <a:xfrm>
            <a:off x="3131840" y="63762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mtClean="0"/>
              <a:t>@asullom</a:t>
            </a:r>
            <a:endParaRPr lang="es-ES" dirty="0"/>
          </a:p>
        </p:txBody>
      </p:sp>
      <p:sp>
        <p:nvSpPr>
          <p:cNvPr id="12" name="11 Rectángulo"/>
          <p:cNvSpPr/>
          <p:nvPr userDrawn="1"/>
        </p:nvSpPr>
        <p:spPr>
          <a:xfrm>
            <a:off x="7790162" y="189801"/>
            <a:ext cx="12463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SUBMIT </a:t>
            </a:r>
            <a:r>
              <a:rPr lang="en-US" sz="7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CONSULTING</a:t>
            </a:r>
            <a:endParaRPr lang="es-PE" sz="9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1" name="Picture 2" descr="C:\Users\Asullom\Downloads\Logo_of_UPeU.pn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58"/>
          <a:stretch/>
        </p:blipFill>
        <p:spPr bwMode="auto">
          <a:xfrm>
            <a:off x="7884368" y="-14664"/>
            <a:ext cx="1030309" cy="77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5085184"/>
            <a:ext cx="9144000" cy="1844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2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Planificando con RUP</a:t>
            </a:r>
            <a:endParaRPr lang="es-PE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91600" y="6309320"/>
            <a:ext cx="8148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-1" y="755993"/>
            <a:ext cx="914399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PE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Curso profesional  de Ingeniería de software I</a:t>
            </a:r>
            <a:endParaRPr lang="es-E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4 Marcador de pie de página"/>
          <p:cNvSpPr txBox="1">
            <a:spLocks/>
          </p:cNvSpPr>
          <p:nvPr/>
        </p:nvSpPr>
        <p:spPr>
          <a:xfrm>
            <a:off x="1547664" y="6356350"/>
            <a:ext cx="5976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r>
              <a:rPr lang="es-ES" dirty="0" smtClean="0"/>
              <a:t> | </a:t>
            </a:r>
            <a:r>
              <a:rPr lang="es-ES" dirty="0" err="1" smtClean="0"/>
              <a:t>Angel</a:t>
            </a:r>
            <a:r>
              <a:rPr lang="es-ES" dirty="0" smtClean="0"/>
              <a:t> </a:t>
            </a:r>
            <a:r>
              <a:rPr lang="es-ES" dirty="0" err="1" smtClean="0"/>
              <a:t>Sullon</a:t>
            </a:r>
            <a:r>
              <a:rPr lang="es-ES" dirty="0" smtClean="0"/>
              <a:t> </a:t>
            </a:r>
            <a:r>
              <a:rPr lang="es-ES" dirty="0" err="1" smtClean="0"/>
              <a:t>Macalupú</a:t>
            </a:r>
            <a:r>
              <a:rPr lang="es-ES" dirty="0" smtClean="0"/>
              <a:t> | 2015-1 </a:t>
            </a:r>
            <a:r>
              <a:rPr lang="es-ES" dirty="0"/>
              <a:t>| Perú </a:t>
            </a:r>
          </a:p>
        </p:txBody>
      </p:sp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2 Rectángulo"/>
          <p:cNvSpPr/>
          <p:nvPr/>
        </p:nvSpPr>
        <p:spPr>
          <a:xfrm>
            <a:off x="827584" y="188640"/>
            <a:ext cx="4359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Unidad 1 Modelos de desarrollo de software</a:t>
            </a:r>
          </a:p>
        </p:txBody>
      </p:sp>
    </p:spTree>
    <p:extLst>
      <p:ext uri="{BB962C8B-B14F-4D97-AF65-F5344CB8AC3E}">
        <p14:creationId xmlns:p14="http://schemas.microsoft.com/office/powerpoint/2010/main" val="13292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Entender </a:t>
            </a:r>
            <a:r>
              <a:rPr lang="es-PE" dirty="0" smtClean="0"/>
              <a:t>las actividades y documentos (</a:t>
            </a:r>
            <a:r>
              <a:rPr lang="es-PE" b="1" dirty="0" smtClean="0"/>
              <a:t>artefactos</a:t>
            </a:r>
            <a:r>
              <a:rPr lang="es-PE" dirty="0" smtClean="0"/>
              <a:t>) de planificación de la metodología </a:t>
            </a:r>
            <a:r>
              <a:rPr lang="es-PE" dirty="0"/>
              <a:t>R</a:t>
            </a:r>
            <a:r>
              <a:rPr lang="es-PE" dirty="0" smtClean="0"/>
              <a:t>UP</a:t>
            </a:r>
            <a:endParaRPr lang="es-PE" dirty="0" smtClean="0"/>
          </a:p>
          <a:p>
            <a:r>
              <a:rPr lang="es-PE" dirty="0" smtClean="0"/>
              <a:t>Contenido:</a:t>
            </a:r>
          </a:p>
          <a:p>
            <a:pPr lvl="1"/>
            <a:r>
              <a:rPr lang="es-PE" dirty="0" smtClean="0"/>
              <a:t>Introducción a RUP</a:t>
            </a:r>
            <a:endParaRPr lang="es-PE" dirty="0" smtClean="0"/>
          </a:p>
          <a:p>
            <a:pPr lvl="1"/>
            <a:r>
              <a:rPr lang="es-PE" dirty="0" smtClean="0"/>
              <a:t>Plan de desarrollo de software</a:t>
            </a:r>
            <a:endParaRPr lang="es-PE" dirty="0" smtClean="0"/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771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Introducción</a:t>
            </a:r>
            <a:endParaRPr lang="es-PE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Sistemas complejos</a:t>
            </a:r>
          </a:p>
          <a:p>
            <a:r>
              <a:rPr lang="es-PE" dirty="0" smtClean="0"/>
              <a:t>Necesidad de procesos, métodos y herramientas.</a:t>
            </a:r>
          </a:p>
          <a:p>
            <a:pPr lvl="1"/>
            <a:r>
              <a:rPr lang="es-ES" dirty="0"/>
              <a:t>Guía para </a:t>
            </a:r>
            <a:r>
              <a:rPr lang="es-ES" b="1" dirty="0">
                <a:solidFill>
                  <a:srgbClr val="A50021"/>
                </a:solidFill>
              </a:rPr>
              <a:t>ordenar las actividades de un equipo</a:t>
            </a:r>
            <a:r>
              <a:rPr lang="es-ES" dirty="0"/>
              <a:t>.</a:t>
            </a:r>
          </a:p>
          <a:p>
            <a:pPr lvl="1"/>
            <a:r>
              <a:rPr lang="es-ES" b="1" dirty="0">
                <a:solidFill>
                  <a:srgbClr val="A50021"/>
                </a:solidFill>
              </a:rPr>
              <a:t>Dirección de las tareas de cada desarrollador</a:t>
            </a:r>
            <a:r>
              <a:rPr lang="es-ES" dirty="0"/>
              <a:t> por separado y del equipo como un todo.</a:t>
            </a:r>
          </a:p>
          <a:p>
            <a:pPr lvl="1"/>
            <a:r>
              <a:rPr lang="es-ES" b="1" dirty="0">
                <a:solidFill>
                  <a:srgbClr val="A50021"/>
                </a:solidFill>
              </a:rPr>
              <a:t>Especificación de los artefactos</a:t>
            </a:r>
            <a:r>
              <a:rPr lang="es-ES" dirty="0"/>
              <a:t> que deben ser desarrollados.</a:t>
            </a:r>
          </a:p>
          <a:p>
            <a:pPr lvl="1"/>
            <a:r>
              <a:rPr lang="es-ES" b="1" dirty="0">
                <a:solidFill>
                  <a:srgbClr val="A50021"/>
                </a:solidFill>
              </a:rPr>
              <a:t>Criterios para el control y la medición de los productos</a:t>
            </a:r>
            <a:r>
              <a:rPr lang="es-ES" dirty="0"/>
              <a:t> y actividades del proyecto.</a:t>
            </a:r>
            <a:endParaRPr lang="es-MX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2511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Características del RUP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Está basado en </a:t>
            </a:r>
            <a:r>
              <a:rPr lang="es-ES" i="1" dirty="0"/>
              <a:t>componentes</a:t>
            </a:r>
            <a:r>
              <a:rPr lang="es-ES" dirty="0"/>
              <a:t> e </a:t>
            </a:r>
            <a:r>
              <a:rPr lang="es-ES" i="1" dirty="0"/>
              <a:t>interfaces</a:t>
            </a:r>
            <a:r>
              <a:rPr lang="es-ES" dirty="0"/>
              <a:t> bien definidas</a:t>
            </a:r>
          </a:p>
          <a:p>
            <a:endParaRPr lang="es-ES" dirty="0"/>
          </a:p>
          <a:p>
            <a:r>
              <a:rPr lang="es-ES" dirty="0"/>
              <a:t>Utiliza el Lenguaje Unificado de Modelado (UML)</a:t>
            </a:r>
          </a:p>
          <a:p>
            <a:endParaRPr lang="es-ES" dirty="0"/>
          </a:p>
          <a:p>
            <a:r>
              <a:rPr lang="es-ES" dirty="0"/>
              <a:t>Aspectos característicos:</a:t>
            </a:r>
          </a:p>
          <a:p>
            <a:pPr lvl="1"/>
            <a:r>
              <a:rPr lang="es-ES" dirty="0"/>
              <a:t>Dirigido por casos de uso</a:t>
            </a:r>
          </a:p>
          <a:p>
            <a:pPr lvl="1"/>
            <a:r>
              <a:rPr lang="es-ES" dirty="0"/>
              <a:t>Centrado en la arquitectura</a:t>
            </a:r>
          </a:p>
          <a:p>
            <a:pPr lvl="1"/>
            <a:r>
              <a:rPr lang="es-ES" dirty="0"/>
              <a:t>Iterativo e incremental</a:t>
            </a:r>
            <a:endParaRPr lang="es-ES" b="1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6072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Iteración 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i="1" dirty="0"/>
              <a:t>Planificación</a:t>
            </a:r>
          </a:p>
          <a:p>
            <a:pPr lvl="1"/>
            <a:r>
              <a:rPr lang="es-ES" dirty="0"/>
              <a:t>Requisitos</a:t>
            </a:r>
          </a:p>
          <a:p>
            <a:pPr lvl="1"/>
            <a:r>
              <a:rPr lang="es-ES" dirty="0"/>
              <a:t>Análisis</a:t>
            </a:r>
          </a:p>
          <a:p>
            <a:pPr lvl="1"/>
            <a:r>
              <a:rPr lang="es-ES" dirty="0"/>
              <a:t>Diseño</a:t>
            </a:r>
          </a:p>
          <a:p>
            <a:pPr lvl="1"/>
            <a:r>
              <a:rPr lang="es-ES" dirty="0"/>
              <a:t>Implementación</a:t>
            </a:r>
          </a:p>
          <a:p>
            <a:pPr lvl="1"/>
            <a:r>
              <a:rPr lang="es-ES" dirty="0"/>
              <a:t>Prueba</a:t>
            </a:r>
          </a:p>
          <a:p>
            <a:pPr lvl="1"/>
            <a:r>
              <a:rPr lang="es-ES" i="1" dirty="0"/>
              <a:t>Evaluación de la iteración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193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Estructura del RUP</a:t>
            </a:r>
            <a:endParaRPr lang="es-PE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054894"/>
            <a:ext cx="7750175" cy="4748212"/>
          </a:xfrm>
          <a:prstGeom prst="rect">
            <a:avLst/>
          </a:prstGeom>
          <a:noFill/>
          <a:ln w="25400" cap="flat">
            <a:solidFill>
              <a:srgbClr val="000080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53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Fases del proceso</a:t>
            </a:r>
            <a:r>
              <a:rPr lang="es-ES" dirty="0" smtClean="0"/>
              <a:t>: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s-ES" dirty="0"/>
              <a:t>Inicio: Objetivos del ciclo de vida</a:t>
            </a:r>
          </a:p>
          <a:p>
            <a:pPr lvl="2"/>
            <a:r>
              <a:rPr lang="es-ES" dirty="0"/>
              <a:t>Establecer ámbito del sistema</a:t>
            </a:r>
          </a:p>
          <a:p>
            <a:pPr lvl="2"/>
            <a:r>
              <a:rPr lang="es-ES" dirty="0"/>
              <a:t>Reducir peores riesgos</a:t>
            </a:r>
          </a:p>
          <a:p>
            <a:pPr lvl="2"/>
            <a:r>
              <a:rPr lang="es-ES" dirty="0"/>
              <a:t>Preparar el análisis del negocio</a:t>
            </a:r>
          </a:p>
          <a:p>
            <a:pPr lvl="1"/>
            <a:r>
              <a:rPr lang="es-ES" dirty="0"/>
              <a:t>Elaboración: Arquitectura del ciclo de vida</a:t>
            </a:r>
          </a:p>
          <a:p>
            <a:pPr lvl="2"/>
            <a:r>
              <a:rPr lang="es-ES" dirty="0"/>
              <a:t>Obtener línea base de la arquitectura</a:t>
            </a:r>
          </a:p>
          <a:p>
            <a:pPr lvl="2"/>
            <a:r>
              <a:rPr lang="es-ES" dirty="0"/>
              <a:t>Capturar mayoría de requisitos</a:t>
            </a:r>
          </a:p>
          <a:p>
            <a:pPr lvl="2"/>
            <a:r>
              <a:rPr lang="es-ES" dirty="0"/>
              <a:t>Reducir siguientes riesgos</a:t>
            </a:r>
          </a:p>
          <a:p>
            <a:pPr lvl="1"/>
            <a:r>
              <a:rPr lang="es-ES" dirty="0"/>
              <a:t>Construcción: Funcionalidad operativa inicial</a:t>
            </a:r>
          </a:p>
          <a:p>
            <a:pPr lvl="2"/>
            <a:r>
              <a:rPr lang="es-ES" dirty="0"/>
              <a:t>Desarrollo del sistema entero</a:t>
            </a:r>
          </a:p>
          <a:p>
            <a:pPr lvl="1"/>
            <a:r>
              <a:rPr lang="es-ES" dirty="0"/>
              <a:t>Transición: Versión del producto</a:t>
            </a:r>
          </a:p>
          <a:p>
            <a:pPr lvl="2"/>
            <a:r>
              <a:rPr lang="es-ES" dirty="0"/>
              <a:t>Producto preparado para su entrega al usuario</a:t>
            </a:r>
          </a:p>
          <a:p>
            <a:pPr lvl="2"/>
            <a:r>
              <a:rPr lang="es-ES" dirty="0"/>
              <a:t>Se enseña a los usuarios a utilizarlo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7883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Estructura del </a:t>
            </a:r>
            <a:r>
              <a:rPr lang="es-PE" dirty="0" smtClean="0"/>
              <a:t>RUP completo</a:t>
            </a:r>
            <a:endParaRPr lang="es-PE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908720"/>
            <a:ext cx="7975097" cy="525658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C012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62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s-PE" dirty="0" smtClean="0">
                <a:solidFill>
                  <a:schemeClr val="bg1"/>
                </a:solidFill>
              </a:rPr>
              <a:t>Plan de desarrollo de software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propósito del Plan de Desarrollo de Software es proporcionar la información necesaria para controlar el proyecto. </a:t>
            </a:r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/>
              <a:t>describe el enfoque de desarrollo del software</a:t>
            </a:r>
            <a:r>
              <a:rPr lang="es-ES" dirty="0" smtClean="0"/>
              <a:t>.</a:t>
            </a:r>
          </a:p>
          <a:p>
            <a:r>
              <a:rPr lang="es-ES" dirty="0" smtClean="0"/>
              <a:t>Ver documento anexo (ejemplo)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51416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26789</TotalTime>
  <Words>274</Words>
  <Application>Microsoft Office PowerPoint</Application>
  <PresentationFormat>Presentación en pantalla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Planificando con RUP</vt:lpstr>
      <vt:lpstr>Objetivo</vt:lpstr>
      <vt:lpstr>Introducción</vt:lpstr>
      <vt:lpstr>Características del RUP</vt:lpstr>
      <vt:lpstr>Iteración </vt:lpstr>
      <vt:lpstr>Estructura del RUP</vt:lpstr>
      <vt:lpstr>Fases del proceso:</vt:lpstr>
      <vt:lpstr>Estructura del RUP completo</vt:lpstr>
      <vt:lpstr>Plan de desarrollo de 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Asullom</dc:creator>
  <cp:lastModifiedBy>Asullom</cp:lastModifiedBy>
  <cp:revision>423</cp:revision>
  <dcterms:created xsi:type="dcterms:W3CDTF">2014-05-27T19:41:18Z</dcterms:created>
  <dcterms:modified xsi:type="dcterms:W3CDTF">2015-03-17T21:07:52Z</dcterms:modified>
</cp:coreProperties>
</file>