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3.7/library/collections.html#collections.Counter" TargetMode="External"/><Relationship Id="rId3" Type="http://schemas.openxmlformats.org/officeDocument/2006/relationships/hyperlink" Target="https://docs.python.org/3.7/library/stdtypes.html#dic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12f1963c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12f1963c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moving onto tuples, these are of a similar declaration to when you use them in your math courses to plot coordinates. So tuples store a series of data points kind of similar to a list, however the key distinction is that the values in a tuple cannot be changed after it is constructed. Just like lists, you can get the number of elements in a tuple with the len() method. One of the common use cases for a tuple is to return multiple values from a function. When doing so, the parentheses are optional. With or without is fine both are syntactically correct. (insert hands on example)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12f1963c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12f1963c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Alright, now we’ll review dictionaries in Python.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1483b15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1483b15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222222"/>
                </a:solidFill>
                <a:highlight>
                  <a:srgbClr val="FFFFFF"/>
                </a:highlight>
              </a:rPr>
              <a:t>A </a:t>
            </a:r>
            <a:r>
              <a:rPr lang="en" sz="1150" u="sng">
                <a:solidFill>
                  <a:srgbClr val="6363BB"/>
                </a:solidFill>
                <a:highlight>
                  <a:srgbClr val="FFFFFF"/>
                </a:highlight>
                <a:latin typeface="Verdana"/>
                <a:ea typeface="Verdana"/>
                <a:cs typeface="Verdana"/>
                <a:sym typeface="Verdana"/>
                <a:hlinkClick r:id="rId2"/>
              </a:rPr>
              <a:t>Counter</a:t>
            </a:r>
            <a:r>
              <a:rPr lang="en" sz="1200">
                <a:solidFill>
                  <a:srgbClr val="222222"/>
                </a:solidFill>
                <a:highlight>
                  <a:srgbClr val="FFFFFF"/>
                </a:highlight>
              </a:rPr>
              <a:t> is a </a:t>
            </a:r>
            <a:r>
              <a:rPr lang="en" sz="1150" u="sng">
                <a:solidFill>
                  <a:srgbClr val="6363BB"/>
                </a:solidFill>
                <a:highlight>
                  <a:srgbClr val="FFFFFF"/>
                </a:highlight>
                <a:latin typeface="Verdana"/>
                <a:ea typeface="Verdana"/>
                <a:cs typeface="Verdana"/>
                <a:sym typeface="Verdana"/>
                <a:hlinkClick r:id="rId3"/>
              </a:rPr>
              <a:t>dict</a:t>
            </a:r>
            <a:r>
              <a:rPr lang="en" sz="1200">
                <a:solidFill>
                  <a:srgbClr val="222222"/>
                </a:solidFill>
                <a:highlight>
                  <a:srgbClr val="FFFFFF"/>
                </a:highlight>
              </a:rPr>
              <a:t> subclass for counting hashable objects. It is an unordered collection where elements are stored as dictionary keys and their counts are stored as dictionary values.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e72a42b8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e72a42b8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e72a42b8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e72a42b8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We’ll start with variables in Python. </a:t>
            </a:r>
            <a:endParaRPr/>
          </a:p>
          <a:p>
            <a:pPr indent="0" lvl="0" marL="0" rtl="0">
              <a:spcBef>
                <a:spcPts val="0"/>
              </a:spcBef>
              <a:spcAft>
                <a:spcPts val="0"/>
              </a:spcAft>
              <a:buNone/>
            </a:pPr>
            <a:r>
              <a:rPr lang="en"/>
              <a:t>Unlike many object oriented languages, variables in Python are not strongly typed. Thus meaning we do not need to provide a type to declare a variable. To get the type of any variable we just use the built in type() function.</a:t>
            </a:r>
            <a:endParaRPr/>
          </a:p>
          <a:p>
            <a:pPr indent="0" lvl="0" marL="0" rtl="0">
              <a:spcBef>
                <a:spcPts val="0"/>
              </a:spcBef>
              <a:spcAft>
                <a:spcPts val="0"/>
              </a:spcAft>
              <a:buNone/>
            </a:pPr>
            <a:r>
              <a:rPr lang="en"/>
              <a:t>Python includes many other built-in functions that work across a number of different variable types. These are functions like len() to get the length of a string or list for example, and I included a link in the slide to visit later if you want to review them.</a:t>
            </a:r>
            <a:endParaRPr/>
          </a:p>
          <a:p>
            <a:pPr indent="0" lvl="0" marL="0" rtl="0">
              <a:spcBef>
                <a:spcPts val="0"/>
              </a:spcBef>
              <a:spcAft>
                <a:spcPts val="0"/>
              </a:spcAft>
              <a:buNone/>
            </a:pPr>
            <a:r>
              <a:rPr lang="en"/>
              <a:t>Python also allows you to cast a variable of one type to another. For example if you had a string that represented a number you could cast it to an int or vice versa. With this you need to be certain that the variables that are being casted are in the correct format to do so. Otherwise Python is going to throw an exception.</a:t>
            </a:r>
            <a:endParaRPr/>
          </a:p>
          <a:p>
            <a:pPr indent="0" lvl="0" marL="0" rtl="0">
              <a:spcBef>
                <a:spcPts val="0"/>
              </a:spcBef>
              <a:spcAft>
                <a:spcPts val="0"/>
              </a:spcAft>
              <a:buNone/>
            </a:pPr>
            <a:r>
              <a:rPr lang="en"/>
              <a:t>When parsing data especially you’ll often run into variables with a null, none, or nan value. Nan stands  for not a number and this usually happens when you’re parsing a variable that’s of a type different from what your code expected to see.</a:t>
            </a:r>
            <a:endParaRPr/>
          </a:p>
          <a:p>
            <a:pPr indent="0" lvl="0" marL="0">
              <a:spcBef>
                <a:spcPts val="0"/>
              </a:spcBef>
              <a:spcAft>
                <a:spcPts val="0"/>
              </a:spcAft>
              <a:buNone/>
            </a:pPr>
            <a:r>
              <a:rPr lang="en"/>
              <a:t>Lastly Python makes it easy to swap the values of two variables in one line. Technically, these get treated as tuples in the syntax you see in the code, but for now don’t worry about what that means just know the syntax.</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e72a42b8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e72a42b8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Next we’ll discuss logic and conditional statements. Python includes everything you would expect, but it’s important to denote the spelling and syntax versus other programming languages. </a:t>
            </a:r>
            <a:endParaRPr/>
          </a:p>
          <a:p>
            <a:pPr indent="0" lvl="0" marL="0" rtl="0">
              <a:spcBef>
                <a:spcPts val="0"/>
              </a:spcBef>
              <a:spcAft>
                <a:spcPts val="0"/>
              </a:spcAft>
              <a:buNone/>
            </a:pPr>
            <a:r>
              <a:rPr lang="en"/>
              <a:t>Most logical operators involve the full word as opposed to dedicated symbols. Denote the capitalization for false and true expressions especially. One of the more useful operator’s is the ‘in’ comparison operator. You can look to the Jupyter notebook for a few examples of its us, but effectively you can use it to check if a variable is included in some form of a sequence. You can also pipe expressions and operators together so one example would be ‘x not in y’.</a:t>
            </a:r>
            <a:endParaRPr/>
          </a:p>
          <a:p>
            <a:pPr indent="0" lvl="0" marL="0">
              <a:spcBef>
                <a:spcPts val="0"/>
              </a:spcBef>
              <a:spcAft>
                <a:spcPts val="0"/>
              </a:spcAft>
              <a:buNone/>
            </a:pPr>
            <a:r>
              <a:rPr lang="en"/>
              <a:t>Lastly conditional statements function the same as any other language. Just notice that ‘elif’ is used in place of ‘else if’.</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e72a42b8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e72a42b8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Lists are one of the most important data types you’ll use in Python. Python includes all the basics that you would expect, but also a vast array of tools like list comprehension which we will review later.</a:t>
            </a:r>
            <a:endParaRPr/>
          </a:p>
          <a:p>
            <a:pPr indent="0" lvl="0" marL="0" rtl="0">
              <a:spcBef>
                <a:spcPts val="0"/>
              </a:spcBef>
              <a:spcAft>
                <a:spcPts val="0"/>
              </a:spcAft>
              <a:buNone/>
            </a:pPr>
            <a:r>
              <a:rPr lang="en"/>
              <a:t>If you take a look at the notebook you’ll see the examples of how you declare a list. Effectively each item in the list is separated by commas and that sequence of items is enclosed with brackets. </a:t>
            </a:r>
            <a:endParaRPr/>
          </a:p>
          <a:p>
            <a:pPr indent="0" lvl="0" marL="0" rtl="0">
              <a:spcBef>
                <a:spcPts val="0"/>
              </a:spcBef>
              <a:spcAft>
                <a:spcPts val="0"/>
              </a:spcAft>
              <a:buNone/>
            </a:pPr>
            <a:r>
              <a:rPr lang="en"/>
              <a:t>These items can then be accessed via their index, and it is important to note that the first item has index 0 rather than index 1.</a:t>
            </a:r>
            <a:endParaRPr/>
          </a:p>
          <a:p>
            <a:pPr indent="0" lvl="0" marL="0" rtl="0">
              <a:spcBef>
                <a:spcPts val="0"/>
              </a:spcBef>
              <a:spcAft>
                <a:spcPts val="0"/>
              </a:spcAft>
              <a:buNone/>
            </a:pPr>
            <a:r>
              <a:rPr lang="en"/>
              <a:t>Lists are modular in size and Python includes all the functions you would expect to add or remove elements along with some more advanced functions that you can check out at the link I attached to this slide.</a:t>
            </a:r>
            <a:endParaRPr/>
          </a:p>
          <a:p>
            <a:pPr indent="0" lvl="0" marL="0" rtl="0">
              <a:spcBef>
                <a:spcPts val="0"/>
              </a:spcBef>
              <a:spcAft>
                <a:spcPts val="0"/>
              </a:spcAft>
              <a:buNone/>
            </a:pPr>
            <a:r>
              <a:rPr lang="en"/>
              <a:t>I wanted to highlight list slicing though because it’s an incredibly useful tool to extract a sublist of certain indices from another list. The syntax to just take say the first or last 10 elements, the middle 2 elements, or something in between is pretty straight forward but you can get much more complex with it and chain together these selections.</a:t>
            </a:r>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e72a42b8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e72a42b8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Next we’ll go over loops. Of course Python includes the standard for and while loops. For loops iterate over something and while loops continue until a condition is met.</a:t>
            </a:r>
            <a:endParaRPr/>
          </a:p>
          <a:p>
            <a:pPr indent="0" lvl="0" marL="0" rtl="0">
              <a:spcBef>
                <a:spcPts val="0"/>
              </a:spcBef>
              <a:spcAft>
                <a:spcPts val="0"/>
              </a:spcAft>
              <a:buNone/>
            </a:pPr>
            <a:r>
              <a:rPr lang="en"/>
              <a:t>You can look at the notebook for a few examples on the syntax used for each of these styles of loops, but I’m going to discuss a few of the more important notes about for loops. </a:t>
            </a:r>
            <a:endParaRPr/>
          </a:p>
          <a:p>
            <a:pPr indent="0" lvl="0" marL="0" rtl="0">
              <a:spcBef>
                <a:spcPts val="0"/>
              </a:spcBef>
              <a:spcAft>
                <a:spcPts val="0"/>
              </a:spcAft>
              <a:buNone/>
            </a:pPr>
            <a:r>
              <a:rPr lang="en"/>
              <a:t>The range function lets us pick an indexed range of values to iterate over. There are a few different ways that you can write this. You can either specify just one value to be an endpoint and it will loop through your code that number of times starting at zero. Otherwise you can provide a starting and ending index or provide an alternative step size.</a:t>
            </a:r>
            <a:endParaRPr/>
          </a:p>
          <a:p>
            <a:pPr indent="0" lvl="0" marL="0" rtl="0">
              <a:spcBef>
                <a:spcPts val="0"/>
              </a:spcBef>
              <a:spcAft>
                <a:spcPts val="0"/>
              </a:spcAft>
              <a:buNone/>
            </a:pPr>
            <a:r>
              <a:rPr lang="en"/>
              <a:t>Alternatively you can iterate over items in something like a list rather than indices with what is usually referred to as a “for each” loop. That way your iterating variable is now an object rather than an index. You can see a few examples of how to use that in the notebook.</a:t>
            </a:r>
            <a:endParaRPr/>
          </a:p>
          <a:p>
            <a:pPr indent="0" lvl="0" marL="0">
              <a:spcBef>
                <a:spcPts val="0"/>
              </a:spcBef>
              <a:spcAft>
                <a:spcPts val="0"/>
              </a:spcAft>
              <a:buNone/>
            </a:pPr>
            <a:r>
              <a:rPr lang="en"/>
              <a:t>You can include break, continue, or pass statements inside your loops as well. Break terminates the loop and goes onto the rest of your code. Continue skips over the rest of your loops body to the next instance of the loop. The pass statement is used when you include a header to something like a for loop but haven’t include any code in the body of the for loop. Python doesn’t let you have an empty body of code, so the pass statement is the way around that.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e72a42b8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e72a42b8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Next we’ll discuss functions. To declare a function is pretty simple, you just start with the keyword ‘def’ followed by your function name and a set of </a:t>
            </a:r>
            <a:r>
              <a:rPr lang="en"/>
              <a:t>parentheses</a:t>
            </a:r>
            <a:r>
              <a:rPr lang="en"/>
              <a:t> that enclose your parameters if you have any. </a:t>
            </a:r>
            <a:endParaRPr/>
          </a:p>
          <a:p>
            <a:pPr indent="0" lvl="0" marL="0" rtl="0">
              <a:spcBef>
                <a:spcPts val="0"/>
              </a:spcBef>
              <a:spcAft>
                <a:spcPts val="0"/>
              </a:spcAft>
              <a:buNone/>
            </a:pPr>
            <a:r>
              <a:rPr lang="en"/>
              <a:t>The most basic function is the one that has no code in its body, but just like it was the case with for loops we need to include the keyword ‘pass’ for our code to compile if we have not yet written the body of code.</a:t>
            </a:r>
            <a:endParaRPr/>
          </a:p>
          <a:p>
            <a:pPr indent="0" lvl="0" marL="0">
              <a:spcBef>
                <a:spcPts val="0"/>
              </a:spcBef>
              <a:spcAft>
                <a:spcPts val="0"/>
              </a:spcAft>
              <a:buNone/>
            </a:pPr>
            <a:r>
              <a:rPr lang="en"/>
              <a:t>Python of course allows you to declare a standard set of parameters that must be specified any time your function is called, however you also have the option to specify default or optional parameters as well. You can see a few examples of this in the notebook, but basically you just set the parameter equal to something when declaring your method header. This is extremely useful and you will come across methods that include default parameters very often when you start working with python libraries like Pandas, MatPlotLib, or TensorFlow.</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e72a42b8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e72a42b8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12f1963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12f1963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we’ll start with list comprehensions in Python which is easily my favorite feature. What list comprehensions do is they allow you to concisely construct lists without using multiple lines of for loops or the like to do so. So the list comprehension example that you see is identical to the list constructed from the for loops that you see above it. If you look at the slide I wrote out what the general syntax is, and we’ll break that down. So the first part is an expression, which is the value that will be stored in that list position. The next part is item, which would be the item you are referencing from another list usually just represented by an arbitrary variable. Next is the list being reference, so that could be the range() function or maybe a list of your own. Finally is the conditional, which is optional. The syntax may look a bit strange at first, but once you dive into actually using it, it becomes second nature. (Insert hands on example)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python.org/3.7/library/collection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s://goo.gl/gqLJC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python.org/3/library/function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tutorialspoint.com/python/python_basic_operators.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python.org/3/tutorial/datastructure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pythoncentral.io/pythons-range-function-explained/" TargetMode="External"/><Relationship Id="rId4" Type="http://schemas.openxmlformats.org/officeDocument/2006/relationships/hyperlink" Target="https://www.python-course.eu/python3_for_loop.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goo.gl/CtnVph"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Python Features Overview</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ADSA Advanced Workshops Fall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Tuples</a:t>
            </a:r>
            <a:endParaRPr/>
          </a:p>
        </p:txBody>
      </p:sp>
      <p:sp>
        <p:nvSpPr>
          <p:cNvPr id="121" name="Google Shape;121;p2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(X1, X2, X3, …, Xn)</a:t>
            </a:r>
            <a:endParaRPr/>
          </a:p>
          <a:p>
            <a:pPr indent="-311150" lvl="0" marL="457200" rtl="0">
              <a:spcBef>
                <a:spcPts val="0"/>
              </a:spcBef>
              <a:spcAft>
                <a:spcPts val="0"/>
              </a:spcAft>
              <a:buSzPts val="1300"/>
              <a:buChar char="-"/>
            </a:pPr>
            <a:r>
              <a:rPr lang="en"/>
              <a:t>Like an immutable list</a:t>
            </a:r>
            <a:endParaRPr/>
          </a:p>
          <a:p>
            <a:pPr indent="-311150" lvl="0" marL="457200" rtl="0">
              <a:spcBef>
                <a:spcPts val="0"/>
              </a:spcBef>
              <a:spcAft>
                <a:spcPts val="0"/>
              </a:spcAft>
              <a:buClr>
                <a:srgbClr val="9900FF"/>
              </a:buClr>
              <a:buSzPts val="1300"/>
              <a:buChar char="-"/>
            </a:pPr>
            <a:r>
              <a:rPr lang="en">
                <a:solidFill>
                  <a:srgbClr val="9900FF"/>
                </a:solidFill>
              </a:rPr>
              <a:t>len()</a:t>
            </a:r>
            <a:endParaRPr>
              <a:solidFill>
                <a:srgbClr val="9900FF"/>
              </a:solidFill>
            </a:endParaRPr>
          </a:p>
          <a:p>
            <a:pPr indent="-311150" lvl="0" marL="457200">
              <a:spcBef>
                <a:spcPts val="0"/>
              </a:spcBef>
              <a:spcAft>
                <a:spcPts val="0"/>
              </a:spcAft>
              <a:buSzPts val="1300"/>
              <a:buChar char="-"/>
            </a:pPr>
            <a:r>
              <a:rPr lang="en"/>
              <a:t>Return multiple values in a function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Dictionaries</a:t>
            </a:r>
            <a:endParaRPr/>
          </a:p>
        </p:txBody>
      </p:sp>
      <p:sp>
        <p:nvSpPr>
          <p:cNvPr id="127" name="Google Shape;127;p2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List that is unordered, mutable, and indexed</a:t>
            </a:r>
            <a:endParaRPr/>
          </a:p>
          <a:p>
            <a:pPr indent="-311150" lvl="0" marL="457200" rtl="0">
              <a:spcBef>
                <a:spcPts val="0"/>
              </a:spcBef>
              <a:spcAft>
                <a:spcPts val="0"/>
              </a:spcAft>
              <a:buSzPts val="1300"/>
              <a:buChar char="-"/>
            </a:pPr>
            <a:r>
              <a:rPr lang="en"/>
              <a:t>Elements are </a:t>
            </a:r>
            <a:r>
              <a:rPr lang="en">
                <a:solidFill>
                  <a:srgbClr val="9900FF"/>
                </a:solidFill>
              </a:rPr>
              <a:t>k</a:t>
            </a:r>
            <a:r>
              <a:rPr lang="en">
                <a:solidFill>
                  <a:srgbClr val="9900FF"/>
                </a:solidFill>
              </a:rPr>
              <a:t>ey : value</a:t>
            </a:r>
            <a:r>
              <a:rPr lang="en"/>
              <a:t> pairs</a:t>
            </a:r>
            <a:endParaRPr/>
          </a:p>
          <a:p>
            <a:pPr indent="-311150" lvl="0" marL="457200" rtl="0">
              <a:spcBef>
                <a:spcPts val="0"/>
              </a:spcBef>
              <a:spcAft>
                <a:spcPts val="0"/>
              </a:spcAft>
              <a:buSzPts val="1300"/>
              <a:buChar char="-"/>
            </a:pPr>
            <a:r>
              <a:rPr lang="en"/>
              <a:t>Fast access of elements when you know the key</a:t>
            </a:r>
            <a:endParaRPr/>
          </a:p>
          <a:p>
            <a:pPr indent="-311150" lvl="0" marL="457200" rtl="0">
              <a:lnSpc>
                <a:spcPct val="100000"/>
              </a:lnSpc>
              <a:spcBef>
                <a:spcPts val="0"/>
              </a:spcBef>
              <a:spcAft>
                <a:spcPts val="0"/>
              </a:spcAft>
              <a:buSzPts val="1300"/>
              <a:buChar char="-"/>
            </a:pPr>
            <a:r>
              <a:rPr lang="en"/>
              <a:t>Iterate over items with for-each syntax </a:t>
            </a:r>
            <a:endParaRPr/>
          </a:p>
          <a:p>
            <a:pPr indent="0" lvl="0" marL="457200" rtl="0">
              <a:lnSpc>
                <a:spcPct val="100000"/>
              </a:lnSpc>
              <a:spcBef>
                <a:spcPts val="0"/>
              </a:spcBef>
              <a:spcAft>
                <a:spcPts val="0"/>
              </a:spcAft>
              <a:buNone/>
            </a:pPr>
            <a:r>
              <a:rPr lang="en">
                <a:solidFill>
                  <a:srgbClr val="9900FF"/>
                </a:solidFill>
              </a:rPr>
              <a:t>for key, value in mydict.items(): </a:t>
            </a:r>
            <a:endParaRPr>
              <a:solidFill>
                <a:srgbClr val="9900FF"/>
              </a:solidFill>
            </a:endParaRPr>
          </a:p>
          <a:p>
            <a:pPr indent="0" lvl="0" marL="457200" rtl="0">
              <a:lnSpc>
                <a:spcPct val="100000"/>
              </a:lnSpc>
              <a:spcBef>
                <a:spcPts val="0"/>
              </a:spcBef>
              <a:spcAft>
                <a:spcPts val="0"/>
              </a:spcAft>
              <a:buNone/>
            </a:pPr>
            <a:r>
              <a:rPr lang="en"/>
              <a:t>(key &amp; value are just variable names in this case)</a:t>
            </a:r>
            <a:endParaRPr/>
          </a:p>
          <a:p>
            <a:pPr indent="-311150" lvl="0" marL="457200" rtl="0">
              <a:spcBef>
                <a:spcPts val="0"/>
              </a:spcBef>
              <a:spcAft>
                <a:spcPts val="0"/>
              </a:spcAft>
              <a:buClr>
                <a:schemeClr val="dk1"/>
              </a:buClr>
              <a:buSzPts val="1300"/>
              <a:buChar char="-"/>
            </a:pPr>
            <a:r>
              <a:rPr lang="en"/>
              <a:t>Get a list of just values/keys with</a:t>
            </a:r>
            <a:r>
              <a:rPr lang="en">
                <a:solidFill>
                  <a:schemeClr val="dk1"/>
                </a:solidFill>
              </a:rPr>
              <a:t> </a:t>
            </a:r>
            <a:r>
              <a:rPr lang="en">
                <a:solidFill>
                  <a:srgbClr val="9900FF"/>
                </a:solidFill>
              </a:rPr>
              <a:t>values()</a:t>
            </a:r>
            <a:r>
              <a:rPr lang="en">
                <a:solidFill>
                  <a:schemeClr val="dk1"/>
                </a:solidFill>
              </a:rPr>
              <a:t> </a:t>
            </a:r>
            <a:r>
              <a:rPr lang="en"/>
              <a:t>or</a:t>
            </a:r>
            <a:r>
              <a:rPr lang="en">
                <a:solidFill>
                  <a:schemeClr val="dk1"/>
                </a:solidFill>
              </a:rPr>
              <a:t> </a:t>
            </a:r>
            <a:r>
              <a:rPr lang="en">
                <a:solidFill>
                  <a:srgbClr val="9900FF"/>
                </a:solidFill>
              </a:rPr>
              <a:t>keys()</a:t>
            </a:r>
            <a:endParaRPr>
              <a:solidFill>
                <a:srgbClr val="9900FF"/>
              </a:solidFill>
            </a:endParaRPr>
          </a:p>
          <a:p>
            <a:pPr indent="-311150" lvl="0" marL="457200" rtl="0">
              <a:spcBef>
                <a:spcPts val="0"/>
              </a:spcBef>
              <a:spcAft>
                <a:spcPts val="0"/>
              </a:spcAft>
              <a:buSzPts val="1300"/>
              <a:buChar char="-"/>
            </a:pPr>
            <a:r>
              <a:rPr lang="en"/>
              <a:t>Common use is for string formatting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Collections</a:t>
            </a:r>
            <a:endParaRPr/>
          </a:p>
        </p:txBody>
      </p:sp>
      <p:sp>
        <p:nvSpPr>
          <p:cNvPr id="133" name="Google Shape;133;p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High performance container datatypes as alternatives to standard </a:t>
            </a:r>
            <a:r>
              <a:rPr lang="en">
                <a:solidFill>
                  <a:srgbClr val="9900FF"/>
                </a:solidFill>
              </a:rPr>
              <a:t>dict</a:t>
            </a:r>
            <a:r>
              <a:rPr lang="en"/>
              <a:t>, </a:t>
            </a:r>
            <a:r>
              <a:rPr lang="en">
                <a:solidFill>
                  <a:srgbClr val="9900FF"/>
                </a:solidFill>
              </a:rPr>
              <a:t>list</a:t>
            </a:r>
            <a:r>
              <a:rPr lang="en"/>
              <a:t>, </a:t>
            </a:r>
            <a:r>
              <a:rPr lang="en">
                <a:solidFill>
                  <a:srgbClr val="9900FF"/>
                </a:solidFill>
              </a:rPr>
              <a:t>set</a:t>
            </a:r>
            <a:r>
              <a:rPr lang="en"/>
              <a:t>, &amp; </a:t>
            </a:r>
            <a:r>
              <a:rPr lang="en">
                <a:solidFill>
                  <a:srgbClr val="9900FF"/>
                </a:solidFill>
              </a:rPr>
              <a:t>tuple</a:t>
            </a:r>
            <a:endParaRPr>
              <a:solidFill>
                <a:srgbClr val="9900FF"/>
              </a:solidFill>
            </a:endParaRPr>
          </a:p>
          <a:p>
            <a:pPr indent="-311150" lvl="0" marL="457200" rtl="0">
              <a:spcBef>
                <a:spcPts val="0"/>
              </a:spcBef>
              <a:spcAft>
                <a:spcPts val="0"/>
              </a:spcAft>
              <a:buClr>
                <a:srgbClr val="9900FF"/>
              </a:buClr>
              <a:buSzPts val="1300"/>
              <a:buChar char="-"/>
            </a:pPr>
            <a:r>
              <a:rPr lang="en">
                <a:solidFill>
                  <a:srgbClr val="9900FF"/>
                </a:solidFill>
              </a:rPr>
              <a:t>namedtuple()</a:t>
            </a:r>
            <a:endParaRPr>
              <a:solidFill>
                <a:srgbClr val="9900FF"/>
              </a:solidFill>
            </a:endParaRPr>
          </a:p>
          <a:p>
            <a:pPr indent="-311150" lvl="0" marL="457200" rtl="0">
              <a:spcBef>
                <a:spcPts val="0"/>
              </a:spcBef>
              <a:spcAft>
                <a:spcPts val="0"/>
              </a:spcAft>
              <a:buClr>
                <a:srgbClr val="9900FF"/>
              </a:buClr>
              <a:buSzPts val="1300"/>
              <a:buChar char="-"/>
            </a:pPr>
            <a:r>
              <a:rPr lang="en">
                <a:solidFill>
                  <a:srgbClr val="9900FF"/>
                </a:solidFill>
              </a:rPr>
              <a:t>Counter</a:t>
            </a:r>
            <a:endParaRPr>
              <a:solidFill>
                <a:srgbClr val="9900FF"/>
              </a:solidFill>
            </a:endParaRPr>
          </a:p>
          <a:p>
            <a:pPr indent="-311150" lvl="0" marL="457200" rtl="0">
              <a:spcBef>
                <a:spcPts val="0"/>
              </a:spcBef>
              <a:spcAft>
                <a:spcPts val="0"/>
              </a:spcAft>
              <a:buClr>
                <a:srgbClr val="9900FF"/>
              </a:buClr>
              <a:buSzPts val="1300"/>
              <a:buChar char="-"/>
            </a:pPr>
            <a:r>
              <a:rPr lang="en">
                <a:solidFill>
                  <a:srgbClr val="9900FF"/>
                </a:solidFill>
              </a:rPr>
              <a:t>OrderedDict</a:t>
            </a:r>
            <a:endParaRPr>
              <a:solidFill>
                <a:srgbClr val="9900FF"/>
              </a:solidFill>
            </a:endParaRPr>
          </a:p>
          <a:p>
            <a:pPr indent="-311150" lvl="0" marL="457200" rtl="0">
              <a:spcBef>
                <a:spcPts val="0"/>
              </a:spcBef>
              <a:spcAft>
                <a:spcPts val="0"/>
              </a:spcAft>
              <a:buSzPts val="1300"/>
              <a:buChar char="-"/>
            </a:pPr>
            <a:r>
              <a:rPr lang="en"/>
              <a:t>Read about others </a:t>
            </a:r>
            <a:r>
              <a:rPr lang="en" u="sng">
                <a:solidFill>
                  <a:schemeClr val="hlink"/>
                </a:solidFill>
                <a:hlinkClick r:id="rId3"/>
              </a:rPr>
              <a:t>online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Python Basics Refresher</a:t>
            </a:r>
            <a:endParaRPr/>
          </a:p>
        </p:txBody>
      </p:sp>
      <p:sp>
        <p:nvSpPr>
          <p:cNvPr id="71" name="Google Shape;71;p14"/>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Notebook: </a:t>
            </a:r>
            <a:r>
              <a:rPr lang="en" u="sng">
                <a:solidFill>
                  <a:schemeClr val="hlink"/>
                </a:solidFill>
                <a:hlinkClick r:id="rId3"/>
              </a:rPr>
              <a:t>https://goo.gl/gqLJCv</a:t>
            </a:r>
            <a:endParaRPr/>
          </a:p>
        </p:txBody>
      </p:sp>
      <p:sp>
        <p:nvSpPr>
          <p:cNvPr id="72" name="Google Shape;72;p14"/>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Variables</a:t>
            </a:r>
            <a:endParaRPr/>
          </a:p>
          <a:p>
            <a:pPr indent="-311150" lvl="0" marL="457200" rtl="0">
              <a:spcBef>
                <a:spcPts val="0"/>
              </a:spcBef>
              <a:spcAft>
                <a:spcPts val="0"/>
              </a:spcAft>
              <a:buSzPts val="1300"/>
              <a:buChar char="-"/>
            </a:pPr>
            <a:r>
              <a:rPr lang="en"/>
              <a:t>Logic &amp; </a:t>
            </a:r>
            <a:r>
              <a:rPr lang="en"/>
              <a:t>Conditionals</a:t>
            </a:r>
            <a:endParaRPr/>
          </a:p>
          <a:p>
            <a:pPr indent="-311150" lvl="0" marL="457200" rtl="0">
              <a:spcBef>
                <a:spcPts val="0"/>
              </a:spcBef>
              <a:spcAft>
                <a:spcPts val="0"/>
              </a:spcAft>
              <a:buSzPts val="1300"/>
              <a:buChar char="-"/>
            </a:pPr>
            <a:r>
              <a:rPr lang="en"/>
              <a:t>Lists</a:t>
            </a:r>
            <a:endParaRPr/>
          </a:p>
          <a:p>
            <a:pPr indent="-311150" lvl="0" marL="457200" rtl="0">
              <a:spcBef>
                <a:spcPts val="0"/>
              </a:spcBef>
              <a:spcAft>
                <a:spcPts val="0"/>
              </a:spcAft>
              <a:buSzPts val="1300"/>
              <a:buChar char="-"/>
            </a:pPr>
            <a:r>
              <a:rPr lang="en"/>
              <a:t>Loops</a:t>
            </a:r>
            <a:endParaRPr/>
          </a:p>
          <a:p>
            <a:pPr indent="-311150" lvl="0" marL="457200">
              <a:spcBef>
                <a:spcPts val="0"/>
              </a:spcBef>
              <a:spcAft>
                <a:spcPts val="0"/>
              </a:spcAft>
              <a:buSzPts val="1300"/>
              <a:buChar char="-"/>
            </a:pPr>
            <a:r>
              <a:rPr lang="en"/>
              <a:t>Functions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Variables</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Not strongly typed</a:t>
            </a:r>
            <a:endParaRPr/>
          </a:p>
          <a:p>
            <a:pPr indent="-311150" lvl="0" marL="457200" rtl="0">
              <a:spcBef>
                <a:spcPts val="0"/>
              </a:spcBef>
              <a:spcAft>
                <a:spcPts val="0"/>
              </a:spcAft>
              <a:buSzPts val="1300"/>
              <a:buChar char="-"/>
            </a:pPr>
            <a:r>
              <a:rPr lang="en" u="sng">
                <a:solidFill>
                  <a:schemeClr val="hlink"/>
                </a:solidFill>
                <a:hlinkClick r:id="rId3"/>
              </a:rPr>
              <a:t>Built in Python functions</a:t>
            </a:r>
            <a:r>
              <a:rPr lang="en"/>
              <a:t> that work across most variable types</a:t>
            </a:r>
            <a:endParaRPr/>
          </a:p>
          <a:p>
            <a:pPr indent="-311150" lvl="0" marL="457200" rtl="0">
              <a:spcBef>
                <a:spcPts val="0"/>
              </a:spcBef>
              <a:spcAft>
                <a:spcPts val="0"/>
              </a:spcAft>
              <a:buSzPts val="1300"/>
              <a:buChar char="-"/>
            </a:pPr>
            <a:r>
              <a:rPr lang="en"/>
              <a:t>Cast a variable to a different type</a:t>
            </a:r>
            <a:endParaRPr/>
          </a:p>
          <a:p>
            <a:pPr indent="-311150" lvl="0" marL="457200" rtl="0">
              <a:spcBef>
                <a:spcPts val="0"/>
              </a:spcBef>
              <a:spcAft>
                <a:spcPts val="0"/>
              </a:spcAft>
              <a:buSzPts val="1300"/>
              <a:buChar char="-"/>
            </a:pPr>
            <a:r>
              <a:rPr lang="en">
                <a:solidFill>
                  <a:srgbClr val="9900FF"/>
                </a:solidFill>
              </a:rPr>
              <a:t>Null</a:t>
            </a:r>
            <a:r>
              <a:rPr lang="en"/>
              <a:t>/</a:t>
            </a:r>
            <a:r>
              <a:rPr lang="en">
                <a:solidFill>
                  <a:srgbClr val="9900FF"/>
                </a:solidFill>
              </a:rPr>
              <a:t>NaN</a:t>
            </a:r>
            <a:r>
              <a:rPr lang="en"/>
              <a:t> values</a:t>
            </a:r>
            <a:endParaRPr/>
          </a:p>
          <a:p>
            <a:pPr indent="-311150" lvl="0" marL="457200">
              <a:spcBef>
                <a:spcPts val="0"/>
              </a:spcBef>
              <a:spcAft>
                <a:spcPts val="0"/>
              </a:spcAft>
              <a:buSzPts val="1300"/>
              <a:buChar char="-"/>
            </a:pPr>
            <a:r>
              <a:rPr lang="en"/>
              <a:t>Swapping values between variables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Logic &amp; Conditionals</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Python uses the full words for most logical operators</a:t>
            </a:r>
            <a:endParaRPr/>
          </a:p>
          <a:p>
            <a:pPr indent="-311150" lvl="0" marL="457200" rtl="0">
              <a:spcBef>
                <a:spcPts val="0"/>
              </a:spcBef>
              <a:spcAft>
                <a:spcPts val="0"/>
              </a:spcAft>
              <a:buSzPts val="1300"/>
              <a:buChar char="-"/>
            </a:pPr>
            <a:r>
              <a:rPr lang="en">
                <a:solidFill>
                  <a:srgbClr val="9900FF"/>
                </a:solidFill>
              </a:rPr>
              <a:t>False</a:t>
            </a:r>
            <a:r>
              <a:rPr lang="en"/>
              <a:t>, </a:t>
            </a:r>
            <a:r>
              <a:rPr lang="en">
                <a:solidFill>
                  <a:srgbClr val="9900FF"/>
                </a:solidFill>
              </a:rPr>
              <a:t>True</a:t>
            </a:r>
            <a:endParaRPr>
              <a:solidFill>
                <a:srgbClr val="9900FF"/>
              </a:solidFill>
            </a:endParaRPr>
          </a:p>
          <a:p>
            <a:pPr indent="-311150" lvl="0" marL="457200" rtl="0">
              <a:spcBef>
                <a:spcPts val="0"/>
              </a:spcBef>
              <a:spcAft>
                <a:spcPts val="0"/>
              </a:spcAft>
              <a:buSzPts val="1300"/>
              <a:buChar char="-"/>
            </a:pPr>
            <a:r>
              <a:rPr lang="en">
                <a:solidFill>
                  <a:srgbClr val="9900FF"/>
                </a:solidFill>
              </a:rPr>
              <a:t>and</a:t>
            </a:r>
            <a:r>
              <a:rPr lang="en"/>
              <a:t>, </a:t>
            </a:r>
            <a:r>
              <a:rPr lang="en">
                <a:solidFill>
                  <a:srgbClr val="9900FF"/>
                </a:solidFill>
              </a:rPr>
              <a:t>or</a:t>
            </a:r>
            <a:r>
              <a:rPr lang="en"/>
              <a:t>, </a:t>
            </a:r>
            <a:r>
              <a:rPr lang="en">
                <a:solidFill>
                  <a:srgbClr val="9900FF"/>
                </a:solidFill>
              </a:rPr>
              <a:t>not</a:t>
            </a:r>
            <a:r>
              <a:rPr lang="en"/>
              <a:t>, </a:t>
            </a:r>
            <a:r>
              <a:rPr lang="en">
                <a:solidFill>
                  <a:srgbClr val="9900FF"/>
                </a:solidFill>
              </a:rPr>
              <a:t>in</a:t>
            </a:r>
            <a:r>
              <a:rPr lang="en"/>
              <a:t> for logical comparisons</a:t>
            </a:r>
            <a:endParaRPr/>
          </a:p>
          <a:p>
            <a:pPr indent="-311150" lvl="0" marL="457200" rtl="0">
              <a:spcBef>
                <a:spcPts val="0"/>
              </a:spcBef>
              <a:spcAft>
                <a:spcPts val="0"/>
              </a:spcAft>
              <a:buSzPts val="1300"/>
              <a:buChar char="-"/>
            </a:pPr>
            <a:r>
              <a:rPr lang="en">
                <a:solidFill>
                  <a:srgbClr val="9900FF"/>
                </a:solidFill>
              </a:rPr>
              <a:t>!=</a:t>
            </a:r>
            <a:r>
              <a:rPr lang="en"/>
              <a:t>, </a:t>
            </a:r>
            <a:r>
              <a:rPr lang="en">
                <a:solidFill>
                  <a:srgbClr val="9900FF"/>
                </a:solidFill>
              </a:rPr>
              <a:t>==</a:t>
            </a:r>
            <a:r>
              <a:rPr lang="en"/>
              <a:t>, </a:t>
            </a:r>
            <a:r>
              <a:rPr lang="en">
                <a:solidFill>
                  <a:srgbClr val="9900FF"/>
                </a:solidFill>
              </a:rPr>
              <a:t>&lt;</a:t>
            </a:r>
            <a:r>
              <a:rPr lang="en"/>
              <a:t>, </a:t>
            </a:r>
            <a:r>
              <a:rPr lang="en">
                <a:solidFill>
                  <a:srgbClr val="9900FF"/>
                </a:solidFill>
              </a:rPr>
              <a:t>&gt;=</a:t>
            </a:r>
            <a:r>
              <a:rPr lang="en"/>
              <a:t> for variable comparisons</a:t>
            </a:r>
            <a:endParaRPr/>
          </a:p>
          <a:p>
            <a:pPr indent="-311150" lvl="0" marL="457200" rtl="0">
              <a:spcBef>
                <a:spcPts val="0"/>
              </a:spcBef>
              <a:spcAft>
                <a:spcPts val="0"/>
              </a:spcAft>
              <a:buSzPts val="1300"/>
              <a:buChar char="-"/>
            </a:pPr>
            <a:r>
              <a:rPr lang="en"/>
              <a:t>Full list can be found </a:t>
            </a:r>
            <a:r>
              <a:rPr lang="en" u="sng">
                <a:solidFill>
                  <a:schemeClr val="hlink"/>
                </a:solidFill>
                <a:hlinkClick r:id="rId3"/>
              </a:rPr>
              <a:t>online</a:t>
            </a:r>
            <a:endParaRPr/>
          </a:p>
          <a:p>
            <a:pPr indent="-311150" lvl="0" marL="457200" rtl="0">
              <a:spcBef>
                <a:spcPts val="0"/>
              </a:spcBef>
              <a:spcAft>
                <a:spcPts val="0"/>
              </a:spcAft>
              <a:buSzPts val="1300"/>
              <a:buChar char="-"/>
            </a:pPr>
            <a:r>
              <a:rPr lang="en"/>
              <a:t>Conditional statements perform the same as most other programming languages</a:t>
            </a:r>
            <a:endParaRPr/>
          </a:p>
          <a:p>
            <a:pPr indent="-311150" lvl="0" marL="457200">
              <a:spcBef>
                <a:spcPts val="0"/>
              </a:spcBef>
              <a:spcAft>
                <a:spcPts val="0"/>
              </a:spcAft>
              <a:buSzPts val="1300"/>
              <a:buChar char="-"/>
            </a:pPr>
            <a:r>
              <a:rPr lang="en">
                <a:solidFill>
                  <a:srgbClr val="9900FF"/>
                </a:solidFill>
              </a:rPr>
              <a:t>if</a:t>
            </a:r>
            <a:r>
              <a:rPr lang="en"/>
              <a:t>, </a:t>
            </a:r>
            <a:r>
              <a:rPr lang="en">
                <a:solidFill>
                  <a:srgbClr val="9900FF"/>
                </a:solidFill>
              </a:rPr>
              <a:t>elif</a:t>
            </a:r>
            <a:r>
              <a:rPr lang="en"/>
              <a:t>, </a:t>
            </a:r>
            <a:r>
              <a:rPr lang="en">
                <a:solidFill>
                  <a:srgbClr val="9900FF"/>
                </a:solidFill>
              </a:rPr>
              <a:t>else</a:t>
            </a:r>
            <a:endParaRPr>
              <a:solidFill>
                <a:srgbClr val="99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Lists</a:t>
            </a:r>
            <a:endParaRPr/>
          </a:p>
        </p:txBody>
      </p:sp>
      <p:sp>
        <p:nvSpPr>
          <p:cNvPr id="90" name="Google Shape;90;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Extremely powerful variable type in Python</a:t>
            </a:r>
            <a:endParaRPr/>
          </a:p>
          <a:p>
            <a:pPr indent="-311150" lvl="0" marL="457200" rtl="0">
              <a:spcBef>
                <a:spcPts val="0"/>
              </a:spcBef>
              <a:spcAft>
                <a:spcPts val="0"/>
              </a:spcAft>
              <a:buSzPts val="1300"/>
              <a:buChar char="-"/>
            </a:pPr>
            <a:r>
              <a:rPr lang="en"/>
              <a:t>Declared with a comma separated sequence of items surrounded by two brackets</a:t>
            </a:r>
            <a:endParaRPr/>
          </a:p>
          <a:p>
            <a:pPr indent="-311150" lvl="0" marL="457200" rtl="0">
              <a:spcBef>
                <a:spcPts val="0"/>
              </a:spcBef>
              <a:spcAft>
                <a:spcPts val="0"/>
              </a:spcAft>
              <a:buSzPts val="1300"/>
              <a:buChar char="-"/>
            </a:pPr>
            <a:r>
              <a:rPr lang="en"/>
              <a:t>Access an item in the list by index</a:t>
            </a:r>
            <a:endParaRPr/>
          </a:p>
          <a:p>
            <a:pPr indent="-311150" lvl="0" marL="457200" rtl="0">
              <a:spcBef>
                <a:spcPts val="0"/>
              </a:spcBef>
              <a:spcAft>
                <a:spcPts val="0"/>
              </a:spcAft>
              <a:buSzPts val="1300"/>
              <a:buChar char="-"/>
            </a:pPr>
            <a:r>
              <a:rPr lang="en"/>
              <a:t>Indices start from </a:t>
            </a:r>
            <a:r>
              <a:rPr lang="en">
                <a:solidFill>
                  <a:srgbClr val="9900FF"/>
                </a:solidFill>
              </a:rPr>
              <a:t>0</a:t>
            </a:r>
            <a:endParaRPr>
              <a:solidFill>
                <a:srgbClr val="9900FF"/>
              </a:solidFill>
            </a:endParaRPr>
          </a:p>
          <a:p>
            <a:pPr indent="-311150" lvl="0" marL="457200" rtl="0">
              <a:spcBef>
                <a:spcPts val="0"/>
              </a:spcBef>
              <a:spcAft>
                <a:spcPts val="0"/>
              </a:spcAft>
              <a:buSzPts val="1300"/>
              <a:buChar char="-"/>
            </a:pPr>
            <a:r>
              <a:rPr lang="en">
                <a:solidFill>
                  <a:srgbClr val="9900FF"/>
                </a:solidFill>
              </a:rPr>
              <a:t>.append()</a:t>
            </a:r>
            <a:r>
              <a:rPr lang="en"/>
              <a:t>, </a:t>
            </a:r>
            <a:r>
              <a:rPr lang="en">
                <a:solidFill>
                  <a:srgbClr val="9900FF"/>
                </a:solidFill>
              </a:rPr>
              <a:t>.insert()</a:t>
            </a:r>
            <a:r>
              <a:rPr lang="en"/>
              <a:t>, </a:t>
            </a:r>
            <a:r>
              <a:rPr lang="en">
                <a:solidFill>
                  <a:srgbClr val="9900FF"/>
                </a:solidFill>
              </a:rPr>
              <a:t>.remove()</a:t>
            </a:r>
            <a:r>
              <a:rPr lang="en"/>
              <a:t>, </a:t>
            </a:r>
            <a:r>
              <a:rPr lang="en">
                <a:solidFill>
                  <a:srgbClr val="9900FF"/>
                </a:solidFill>
              </a:rPr>
              <a:t>.index()</a:t>
            </a:r>
            <a:endParaRPr>
              <a:solidFill>
                <a:srgbClr val="9900FF"/>
              </a:solidFill>
            </a:endParaRPr>
          </a:p>
          <a:p>
            <a:pPr indent="-311150" lvl="0" marL="457200" rtl="0">
              <a:spcBef>
                <a:spcPts val="0"/>
              </a:spcBef>
              <a:spcAft>
                <a:spcPts val="0"/>
              </a:spcAft>
              <a:buSzPts val="1300"/>
              <a:buChar char="-"/>
            </a:pPr>
            <a:r>
              <a:rPr lang="en"/>
              <a:t>List slicing</a:t>
            </a:r>
            <a:endParaRPr/>
          </a:p>
          <a:p>
            <a:pPr indent="-311150" lvl="0" marL="457200" rtl="0">
              <a:spcBef>
                <a:spcPts val="0"/>
              </a:spcBef>
              <a:spcAft>
                <a:spcPts val="0"/>
              </a:spcAft>
              <a:buSzPts val="1300"/>
              <a:buChar char="-"/>
            </a:pPr>
            <a:r>
              <a:rPr lang="en"/>
              <a:t>List operators can be found </a:t>
            </a:r>
            <a:r>
              <a:rPr lang="en" u="sng">
                <a:solidFill>
                  <a:schemeClr val="hlink"/>
                </a:solidFill>
                <a:hlinkClick r:id="rId3"/>
              </a:rPr>
              <a:t>online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Loops</a:t>
            </a:r>
            <a:endParaRPr/>
          </a:p>
        </p:txBody>
      </p:sp>
      <p:sp>
        <p:nvSpPr>
          <p:cNvPr id="96" name="Google Shape;96;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solidFill>
                  <a:srgbClr val="9900FF"/>
                </a:solidFill>
              </a:rPr>
              <a:t>for</a:t>
            </a:r>
            <a:r>
              <a:rPr lang="en"/>
              <a:t> and </a:t>
            </a:r>
            <a:r>
              <a:rPr lang="en">
                <a:solidFill>
                  <a:srgbClr val="9900FF"/>
                </a:solidFill>
              </a:rPr>
              <a:t>while</a:t>
            </a:r>
            <a:r>
              <a:rPr lang="en"/>
              <a:t> loops as well as any nested combination</a:t>
            </a:r>
            <a:endParaRPr/>
          </a:p>
          <a:p>
            <a:pPr indent="-311150" lvl="0" marL="457200" rtl="0">
              <a:spcBef>
                <a:spcPts val="0"/>
              </a:spcBef>
              <a:spcAft>
                <a:spcPts val="0"/>
              </a:spcAft>
              <a:buClr>
                <a:srgbClr val="9900FF"/>
              </a:buClr>
              <a:buSzPts val="1300"/>
              <a:buChar char="-"/>
            </a:pPr>
            <a:r>
              <a:rPr lang="en">
                <a:solidFill>
                  <a:srgbClr val="9900FF"/>
                </a:solidFill>
              </a:rPr>
              <a:t>range([start], stop[, step])</a:t>
            </a:r>
            <a:r>
              <a:rPr lang="en">
                <a:solidFill>
                  <a:srgbClr val="9900FF"/>
                </a:solidFill>
              </a:rPr>
              <a:t> </a:t>
            </a:r>
            <a:r>
              <a:rPr lang="en" u="sng">
                <a:solidFill>
                  <a:schemeClr val="hlink"/>
                </a:solidFill>
                <a:hlinkClick r:id="rId3"/>
              </a:rPr>
              <a:t>(More info online)</a:t>
            </a:r>
            <a:endParaRPr/>
          </a:p>
          <a:p>
            <a:pPr indent="-311150" lvl="0" marL="457200" rtl="0">
              <a:spcBef>
                <a:spcPts val="0"/>
              </a:spcBef>
              <a:spcAft>
                <a:spcPts val="0"/>
              </a:spcAft>
              <a:buSzPts val="1300"/>
              <a:buChar char="-"/>
            </a:pPr>
            <a:r>
              <a:rPr lang="en"/>
              <a:t>“for each” loops </a:t>
            </a:r>
            <a:r>
              <a:rPr lang="en" u="sng">
                <a:solidFill>
                  <a:schemeClr val="hlink"/>
                </a:solidFill>
                <a:hlinkClick r:id="rId4"/>
              </a:rPr>
              <a:t>(More info online)</a:t>
            </a:r>
            <a:endParaRPr/>
          </a:p>
          <a:p>
            <a:pPr indent="0" lvl="0" marL="457200" rtl="0">
              <a:spcBef>
                <a:spcPts val="0"/>
              </a:spcBef>
              <a:spcAft>
                <a:spcPts val="0"/>
              </a:spcAft>
              <a:buNone/>
            </a:pPr>
            <a:r>
              <a:rPr lang="en">
                <a:solidFill>
                  <a:srgbClr val="9900FF"/>
                </a:solidFill>
              </a:rPr>
              <a:t>for &lt;variable&gt; in &lt;sequence&gt;:</a:t>
            </a:r>
            <a:endParaRPr>
              <a:solidFill>
                <a:srgbClr val="9900FF"/>
              </a:solidFill>
            </a:endParaRPr>
          </a:p>
          <a:p>
            <a:pPr indent="-311150" lvl="0" marL="457200" rtl="0">
              <a:spcBef>
                <a:spcPts val="0"/>
              </a:spcBef>
              <a:spcAft>
                <a:spcPts val="0"/>
              </a:spcAft>
              <a:buSzPts val="1300"/>
              <a:buChar char="-"/>
            </a:pPr>
            <a:r>
              <a:rPr lang="en">
                <a:solidFill>
                  <a:srgbClr val="9900FF"/>
                </a:solidFill>
              </a:rPr>
              <a:t>b</a:t>
            </a:r>
            <a:r>
              <a:rPr lang="en">
                <a:solidFill>
                  <a:srgbClr val="9900FF"/>
                </a:solidFill>
              </a:rPr>
              <a:t>reak</a:t>
            </a:r>
            <a:r>
              <a:rPr lang="en"/>
              <a:t>, </a:t>
            </a:r>
            <a:r>
              <a:rPr lang="en">
                <a:solidFill>
                  <a:srgbClr val="9900FF"/>
                </a:solidFill>
              </a:rPr>
              <a:t>continue</a:t>
            </a:r>
            <a:r>
              <a:rPr lang="en"/>
              <a:t>, and </a:t>
            </a:r>
            <a:r>
              <a:rPr lang="en">
                <a:solidFill>
                  <a:srgbClr val="9900FF"/>
                </a:solidFill>
              </a:rPr>
              <a:t>pass </a:t>
            </a:r>
            <a:r>
              <a:rPr lang="en"/>
              <a:t>statements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Functions</a:t>
            </a:r>
            <a:endParaRPr/>
          </a:p>
        </p:txBody>
      </p:sp>
      <p:sp>
        <p:nvSpPr>
          <p:cNvPr id="102" name="Google Shape;102;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solidFill>
                  <a:srgbClr val="9900FF"/>
                </a:solidFill>
              </a:rPr>
              <a:t>d</a:t>
            </a:r>
            <a:r>
              <a:rPr lang="en">
                <a:solidFill>
                  <a:srgbClr val="9900FF"/>
                </a:solidFill>
              </a:rPr>
              <a:t>ef</a:t>
            </a:r>
            <a:r>
              <a:rPr lang="en"/>
              <a:t> and </a:t>
            </a:r>
            <a:r>
              <a:rPr lang="en">
                <a:solidFill>
                  <a:srgbClr val="9900FF"/>
                </a:solidFill>
              </a:rPr>
              <a:t>pass</a:t>
            </a:r>
            <a:endParaRPr>
              <a:solidFill>
                <a:srgbClr val="9900FF"/>
              </a:solidFill>
            </a:endParaRPr>
          </a:p>
          <a:p>
            <a:pPr indent="-311150" lvl="0" marL="457200" rtl="0">
              <a:spcBef>
                <a:spcPts val="0"/>
              </a:spcBef>
              <a:spcAft>
                <a:spcPts val="0"/>
              </a:spcAft>
              <a:buSzPts val="1300"/>
              <a:buChar char="-"/>
            </a:pPr>
            <a:r>
              <a:rPr lang="en"/>
              <a:t>Standard parameters</a:t>
            </a:r>
            <a:endParaRPr/>
          </a:p>
          <a:p>
            <a:pPr indent="-311150" lvl="0" marL="457200" rtl="0">
              <a:spcBef>
                <a:spcPts val="0"/>
              </a:spcBef>
              <a:spcAft>
                <a:spcPts val="0"/>
              </a:spcAft>
              <a:buSzPts val="1300"/>
              <a:buChar char="-"/>
            </a:pPr>
            <a:r>
              <a:rPr lang="en"/>
              <a:t>Default/optional parameters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Advanced Python Features</a:t>
            </a:r>
            <a:endParaRPr/>
          </a:p>
        </p:txBody>
      </p:sp>
      <p:sp>
        <p:nvSpPr>
          <p:cNvPr id="108" name="Google Shape;108;p20"/>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Notebook: </a:t>
            </a:r>
            <a:r>
              <a:rPr lang="en" u="sng">
                <a:solidFill>
                  <a:schemeClr val="hlink"/>
                </a:solidFill>
                <a:hlinkClick r:id="rId3"/>
              </a:rPr>
              <a:t>https://goo.gl/CtnVph</a:t>
            </a:r>
            <a:endParaRPr/>
          </a:p>
        </p:txBody>
      </p:sp>
      <p:sp>
        <p:nvSpPr>
          <p:cNvPr id="109" name="Google Shape;109;p20"/>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List Comprehension</a:t>
            </a:r>
            <a:endParaRPr/>
          </a:p>
          <a:p>
            <a:pPr indent="-311150" lvl="0" marL="457200" rtl="0">
              <a:spcBef>
                <a:spcPts val="0"/>
              </a:spcBef>
              <a:spcAft>
                <a:spcPts val="0"/>
              </a:spcAft>
              <a:buSzPts val="1300"/>
              <a:buChar char="-"/>
            </a:pPr>
            <a:r>
              <a:rPr lang="en"/>
              <a:t>Tuples</a:t>
            </a:r>
            <a:endParaRPr/>
          </a:p>
          <a:p>
            <a:pPr indent="-311150" lvl="0" marL="457200" rtl="0">
              <a:spcBef>
                <a:spcPts val="0"/>
              </a:spcBef>
              <a:spcAft>
                <a:spcPts val="0"/>
              </a:spcAft>
              <a:buSzPts val="1300"/>
              <a:buChar char="-"/>
            </a:pPr>
            <a:r>
              <a:rPr lang="en"/>
              <a:t>Dictionaries</a:t>
            </a:r>
            <a:endParaRPr/>
          </a:p>
          <a:p>
            <a:pPr indent="-311150" lvl="0" marL="457200">
              <a:spcBef>
                <a:spcPts val="0"/>
              </a:spcBef>
              <a:spcAft>
                <a:spcPts val="0"/>
              </a:spcAft>
              <a:buSzPts val="1300"/>
              <a:buChar char="-"/>
            </a:pPr>
            <a:r>
              <a:rPr lang="en"/>
              <a:t>Collections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List Comprehension</a:t>
            </a:r>
            <a:endParaRPr/>
          </a:p>
        </p:txBody>
      </p:sp>
      <p:sp>
        <p:nvSpPr>
          <p:cNvPr id="115" name="Google Shape;115;p21"/>
          <p:cNvSpPr txBox="1"/>
          <p:nvPr>
            <p:ph idx="1" type="body"/>
          </p:nvPr>
        </p:nvSpPr>
        <p:spPr>
          <a:xfrm>
            <a:off x="4644675" y="500925"/>
            <a:ext cx="4166400" cy="4098600"/>
          </a:xfrm>
          <a:prstGeom prst="rect">
            <a:avLst/>
          </a:prstGeom>
          <a:noFill/>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Concise way to create lists</a:t>
            </a:r>
            <a:endParaRPr/>
          </a:p>
          <a:p>
            <a:pPr indent="-311150" lvl="0" marL="457200" marR="88900" rtl="0">
              <a:lnSpc>
                <a:spcPct val="142857"/>
              </a:lnSpc>
              <a:spcBef>
                <a:spcPts val="0"/>
              </a:spcBef>
              <a:spcAft>
                <a:spcPts val="0"/>
              </a:spcAft>
              <a:buClr>
                <a:srgbClr val="666666"/>
              </a:buClr>
              <a:buSzPts val="1300"/>
              <a:buChar char="-"/>
            </a:pPr>
            <a:r>
              <a:rPr lang="en" sz="1200">
                <a:solidFill>
                  <a:srgbClr val="666666"/>
                </a:solidFill>
                <a:latin typeface="Arial"/>
                <a:ea typeface="Arial"/>
                <a:cs typeface="Arial"/>
                <a:sym typeface="Arial"/>
              </a:rPr>
              <a:t>[ expression </a:t>
            </a:r>
            <a:r>
              <a:rPr b="1" lang="en" sz="1200">
                <a:solidFill>
                  <a:srgbClr val="9900FF"/>
                </a:solidFill>
                <a:latin typeface="Arial"/>
                <a:ea typeface="Arial"/>
                <a:cs typeface="Arial"/>
                <a:sym typeface="Arial"/>
              </a:rPr>
              <a:t>for</a:t>
            </a:r>
            <a:r>
              <a:rPr lang="en" sz="1200">
                <a:solidFill>
                  <a:srgbClr val="666666"/>
                </a:solidFill>
                <a:latin typeface="Arial"/>
                <a:ea typeface="Arial"/>
                <a:cs typeface="Arial"/>
                <a:sym typeface="Arial"/>
              </a:rPr>
              <a:t> item </a:t>
            </a:r>
            <a:r>
              <a:rPr b="1" lang="en" sz="1200">
                <a:solidFill>
                  <a:srgbClr val="9900FF"/>
                </a:solidFill>
                <a:latin typeface="Arial"/>
                <a:ea typeface="Arial"/>
                <a:cs typeface="Arial"/>
                <a:sym typeface="Arial"/>
              </a:rPr>
              <a:t>in</a:t>
            </a:r>
            <a:r>
              <a:rPr lang="en" sz="1200">
                <a:solidFill>
                  <a:srgbClr val="666666"/>
                </a:solidFill>
                <a:latin typeface="Arial"/>
                <a:ea typeface="Arial"/>
                <a:cs typeface="Arial"/>
                <a:sym typeface="Arial"/>
              </a:rPr>
              <a:t> list </a:t>
            </a:r>
            <a:r>
              <a:rPr b="1" lang="en" sz="1200">
                <a:solidFill>
                  <a:srgbClr val="9900FF"/>
                </a:solidFill>
                <a:latin typeface="Arial"/>
                <a:ea typeface="Arial"/>
                <a:cs typeface="Arial"/>
                <a:sym typeface="Arial"/>
              </a:rPr>
              <a:t>if</a:t>
            </a:r>
            <a:r>
              <a:rPr lang="en" sz="1200">
                <a:solidFill>
                  <a:srgbClr val="666666"/>
                </a:solidFill>
                <a:latin typeface="Arial"/>
                <a:ea typeface="Arial"/>
                <a:cs typeface="Arial"/>
                <a:sym typeface="Arial"/>
              </a:rPr>
              <a:t> conditional ]</a:t>
            </a:r>
            <a:endParaRPr sz="1200">
              <a:solidFill>
                <a:srgbClr val="666666"/>
              </a:solidFill>
              <a:latin typeface="Arial"/>
              <a:ea typeface="Arial"/>
              <a:cs typeface="Arial"/>
              <a:sym typeface="Arial"/>
            </a:endParaRPr>
          </a:p>
          <a:p>
            <a:pPr indent="-304800" lvl="0" marL="457200" marR="88900" rtl="0">
              <a:lnSpc>
                <a:spcPct val="142857"/>
              </a:lnSpc>
              <a:spcBef>
                <a:spcPts val="0"/>
              </a:spcBef>
              <a:spcAft>
                <a:spcPts val="0"/>
              </a:spcAft>
              <a:buClr>
                <a:srgbClr val="666666"/>
              </a:buClr>
              <a:buSzPts val="1200"/>
              <a:buFont typeface="Arial"/>
              <a:buChar char="-"/>
            </a:pPr>
            <a:r>
              <a:rPr lang="en" sz="1200">
                <a:solidFill>
                  <a:srgbClr val="666666"/>
                </a:solidFill>
                <a:latin typeface="Arial"/>
                <a:ea typeface="Arial"/>
                <a:cs typeface="Arial"/>
                <a:sym typeface="Arial"/>
              </a:rPr>
              <a:t>Many examples in the notebook</a:t>
            </a:r>
            <a:endParaRPr sz="1200">
              <a:solidFill>
                <a:srgbClr val="666666"/>
              </a:solidFill>
              <a:latin typeface="Arial"/>
              <a:ea typeface="Arial"/>
              <a:cs typeface="Arial"/>
              <a:sym typeface="Arial"/>
            </a:endParaRPr>
          </a:p>
          <a:p>
            <a:pPr indent="0" lvl="0" marL="0" rtl="0">
              <a:spcBef>
                <a:spcPts val="8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