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6" r:id="rId6"/>
    <p:sldId id="260" r:id="rId7"/>
    <p:sldId id="261"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
      <p:font typeface="Ubuntu"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 y="9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8e93dbed7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8e93dbed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8e93dbed7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8e93dbed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8e93dbed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8e93dbed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8e93dbed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8e93dbed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8e93dbed7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8e93dbed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ADSA </a:t>
            </a:r>
            <a:r>
              <a:rPr lang="en-US" dirty="0"/>
              <a:t>Advanced</a:t>
            </a:r>
            <a:r>
              <a:rPr lang="en" dirty="0"/>
              <a:t> </a:t>
            </a:r>
            <a:r>
              <a:rPr lang="en-US" dirty="0"/>
              <a:t>Workshop</a:t>
            </a:r>
            <a:r>
              <a:rPr lang="en" dirty="0"/>
              <a:t> </a:t>
            </a:r>
            <a:endParaRPr dirty="0"/>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10/14/2018</a:t>
            </a:r>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Topics for today	</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mj-lt"/>
              <a:buAutoNum type="arabicPeriod"/>
            </a:pPr>
            <a:r>
              <a:rPr lang="en-IN" dirty="0"/>
              <a:t>Clustering</a:t>
            </a:r>
          </a:p>
          <a:p>
            <a:pPr lvl="0" algn="l" rtl="0">
              <a:spcBef>
                <a:spcPts val="0"/>
              </a:spcBef>
              <a:spcAft>
                <a:spcPts val="0"/>
              </a:spcAft>
              <a:buSzPts val="1800"/>
              <a:buFont typeface="+mj-lt"/>
              <a:buAutoNum type="arabicPeriod"/>
            </a:pPr>
            <a:r>
              <a:rPr lang="en-IN" dirty="0"/>
              <a:t>Needs for Clustering</a:t>
            </a:r>
          </a:p>
          <a:p>
            <a:pPr lvl="0" algn="l" rtl="0">
              <a:spcBef>
                <a:spcPts val="0"/>
              </a:spcBef>
              <a:spcAft>
                <a:spcPts val="0"/>
              </a:spcAft>
              <a:buSzPts val="1800"/>
              <a:buFont typeface="+mj-lt"/>
              <a:buAutoNum type="arabicPeriod"/>
            </a:pPr>
            <a:r>
              <a:rPr lang="en-IN" dirty="0" err="1"/>
              <a:t>Kmeans</a:t>
            </a:r>
            <a:endParaRPr lang="en-IN" dirty="0"/>
          </a:p>
          <a:p>
            <a:pPr lvl="1">
              <a:spcBef>
                <a:spcPts val="0"/>
              </a:spcBef>
              <a:buSzPts val="1800"/>
              <a:buFont typeface="+mj-lt"/>
              <a:buAutoNum type="arabicPeriod"/>
            </a:pPr>
            <a:r>
              <a:rPr lang="en-IN" dirty="0"/>
              <a:t>Algorithm structure</a:t>
            </a:r>
          </a:p>
          <a:p>
            <a:pPr lvl="1">
              <a:spcBef>
                <a:spcPts val="0"/>
              </a:spcBef>
              <a:buSzPts val="1800"/>
              <a:buFont typeface="+mj-lt"/>
              <a:buAutoNum type="arabicPeriod"/>
            </a:pPr>
            <a:r>
              <a:rPr lang="en-IN" dirty="0"/>
              <a:t>Distance Functions</a:t>
            </a:r>
          </a:p>
          <a:p>
            <a:pPr>
              <a:buFont typeface="+mj-lt"/>
              <a:buAutoNum type="arabicPeriod"/>
            </a:pPr>
            <a:r>
              <a:rPr lang="en-IN" dirty="0"/>
              <a:t>Problems faced while clustering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Clustering </a:t>
            </a:r>
            <a:endParaRPr/>
          </a:p>
        </p:txBody>
      </p:sp>
      <p:sp>
        <p:nvSpPr>
          <p:cNvPr id="98" name="Google Shape;98;p15"/>
          <p:cNvSpPr txBox="1">
            <a:spLocks noGrp="1"/>
          </p:cNvSpPr>
          <p:nvPr>
            <p:ph type="body" idx="1"/>
          </p:nvPr>
        </p:nvSpPr>
        <p:spPr>
          <a:xfrm>
            <a:off x="311700" y="2017250"/>
            <a:ext cx="8520600" cy="255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22222"/>
                </a:solidFill>
                <a:highlight>
                  <a:srgbClr val="FFFFFF"/>
                </a:highlight>
                <a:latin typeface="Ubuntu"/>
                <a:ea typeface="Ubuntu"/>
                <a:cs typeface="Ubuntu"/>
                <a:sym typeface="Ubuntu"/>
              </a:rPr>
              <a:t>Cluster analysis</a:t>
            </a:r>
            <a:r>
              <a:rPr lang="en">
                <a:solidFill>
                  <a:srgbClr val="222222"/>
                </a:solidFill>
                <a:highlight>
                  <a:srgbClr val="FFFFFF"/>
                </a:highlight>
                <a:latin typeface="Ubuntu"/>
                <a:ea typeface="Ubuntu"/>
                <a:cs typeface="Ubuntu"/>
                <a:sym typeface="Ubuntu"/>
              </a:rPr>
              <a:t> or </a:t>
            </a:r>
            <a:r>
              <a:rPr lang="en" b="1">
                <a:solidFill>
                  <a:srgbClr val="222222"/>
                </a:solidFill>
                <a:highlight>
                  <a:srgbClr val="FFFFFF"/>
                </a:highlight>
                <a:latin typeface="Ubuntu"/>
                <a:ea typeface="Ubuntu"/>
                <a:cs typeface="Ubuntu"/>
                <a:sym typeface="Ubuntu"/>
              </a:rPr>
              <a:t>clustering</a:t>
            </a:r>
            <a:r>
              <a:rPr lang="en">
                <a:solidFill>
                  <a:srgbClr val="222222"/>
                </a:solidFill>
                <a:highlight>
                  <a:srgbClr val="FFFFFF"/>
                </a:highlight>
                <a:latin typeface="Ubuntu"/>
                <a:ea typeface="Ubuntu"/>
                <a:cs typeface="Ubuntu"/>
                <a:sym typeface="Ubuntu"/>
              </a:rPr>
              <a:t> is the task of grouping a set of objects in such a way that objects in the same group (called a </a:t>
            </a:r>
            <a:r>
              <a:rPr lang="en" b="1">
                <a:solidFill>
                  <a:srgbClr val="222222"/>
                </a:solidFill>
                <a:highlight>
                  <a:srgbClr val="FFFFFF"/>
                </a:highlight>
                <a:latin typeface="Ubuntu"/>
                <a:ea typeface="Ubuntu"/>
                <a:cs typeface="Ubuntu"/>
                <a:sym typeface="Ubuntu"/>
              </a:rPr>
              <a:t>cluster</a:t>
            </a:r>
            <a:r>
              <a:rPr lang="en">
                <a:solidFill>
                  <a:srgbClr val="222222"/>
                </a:solidFill>
                <a:highlight>
                  <a:srgbClr val="FFFFFF"/>
                </a:highlight>
                <a:latin typeface="Ubuntu"/>
                <a:ea typeface="Ubuntu"/>
                <a:cs typeface="Ubuntu"/>
                <a:sym typeface="Ubuntu"/>
              </a:rPr>
              <a:t>) are more similar (in some sense or another) to each other than to those in other groups (clusters)</a:t>
            </a:r>
            <a:endParaRPr>
              <a:solidFill>
                <a:srgbClr val="222222"/>
              </a:solidFill>
              <a:highlight>
                <a:srgbClr val="FFFFFF"/>
              </a:highlight>
              <a:latin typeface="Ubuntu"/>
              <a:ea typeface="Ubuntu"/>
              <a:cs typeface="Ubuntu"/>
              <a:sym typeface="Ubuntu"/>
            </a:endParaRPr>
          </a:p>
          <a:p>
            <a:pPr marL="0" lvl="0" indent="0" algn="l" rtl="0">
              <a:spcBef>
                <a:spcPts val="1600"/>
              </a:spcBef>
              <a:spcAft>
                <a:spcPts val="0"/>
              </a:spcAft>
              <a:buNone/>
            </a:pPr>
            <a:endParaRPr>
              <a:solidFill>
                <a:srgbClr val="222222"/>
              </a:solidFill>
              <a:highlight>
                <a:srgbClr val="FFFFFF"/>
              </a:highlight>
              <a:latin typeface="Ubuntu"/>
              <a:ea typeface="Ubuntu"/>
              <a:cs typeface="Ubuntu"/>
              <a:sym typeface="Ubuntu"/>
            </a:endParaRPr>
          </a:p>
          <a:p>
            <a:pPr marL="0" lvl="0" indent="0" algn="l" rtl="0">
              <a:spcBef>
                <a:spcPts val="1600"/>
              </a:spcBef>
              <a:spcAft>
                <a:spcPts val="0"/>
              </a:spcAft>
              <a:buNone/>
            </a:pPr>
            <a:endParaRPr>
              <a:solidFill>
                <a:srgbClr val="222222"/>
              </a:solidFill>
              <a:highlight>
                <a:srgbClr val="FFFFFF"/>
              </a:highlight>
              <a:latin typeface="Ubuntu"/>
              <a:ea typeface="Ubuntu"/>
              <a:cs typeface="Ubuntu"/>
              <a:sym typeface="Ubuntu"/>
            </a:endParaRPr>
          </a:p>
          <a:p>
            <a:pPr marL="0" lvl="0" indent="0" algn="l" rtl="0">
              <a:spcBef>
                <a:spcPts val="1600"/>
              </a:spcBef>
              <a:spcAft>
                <a:spcPts val="0"/>
              </a:spcAft>
              <a:buNone/>
            </a:pPr>
            <a:r>
              <a:rPr lang="en" sz="700">
                <a:solidFill>
                  <a:srgbClr val="222222"/>
                </a:solidFill>
                <a:highlight>
                  <a:srgbClr val="FFFFFF"/>
                </a:highlight>
                <a:latin typeface="Ubuntu"/>
                <a:ea typeface="Ubuntu"/>
                <a:cs typeface="Ubuntu"/>
                <a:sym typeface="Ubuntu"/>
              </a:rPr>
              <a:t>Definition taken from Wikipedia</a:t>
            </a:r>
            <a:endParaRPr>
              <a:solidFill>
                <a:srgbClr val="222222"/>
              </a:solidFill>
              <a:highlight>
                <a:srgbClr val="FFFFFF"/>
              </a:highlight>
              <a:latin typeface="Ubuntu"/>
              <a:ea typeface="Ubuntu"/>
              <a:cs typeface="Ubuntu"/>
              <a:sym typeface="Ubuntu"/>
            </a:endParaRPr>
          </a:p>
          <a:p>
            <a:pPr marL="0" lvl="0" indent="0" algn="l" rtl="0">
              <a:spcBef>
                <a:spcPts val="1600"/>
              </a:spcBef>
              <a:spcAft>
                <a:spcPts val="1600"/>
              </a:spcAft>
              <a:buNone/>
            </a:pPr>
            <a:endParaRPr sz="700">
              <a:solidFill>
                <a:srgbClr val="222222"/>
              </a:solidFill>
              <a:highlight>
                <a:srgbClr val="FFFFFF"/>
              </a:highlight>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862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do we need clustering ?</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latin typeface="Ubuntu"/>
                <a:ea typeface="Ubuntu"/>
                <a:cs typeface="Ubuntu"/>
                <a:sym typeface="Ubuntu"/>
              </a:rPr>
              <a:t>Data collection is expensive in itself, we will not always have data which is already grouped into segments and we will sometimes ( read : most of times ) collect our own data. This is when clustering comes in, as we do not have the time and resources to group our data manually we use clustering</a:t>
            </a:r>
            <a:endParaRPr sz="2400">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72C7-B85A-4146-9E15-B8AB2AF8F4E1}"/>
              </a:ext>
            </a:extLst>
          </p:cNvPr>
          <p:cNvSpPr>
            <a:spLocks noGrp="1"/>
          </p:cNvSpPr>
          <p:nvPr>
            <p:ph type="title"/>
          </p:nvPr>
        </p:nvSpPr>
        <p:spPr/>
        <p:txBody>
          <a:bodyPr/>
          <a:lstStyle/>
          <a:p>
            <a:r>
              <a:rPr lang="en-IN" dirty="0" err="1"/>
              <a:t>KMeans</a:t>
            </a:r>
            <a:endParaRPr lang="en-US" dirty="0"/>
          </a:p>
        </p:txBody>
      </p:sp>
      <p:sp>
        <p:nvSpPr>
          <p:cNvPr id="3" name="Text Placeholder 2">
            <a:extLst>
              <a:ext uri="{FF2B5EF4-FFF2-40B4-BE49-F238E27FC236}">
                <a16:creationId xmlns:a16="http://schemas.microsoft.com/office/drawing/2014/main" id="{013BDBAB-735D-4D3A-A3D9-AABC702885B0}"/>
              </a:ext>
            </a:extLst>
          </p:cNvPr>
          <p:cNvSpPr>
            <a:spLocks noGrp="1"/>
          </p:cNvSpPr>
          <p:nvPr>
            <p:ph type="body" idx="1"/>
          </p:nvPr>
        </p:nvSpPr>
        <p:spPr/>
        <p:txBody>
          <a:bodyPr/>
          <a:lstStyle/>
          <a:p>
            <a:pPr marL="114300" indent="0">
              <a:buNone/>
            </a:pPr>
            <a:r>
              <a:rPr lang="en-IN" dirty="0"/>
              <a:t>The goal as we have discussed is to partition our dataset into K different classes.</a:t>
            </a:r>
          </a:p>
          <a:p>
            <a:pPr marL="114300" indent="0">
              <a:buNone/>
            </a:pPr>
            <a:r>
              <a:rPr lang="en-IN" dirty="0" err="1"/>
              <a:t>Kmeans</a:t>
            </a:r>
            <a:r>
              <a:rPr lang="en-IN" dirty="0"/>
              <a:t> is an iterative algorithm which converges to the best solution.</a:t>
            </a:r>
          </a:p>
          <a:p>
            <a:pPr marL="114300" indent="0">
              <a:buNone/>
            </a:pPr>
            <a:endParaRPr lang="en-IN" dirty="0"/>
          </a:p>
          <a:p>
            <a:pPr marL="114300" indent="0">
              <a:buNone/>
            </a:pPr>
            <a:r>
              <a:rPr lang="en-IN" dirty="0" err="1"/>
              <a:t>Algoithm</a:t>
            </a:r>
            <a:r>
              <a:rPr lang="en-IN" dirty="0"/>
              <a:t> (1 Iteration ):</a:t>
            </a:r>
          </a:p>
          <a:p>
            <a:pPr marL="114300" indent="0">
              <a:buNone/>
            </a:pPr>
            <a:r>
              <a:rPr lang="en-IN" dirty="0"/>
              <a:t>	Start with K random centres for your clusters</a:t>
            </a:r>
          </a:p>
          <a:p>
            <a:pPr marL="114300" indent="0">
              <a:buNone/>
            </a:pPr>
            <a:r>
              <a:rPr lang="en-IN" dirty="0"/>
              <a:t>	For each data point:</a:t>
            </a:r>
          </a:p>
          <a:p>
            <a:pPr marL="114300" indent="0">
              <a:buNone/>
            </a:pPr>
            <a:r>
              <a:rPr lang="en-IN" dirty="0"/>
              <a:t>		Calculate distance to each centre and put into the class of the 			closest centre</a:t>
            </a:r>
          </a:p>
          <a:p>
            <a:pPr marL="114300" indent="0">
              <a:buNone/>
            </a:pPr>
            <a:r>
              <a:rPr lang="en-IN" dirty="0"/>
              <a:t>	Recalculate all centres using the points in the classes</a:t>
            </a:r>
          </a:p>
        </p:txBody>
      </p:sp>
    </p:spTree>
    <p:extLst>
      <p:ext uri="{BB962C8B-B14F-4D97-AF65-F5344CB8AC3E}">
        <p14:creationId xmlns:p14="http://schemas.microsoft.com/office/powerpoint/2010/main" val="395220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Problems faced during clustering </a:t>
            </a:r>
            <a:endParaRPr>
              <a:latin typeface="Ubuntu"/>
              <a:ea typeface="Ubuntu"/>
              <a:cs typeface="Ubuntu"/>
              <a:sym typeface="Ubuntu"/>
            </a:endParaRPr>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latin typeface="Ubuntu"/>
                <a:ea typeface="Ubuntu"/>
                <a:cs typeface="Ubuntu"/>
                <a:sym typeface="Ubuntu"/>
              </a:rPr>
              <a:t>One of the major problems we face during clustering the fact that we do not know the number of classes our data should be grouped into. This can be tackled in multiple ways, one of the ways is by manually looking at the data and trying to decide how many clusters will give us. The more cumbersome ( but more effective way ) is to basically use an evaluation function to calculate the distance of all points in a cluster from it’s mean. </a:t>
            </a:r>
            <a:endParaRPr>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Ubuntu"/>
                <a:ea typeface="Ubuntu"/>
                <a:cs typeface="Ubuntu"/>
                <a:sym typeface="Ubuntu"/>
              </a:rPr>
              <a:t>Challenges faced using evaluation function </a:t>
            </a:r>
            <a:endParaRPr>
              <a:latin typeface="Ubuntu"/>
              <a:ea typeface="Ubuntu"/>
              <a:cs typeface="Ubuntu"/>
              <a:sym typeface="Ubuntu"/>
            </a:endParaRPr>
          </a:p>
        </p:txBody>
      </p:sp>
      <p:sp>
        <p:nvSpPr>
          <p:cNvPr id="116" name="Google Shape;116;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Ubuntu"/>
                <a:ea typeface="Ubuntu"/>
                <a:cs typeface="Ubuntu"/>
                <a:sym typeface="Ubuntu"/>
              </a:rPr>
              <a:t>One of the challenges faced is the same as every algorithm, i.e overfitting. As we increase the number of classes our error is bound to go down as if we take the extreme case where the no of classes is equal to the number of data points this is when if we use a simple evaluation function our error can go to zero! This is where we have to plot the evaluation value as a function of the number of classes we have used  and look for an elbow. As we move from a very low number of classes to an appropriate number the slope changes rapidly and after we start overfitting the slope changes very slowly thus giving the impression of an elbow. </a:t>
            </a:r>
            <a:endParaRPr dirty="0">
              <a:latin typeface="Ubuntu"/>
              <a:ea typeface="Ubuntu"/>
              <a:cs typeface="Ubuntu"/>
              <a:sym typeface="Ubuntu"/>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401</Words>
  <Application>Microsoft Office PowerPoint</Application>
  <PresentationFormat>On-screen Show (16:9)</PresentationFormat>
  <Paragraphs>29</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Roboto</vt:lpstr>
      <vt:lpstr>Ubuntu</vt:lpstr>
      <vt:lpstr>Geometric</vt:lpstr>
      <vt:lpstr>ADSA Advanced Workshop </vt:lpstr>
      <vt:lpstr>Topics for today </vt:lpstr>
      <vt:lpstr>Clustering </vt:lpstr>
      <vt:lpstr>Why do we need clustering ?</vt:lpstr>
      <vt:lpstr>KMeans</vt:lpstr>
      <vt:lpstr>Problems faced during clustering </vt:lpstr>
      <vt:lpstr>Challenges faced using evaluation function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ADSA Advanced Workshop </dc:title>
  <cp:lastModifiedBy>Tikmany, Rohan</cp:lastModifiedBy>
  <cp:revision>3</cp:revision>
  <dcterms:modified xsi:type="dcterms:W3CDTF">2018-10-14T18:09:44Z</dcterms:modified>
</cp:coreProperties>
</file>