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92" d="100"/>
          <a:sy n="192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31b4f2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31b4f2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231b4f2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231b4f2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31b4f2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31b4f2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6a26c6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6a26c6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b6a26c6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b6a26c6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b6a26c6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b6a26c6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b6a26c6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b6a26c6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b6a26c6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b6a26c6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b6a26c6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b6a26c6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b6a26c6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2b6a26c6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31b4f2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31b4f2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and Naive Bayes classifier	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10/20/19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The most obvious way to decide between which one is true is to go with whichever has a higher value as the chances of observing a value is higher for one of the classes and thus choosing that makes more sense. Because it maximizes the probability to observe the current situation X=x. This method s called maximizing the likelihood of the observation ( ML ).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Another method of choosing is where the we know the prior probabilities of the two classes H</a:t>
            </a:r>
            <a:r>
              <a:rPr lang="en" sz="1400" baseline="-25000" dirty="0">
                <a:solidFill>
                  <a:srgbClr val="FFFFFF"/>
                </a:solidFill>
              </a:rPr>
              <a:t>0  </a:t>
            </a:r>
            <a:r>
              <a:rPr lang="en" sz="1400" dirty="0">
                <a:solidFill>
                  <a:srgbClr val="FFFFFF"/>
                </a:solidFill>
              </a:rPr>
              <a:t>and H</a:t>
            </a:r>
            <a:r>
              <a:rPr lang="en" sz="1400" baseline="-25000" dirty="0">
                <a:solidFill>
                  <a:srgbClr val="FFFFFF"/>
                </a:solidFill>
              </a:rPr>
              <a:t>1</a:t>
            </a:r>
            <a:r>
              <a:rPr lang="en" sz="1400" dirty="0">
                <a:solidFill>
                  <a:srgbClr val="FFFFFF"/>
                </a:solidFill>
              </a:rPr>
              <a:t> which are π</a:t>
            </a:r>
            <a:r>
              <a:rPr lang="en" sz="1400" baseline="-25000" dirty="0">
                <a:solidFill>
                  <a:srgbClr val="FFFFFF"/>
                </a:solidFill>
              </a:rPr>
              <a:t>0 </a:t>
            </a:r>
            <a:r>
              <a:rPr lang="en" sz="1400" dirty="0">
                <a:solidFill>
                  <a:srgbClr val="FFFFFF"/>
                </a:solidFill>
              </a:rPr>
              <a:t> and π</a:t>
            </a:r>
            <a:r>
              <a:rPr lang="en" sz="1400" baseline="-25000" dirty="0">
                <a:solidFill>
                  <a:srgbClr val="FFFFFF"/>
                </a:solidFill>
              </a:rPr>
              <a:t>1 </a:t>
            </a:r>
            <a:r>
              <a:rPr lang="en" sz="1400" dirty="0">
                <a:solidFill>
                  <a:srgbClr val="FFFFFF"/>
                </a:solidFill>
              </a:rPr>
              <a:t>these are probabilities assumed before an observation is made and are thus called priors.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rule is called the MAP rule where we declare hypothesis H</a:t>
            </a:r>
            <a:r>
              <a:rPr lang="en" sz="3000" baseline="-25000">
                <a:solidFill>
                  <a:srgbClr val="FFFFFF"/>
                </a:solidFill>
              </a:rPr>
              <a:t>1 </a:t>
            </a:r>
            <a:r>
              <a:rPr lang="en" sz="1800">
                <a:solidFill>
                  <a:srgbClr val="FFFFFF"/>
                </a:solidFill>
              </a:rPr>
              <a:t>true when  </a:t>
            </a:r>
            <a:r>
              <a:rPr lang="en" sz="2000">
                <a:solidFill>
                  <a:srgbClr val="FFFFFF"/>
                </a:solidFill>
              </a:rPr>
              <a:t>π</a:t>
            </a:r>
            <a:r>
              <a:rPr lang="en" sz="3300" baseline="-250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3300" baseline="-25000">
                <a:solidFill>
                  <a:srgbClr val="FFFFFF"/>
                </a:solidFill>
              </a:rPr>
              <a:t> 1 </a:t>
            </a:r>
            <a:r>
              <a:rPr lang="en" sz="2000">
                <a:solidFill>
                  <a:srgbClr val="FFFFFF"/>
                </a:solidFill>
              </a:rPr>
              <a:t>&gt;</a:t>
            </a:r>
            <a:r>
              <a:rPr lang="en" sz="3300" baseline="-25000">
                <a:solidFill>
                  <a:srgbClr val="FFFFFF"/>
                </a:solidFill>
              </a:rPr>
              <a:t>   </a:t>
            </a:r>
            <a:r>
              <a:rPr lang="en" sz="1800">
                <a:solidFill>
                  <a:srgbClr val="FFFFFF"/>
                </a:solidFill>
              </a:rPr>
              <a:t>π</a:t>
            </a:r>
            <a:r>
              <a:rPr lang="en" sz="3000" baseline="-25000">
                <a:solidFill>
                  <a:srgbClr val="FFFFFF"/>
                </a:solidFill>
              </a:rPr>
              <a:t>2</a:t>
            </a: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3000" baseline="-25000">
                <a:solidFill>
                  <a:srgbClr val="FFFFFF"/>
                </a:solidFill>
              </a:rPr>
              <a:t> 2</a:t>
            </a:r>
            <a:r>
              <a:rPr lang="en" sz="1800">
                <a:solidFill>
                  <a:srgbClr val="FFFFFF"/>
                </a:solidFill>
              </a:rPr>
              <a:t> , (symmetric for other classes). 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1297500" y="14342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assumption: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features x</a:t>
            </a:r>
            <a:r>
              <a:rPr lang="en" baseline="-25000"/>
              <a:t>i</a:t>
            </a:r>
            <a:r>
              <a:rPr lang="en"/>
              <a:t> are independent of the other.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we have M classes and N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instead of modeling joint distribution p(x,y) as p(x|y)p(y) for feature vector 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work on product of p(x</a:t>
            </a:r>
            <a:r>
              <a:rPr lang="en" baseline="-25000"/>
              <a:t>i</a:t>
            </a:r>
            <a:r>
              <a:rPr lang="en"/>
              <a:t>|y) over i = 0-&gt;N rather than on the joint distribution of p(x|y)</a:t>
            </a:r>
            <a:r>
              <a:rPr lang="en" baseline="-25000"/>
              <a:t>  </a:t>
            </a:r>
            <a:endParaRPr baseline="-25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AFA302-0021-A140-896A-9A3F8DF7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4EAF4B-3BEF-EC47-8273-06D7917D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6AB2836-8C90-A247-A024-6B5C66FEB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116" y="3823970"/>
            <a:ext cx="39243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get materials from 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	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Probability Recap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Law of total Probability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Bayes Theorem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Binary Hypothesis Testing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Naive Bayes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34225" y="1540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Axioms of probability: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13" y="1917700"/>
            <a:ext cx="4791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7240675" y="4771075"/>
            <a:ext cx="2052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Image Courtesy: http://academic.uprm.edu/wrolke/esma6600/graphs/prob11.png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be the event where a fair dice when rolled results in an even 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y be the event where a fair dice when rolled results in a number &lt;4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P(x) = # of cases when x occurs /  Total # of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P(y) = # of cases when y occurs /  Total # of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about P(x) when we know y occured ?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P(x|y) = 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Recap: Conditional Probability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definition (Kolmogorov Definition) </a:t>
            </a:r>
            <a:br>
              <a:rPr lang="en"/>
            </a:br>
            <a:r>
              <a:rPr lang="en" sz="1800"/>
              <a:t>p(x|y) = p(x ∩ y)/ p(y)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Gives us a method to relate p(x|y) and p(</a:t>
            </a:r>
            <a:r>
              <a:rPr lang="en" sz="1800"/>
              <a:t>x ∩ y)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Going back to the previous question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P(x|y) = ?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recap: Law of total Probability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13" y="1053288"/>
            <a:ext cx="5252976" cy="39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7285850" y="4738450"/>
            <a:ext cx="18039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Image Courtesy: https://slideplayer.com/slide/4347748/14/images/16/Law+of+Total+Probability.jpg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Bayes theorem in the simplest of terms gives us a relation between the conditional probabilities of two different events ( </a:t>
            </a:r>
            <a:r>
              <a:rPr lang="en" sz="1800" dirty="0" err="1">
                <a:solidFill>
                  <a:srgbClr val="FFFFFF"/>
                </a:solidFill>
              </a:rPr>
              <a:t>ie</a:t>
            </a:r>
            <a:r>
              <a:rPr lang="en" sz="1800" dirty="0">
                <a:solidFill>
                  <a:srgbClr val="FFFFFF"/>
                </a:solidFill>
              </a:rPr>
              <a:t>. P(A|B) and P(B|A) ).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Statement:  	</a:t>
            </a: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P(A|B)</a:t>
            </a:r>
            <a:r>
              <a:rPr lang="en" sz="1800" dirty="0">
                <a:solidFill>
                  <a:srgbClr val="FFFFFF"/>
                </a:solidFill>
              </a:rPr>
              <a:t> = </a:t>
            </a: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P(B|A)∗P(A) / P(B)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3506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Let us have two hypotheses available and let them be 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</a:t>
            </a:r>
            <a:r>
              <a:rPr lang="en" sz="1400" baseline="-25000">
                <a:solidFill>
                  <a:srgbClr val="FFFFFF"/>
                </a:solidFill>
              </a:rPr>
              <a:t>0  </a:t>
            </a:r>
            <a:r>
              <a:rPr lang="en" sz="1400">
                <a:solidFill>
                  <a:srgbClr val="FFFFFF"/>
                </a:solidFill>
              </a:rPr>
              <a:t>- Absence of signal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</a:t>
            </a:r>
            <a:r>
              <a:rPr lang="en" sz="1400" baseline="-25000">
                <a:solidFill>
                  <a:srgbClr val="FFFFFF"/>
                </a:solidFill>
              </a:rPr>
              <a:t>1  </a:t>
            </a:r>
            <a:r>
              <a:rPr lang="en" sz="1400">
                <a:solidFill>
                  <a:srgbClr val="FFFFFF"/>
                </a:solidFill>
              </a:rPr>
              <a:t>- Presence of signal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Given an observation of some characteristic variable X how do we decide which hypothesis is true.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 the simplest of terms if X takes the value x. we can have two conditional probabilities which are known to us . P(X=x| H</a:t>
            </a:r>
            <a:r>
              <a:rPr lang="en" sz="1400" baseline="-25000">
                <a:solidFill>
                  <a:srgbClr val="FFFFFF"/>
                </a:solidFill>
              </a:rPr>
              <a:t>0 </a:t>
            </a:r>
            <a:r>
              <a:rPr lang="en" sz="1400">
                <a:solidFill>
                  <a:srgbClr val="FFFFFF"/>
                </a:solidFill>
              </a:rPr>
              <a:t>) which is the probability of observing X to be x given if H</a:t>
            </a:r>
            <a:r>
              <a:rPr lang="en" sz="1400" baseline="-25000">
                <a:solidFill>
                  <a:srgbClr val="FFFFFF"/>
                </a:solidFill>
              </a:rPr>
              <a:t>0  </a:t>
            </a:r>
            <a:r>
              <a:rPr lang="en" sz="1400">
                <a:solidFill>
                  <a:srgbClr val="FFFFFF"/>
                </a:solidFill>
              </a:rPr>
              <a:t>is true, and we have the same for H</a:t>
            </a:r>
            <a:r>
              <a:rPr lang="en" sz="1400" baseline="-25000">
                <a:solidFill>
                  <a:srgbClr val="FFFFFF"/>
                </a:solidFill>
              </a:rPr>
              <a:t>1</a:t>
            </a:r>
            <a:endParaRPr sz="1400" baseline="-25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Lato</vt:lpstr>
      <vt:lpstr>Focus</vt:lpstr>
      <vt:lpstr>Bayes and Naive Bayes classifier </vt:lpstr>
      <vt:lpstr>Please get materials from GitHub</vt:lpstr>
      <vt:lpstr>Topics </vt:lpstr>
      <vt:lpstr>Probability Recap</vt:lpstr>
      <vt:lpstr>Probability Recap</vt:lpstr>
      <vt:lpstr>Probability Recap: Conditional Probability</vt:lpstr>
      <vt:lpstr>Probability recap: Law of total Probability</vt:lpstr>
      <vt:lpstr>Bayes Theorem</vt:lpstr>
      <vt:lpstr>Binary Hypothesis Testing </vt:lpstr>
      <vt:lpstr>Binary Hypothesis Testing</vt:lpstr>
      <vt:lpstr>Binary Hypothesis Testing</vt:lpstr>
      <vt:lpstr>Naive Bayes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and Naive Bayes classifier </dc:title>
  <cp:lastModifiedBy>Tincher, Bailey</cp:lastModifiedBy>
  <cp:revision>1</cp:revision>
  <dcterms:modified xsi:type="dcterms:W3CDTF">2019-10-20T19:55:17Z</dcterms:modified>
</cp:coreProperties>
</file>