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65" r:id="rId6"/>
    <p:sldId id="266" r:id="rId7"/>
    <p:sldId id="264" r:id="rId8"/>
    <p:sldId id="269" r:id="rId9"/>
    <p:sldId id="267" r:id="rId10"/>
    <p:sldId id="270" r:id="rId11"/>
    <p:sldId id="271" r:id="rId12"/>
    <p:sldId id="272" r:id="rId13"/>
    <p:sldId id="273" r:id="rId14"/>
    <p:sldId id="274" r:id="rId15"/>
    <p:sldId id="260" r:id="rId16"/>
    <p:sldId id="261" r:id="rId17"/>
    <p:sldId id="262" r:id="rId18"/>
    <p:sldId id="263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46"/>
  </p:normalViewPr>
  <p:slideViewPr>
    <p:cSldViewPr snapToGrid="0">
      <p:cViewPr varScale="1">
        <p:scale>
          <a:sx n="192" d="100"/>
          <a:sy n="192" d="100"/>
        </p:scale>
        <p:origin x="184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ef47b1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ef47b1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ef47b1d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ef47b1d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ef47b1d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ef47b1d1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ef47b1d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ef47b1d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ef47b1d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1ef47b1d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1ef47b1d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1ef47b1d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</a:t>
            </a:r>
            <a:br>
              <a:rPr lang="en" dirty="0"/>
            </a:br>
            <a:r>
              <a:rPr lang="en" dirty="0"/>
              <a:t>Regression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10/13/19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F126-BC5E-9542-81E4-A8460FBB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BF7946-7B5C-DE4C-9274-92D0AFE1FA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Prediction equation: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Slope: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box>
                      <m:box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𝑐𝑜𝑣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𝑣𝑎𝑟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den>
                        </m:f>
                      </m:e>
                    </m:box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Y-intercept: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can use </a:t>
                </a:r>
                <a:r>
                  <a:rPr lang="en-US" sz="1600" dirty="0" err="1"/>
                  <a:t>Numpy</a:t>
                </a:r>
                <a:r>
                  <a:rPr lang="en-US" sz="1600" dirty="0"/>
                  <a:t> to compute these fast!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BF7946-7B5C-DE4C-9274-92D0AFE1F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77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984B-0CBE-8C4C-AAF3-B88A3D7A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996F7D-10E6-7C46-9571-57383FFC4E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After we train our model, we want to test it and measure our accuracy</a:t>
                </a:r>
              </a:p>
              <a:p>
                <a:endParaRPr lang="en-US" dirty="0"/>
              </a:p>
              <a:p>
                <a:r>
                  <a:rPr lang="en-US" i="1" dirty="0"/>
                  <a:t>Residual: </a:t>
                </a:r>
                <a:r>
                  <a:rPr lang="en-US" dirty="0"/>
                  <a:t>Deviation of a predicted value from its known value</a:t>
                </a:r>
              </a:p>
              <a:p>
                <a:endParaRPr lang="en-US" i="1" dirty="0"/>
              </a:p>
              <a:p>
                <a:r>
                  <a:rPr lang="en-US" i="1" dirty="0"/>
                  <a:t>Root Mean Square Error (RMSE): </a:t>
                </a:r>
                <a:r>
                  <a:rPr lang="en-US" dirty="0"/>
                  <a:t> Standard cost/error function for regression</a:t>
                </a:r>
              </a:p>
              <a:p>
                <a:pPr lvl="1"/>
                <a:r>
                  <a:rPr lang="en-US" dirty="0"/>
                  <a:t>The square root of the mean of the squares of the residuals</a:t>
                </a:r>
              </a:p>
              <a:p>
                <a:pPr lvl="1"/>
                <a:r>
                  <a:rPr lang="en-US" dirty="0"/>
                  <a:t>We want to minimize this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996F7D-10E6-7C46-9571-57383FFC4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14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17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B3EF-9BC1-6A4A-839F-CE267A00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965635-BEC4-AD44-89AD-C2BC76EA866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a lot of them, take a statistics class!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𝑅𝑀𝑆𝐸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sz="16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140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Closer to 1: Model explains the variance in our data well (good**)</a:t>
                </a:r>
              </a:p>
              <a:p>
                <a:pPr lvl="1"/>
                <a:r>
                  <a:rPr lang="en-US" dirty="0"/>
                  <a:t>Closer to 0: Model does not explain the variance in our data (bad**)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There are flaws to this statistic and we should use a variety of methods when evaluating the performance of our model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965635-BEC4-AD44-89AD-C2BC76EA8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79C-2BD5-DC47-8B64-A04833DC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1373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64AC-8758-0749-9D2C-2BDEA965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4AED-96AF-044C-B0F2-7CDE86283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Numerous variables attribute towards prediction (x is now a vector)</a:t>
            </a:r>
          </a:p>
          <a:p>
            <a:endParaRPr lang="en-US" dirty="0"/>
          </a:p>
          <a:p>
            <a:r>
              <a:rPr lang="en-US" dirty="0"/>
              <a:t>A more general approach that works for any number of variables</a:t>
            </a:r>
          </a:p>
          <a:p>
            <a:endParaRPr lang="en-US" dirty="0"/>
          </a:p>
          <a:p>
            <a:r>
              <a:rPr lang="en-US" dirty="0"/>
              <a:t>We cannot reuse the same basic techniques from simple linear regression and have to take a new approach</a:t>
            </a:r>
          </a:p>
          <a:p>
            <a:endParaRPr lang="en-US" dirty="0"/>
          </a:p>
          <a:p>
            <a:r>
              <a:rPr lang="en-US" dirty="0"/>
              <a:t>There are matrix equations that solve this, however they can be computationally heavy and not always possible to compute</a:t>
            </a:r>
          </a:p>
          <a:p>
            <a:endParaRPr lang="en-US" dirty="0"/>
          </a:p>
          <a:p>
            <a:r>
              <a:rPr lang="en-US" dirty="0"/>
              <a:t>We will use stochastic gradient descent as an approximation technique to speed up the training of our model</a:t>
            </a:r>
          </a:p>
        </p:txBody>
      </p:sp>
    </p:spTree>
    <p:extLst>
      <p:ext uri="{BB962C8B-B14F-4D97-AF65-F5344CB8AC3E}">
        <p14:creationId xmlns:p14="http://schemas.microsoft.com/office/powerpoint/2010/main" val="408158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Optimization technique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Iteratively updates b and w to reduce the MSE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Taking the gradient of a point acts like a compass and points to the local minimum for a fixed number of steps/until an error threshold is met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Learning rate = how large of a step we take downhill </a:t>
            </a:r>
            <a:endParaRPr dirty="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775" y="2871900"/>
            <a:ext cx="4679950" cy="21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25" y="3259350"/>
            <a:ext cx="3277525" cy="17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 that has: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Linearity between the variables - check with a scatter plot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Constant variance of residuals - no patterns in the residual plots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Normality - the residuals follow a normal distribution and aren’t skewed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Independence - if the predictors are highly correlated they can weaken the prediction power of the model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Computationally intensive for high dimensional data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Outliers can affect the prediction strength significantly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predicting the university gpa of students, based on their high school gpa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University GPA = 0.675x + 1.097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X is 3.1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University Gpa = 0.675*(3.1) + 1.097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 3.19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063" y="2239700"/>
            <a:ext cx="37242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Supervised Learning?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Teach the model using training data that is already is already labeled with the correct output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/>
              <a:t>Training data has a </a:t>
            </a:r>
            <a:r>
              <a:rPr lang="en" i="1" dirty="0"/>
              <a:t>ground truth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Regression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Used to model a target value based on independent predictors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Most regression techniques will differ based on the number of predictors/relationship between the explanatory and response variables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y = b + </a:t>
            </a:r>
            <a:r>
              <a:rPr lang="en" sz="1800" b="1" dirty="0" err="1"/>
              <a:t>wx</a:t>
            </a:r>
            <a:endParaRPr lang="en"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Finding the best line to fit two attributes so that one attribute can be used to predict the other 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Multivariate linear regression uses a vector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       of features instead of one x value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Correlation is not causation =&gt; errors in predictions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974" y="2647550"/>
            <a:ext cx="3280400" cy="24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1699-D237-EC40-BC37-8CEF7119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Probability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22137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2B08-4D03-7548-96C5-E8EA8BBC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and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4F1339-2AA2-8A4F-8F3F-6C782000A1A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1" dirty="0">
                    <a:solidFill>
                      <a:schemeClr val="bg1"/>
                    </a:solidFill>
                  </a:rPr>
                  <a:t>Standard Deviation </a:t>
                </a:r>
                <a:r>
                  <a:rPr lang="en-US" dirty="0">
                    <a:solidFill>
                      <a:schemeClr val="bg1"/>
                    </a:solidFill>
                  </a:rPr>
                  <a:t>: A measure of the amount of variation from the mean for a set of values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Low standard deviation: less spread :: High standard deviation: high spread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td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4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𝑚𝑒𝑎𝑛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14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i="1" dirty="0">
                    <a:solidFill>
                      <a:schemeClr val="bg1"/>
                    </a:solidFill>
                  </a:rPr>
                  <a:t>Variance </a:t>
                </a:r>
                <a:r>
                  <a:rPr lang="en-US" dirty="0">
                    <a:solidFill>
                      <a:schemeClr val="bg1"/>
                    </a:solidFill>
                  </a:rPr>
                  <a:t>: The square of the standard deviation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+mj-lt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+mj-lt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+mj-lt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sz="1600" i="1" dirty="0">
                        <a:solidFill>
                          <a:schemeClr val="tx2"/>
                        </a:solidFill>
                        <a:latin typeface="+mj-lt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accent2"/>
                  </a:solidFill>
                  <a:latin typeface="+mj-lt"/>
                </a:endParaRPr>
              </a:p>
              <a:p>
                <a:endParaRPr lang="en-US" dirty="0"/>
              </a:p>
              <a:p>
                <a:r>
                  <a:rPr lang="en-US" dirty="0" err="1"/>
                  <a:t>Numpy</a:t>
                </a:r>
                <a:r>
                  <a:rPr lang="en-US" dirty="0"/>
                  <a:t>: </a:t>
                </a:r>
                <a:r>
                  <a:rPr lang="en-US" dirty="0" err="1"/>
                  <a:t>np.std</a:t>
                </a:r>
                <a:r>
                  <a:rPr lang="en-US" dirty="0"/>
                  <a:t>(</a:t>
                </a:r>
                <a:r>
                  <a:rPr lang="en-US" dirty="0" err="1"/>
                  <a:t>arr</a:t>
                </a:r>
                <a:r>
                  <a:rPr lang="en-US" dirty="0"/>
                  <a:t>), </a:t>
                </a:r>
                <a:r>
                  <a:rPr lang="en-US" dirty="0" err="1"/>
                  <a:t>np.var</a:t>
                </a:r>
                <a:r>
                  <a:rPr lang="en-US" dirty="0"/>
                  <a:t>(</a:t>
                </a:r>
                <a:r>
                  <a:rPr lang="en-US" dirty="0" err="1"/>
                  <a:t>arr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4F1339-2AA2-8A4F-8F3F-6C782000A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5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{\displaystyle s={\sqrt {{\frac {1}{N-1}}\sum _{i=1}^{N}(x_{i}-{\bar {x}})^{2}}},}">
            <a:extLst>
              <a:ext uri="{FF2B5EF4-FFF2-40B4-BE49-F238E27FC236}">
                <a16:creationId xmlns:a16="http://schemas.microsoft.com/office/drawing/2014/main" id="{7F8E7FDD-2CFD-1043-A359-12F1FE7339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AutoShape 4" descr="{\displaystyle s={\sqrt {{\frac {1}{N-1}}\sum _{i=1}^{N}(x_{i}-{\bar {x}})^{2}}},}">
            <a:extLst>
              <a:ext uri="{FF2B5EF4-FFF2-40B4-BE49-F238E27FC236}">
                <a16:creationId xmlns:a16="http://schemas.microsoft.com/office/drawing/2014/main" id="{74F5948A-D5C2-9F43-AC15-59FF2BBFC0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CBD4-847A-0F4F-A02C-882C339EB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03" y="2802338"/>
            <a:ext cx="3029251" cy="218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BED35-F6E3-ED44-943B-287B2D9EE2B9}"/>
              </a:ext>
            </a:extLst>
          </p:cNvPr>
          <p:cNvSpPr txBox="1"/>
          <p:nvPr/>
        </p:nvSpPr>
        <p:spPr>
          <a:xfrm>
            <a:off x="7063026" y="2517526"/>
            <a:ext cx="2002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SD for a Normal Curve</a:t>
            </a:r>
          </a:p>
        </p:txBody>
      </p:sp>
    </p:spTree>
    <p:extLst>
      <p:ext uri="{BB962C8B-B14F-4D97-AF65-F5344CB8AC3E}">
        <p14:creationId xmlns:p14="http://schemas.microsoft.com/office/powerpoint/2010/main" val="36852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6F8C-ED84-294D-A4B1-6F41FD3C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CD7522-0115-2E46-A9A2-74F202DD259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measure of the joint variability of 2 variables (variance measured one)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Covariance of a variable with itself is equal to the variance of that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sz="1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𝑚𝑒𝑎𝑛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𝑚𝑒𝑎𝑛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</m:t>
                    </m:r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CD7522-0115-2E46-A9A2-74F202DD2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27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F07B-00BC-B046-ABBB-9B37709A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EDA43F-282E-5B41-ADEB-D075700E76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measure of the relation between the dependence of 2 variables on each other</a:t>
                </a:r>
              </a:p>
              <a:p>
                <a:endParaRPr lang="en-US" dirty="0"/>
              </a:p>
              <a:p>
                <a:r>
                  <a:rPr lang="en-US" dirty="0"/>
                  <a:t>A means of quantifying what we expect to happen to one variable as we choose values for the other</a:t>
                </a:r>
              </a:p>
              <a:p>
                <a:pPr lvl="1"/>
                <a:r>
                  <a:rPr lang="en-US" dirty="0"/>
                  <a:t>Values range between -1 and 1 (inclusive)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dirty="0"/>
                  <a:t>Value near -1 indicates strong inverse correlation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dirty="0"/>
                  <a:t>Value near 0 indicates no correlation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dirty="0"/>
                  <a:t>Value near 1 indicates strong direct correlation</a:t>
                </a: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EDA43F-282E-5B41-ADEB-D075700E7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0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79C-2BD5-DC47-8B64-A04833DC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3033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64AC-8758-0749-9D2C-2BDEA965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4AED-96AF-044C-B0F2-7CDE86283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predicted value y only depends on a single variable x</a:t>
            </a:r>
          </a:p>
          <a:p>
            <a:pPr lvl="1"/>
            <a:r>
              <a:rPr lang="en-US" dirty="0"/>
              <a:t>Think a line in the 2d plane (this is what you are familiar with)</a:t>
            </a:r>
          </a:p>
          <a:p>
            <a:pPr lvl="1"/>
            <a:endParaRPr lang="en-US" dirty="0"/>
          </a:p>
          <a:p>
            <a:r>
              <a:rPr lang="en-US" dirty="0"/>
              <a:t>Pros: When we restrict ourselves to this simple case, we can simplify the problem into basic statistics that we know and can reason about</a:t>
            </a:r>
          </a:p>
          <a:p>
            <a:endParaRPr lang="en-US" dirty="0"/>
          </a:p>
          <a:p>
            <a:r>
              <a:rPr lang="en-US" dirty="0"/>
              <a:t>Cons: In the real world, most outcomes have more than one factor so this is not very accurate</a:t>
            </a:r>
          </a:p>
        </p:txBody>
      </p:sp>
    </p:spTree>
    <p:extLst>
      <p:ext uri="{BB962C8B-B14F-4D97-AF65-F5344CB8AC3E}">
        <p14:creationId xmlns:p14="http://schemas.microsoft.com/office/powerpoint/2010/main" val="237933585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813</Words>
  <Application>Microsoft Macintosh PowerPoint</Application>
  <PresentationFormat>On-screen Show (16:9)</PresentationFormat>
  <Paragraphs>110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Cambria Math</vt:lpstr>
      <vt:lpstr>Arial</vt:lpstr>
      <vt:lpstr>Montserrat</vt:lpstr>
      <vt:lpstr>Lato</vt:lpstr>
      <vt:lpstr>Focus</vt:lpstr>
      <vt:lpstr>Linear Regression</vt:lpstr>
      <vt:lpstr>What is Supervised Learning?</vt:lpstr>
      <vt:lpstr>Linear Regression </vt:lpstr>
      <vt:lpstr>Some Probability and Statistics</vt:lpstr>
      <vt:lpstr>Standard Deviation and Variance</vt:lpstr>
      <vt:lpstr>Covariance</vt:lpstr>
      <vt:lpstr>Correlation Coefficient</vt:lpstr>
      <vt:lpstr>Simple Linear Regression</vt:lpstr>
      <vt:lpstr>Simple Linear Regression</vt:lpstr>
      <vt:lpstr>Bringing it all Together</vt:lpstr>
      <vt:lpstr>Error Calculation</vt:lpstr>
      <vt:lpstr>Evaluation Metrics</vt:lpstr>
      <vt:lpstr>Multivariate Linear Regression</vt:lpstr>
      <vt:lpstr>Multivariate Linear Regression</vt:lpstr>
      <vt:lpstr>Gradient Descent</vt:lpstr>
      <vt:lpstr>Assumptions</vt:lpstr>
      <vt:lpstr>Limitations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cp:lastModifiedBy>Tincher, Bailey</cp:lastModifiedBy>
  <cp:revision>11</cp:revision>
  <dcterms:modified xsi:type="dcterms:W3CDTF">2019-10-13T17:15:29Z</dcterms:modified>
</cp:coreProperties>
</file>