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Lato" panose="020B0604020202020204" charset="0"/>
      <p:regular r:id="rId15"/>
      <p:bold r:id="rId16"/>
      <p:italic r:id="rId17"/>
      <p:boldItalic r:id="rId18"/>
    </p:embeddedFont>
    <p:embeddedFont>
      <p:font typeface="Montserra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231b4f29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231b4f29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231b4f29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231b4f29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231b4f29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231b4f29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2b6a26c69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2b6a26c69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2b6a26c69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2b6a26c69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2b6a26c69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2b6a26c69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2b6a26c69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2b6a26c69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2b6a26c69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2b6a26c69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2b6a26c69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2b6a26c69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2b6a26c69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2b6a26c69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231b4f29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231b4f29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 and Naive Bayes classifier	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02/10/19</a:t>
            </a:r>
            <a:br>
              <a:rPr lang="en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Hypothesis Testing</a:t>
            </a:r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The most obvious way to decide between which one is true is to go with whichever has a higher value as the chances of observing a value is higher for one of the classes and thus choosing that makes more sense. Because it maximizes the probability to observe the current situation X=x. This method s called maximizing the likelihood of the observation ( ML ).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Another method of choosing is where the we know the prior probabilities of the two classes H</a:t>
            </a:r>
            <a:r>
              <a:rPr lang="en" sz="1400" baseline="-25000">
                <a:solidFill>
                  <a:srgbClr val="FFFFFF"/>
                </a:solidFill>
              </a:rPr>
              <a:t>0  </a:t>
            </a:r>
            <a:r>
              <a:rPr lang="en" sz="1400">
                <a:solidFill>
                  <a:srgbClr val="FFFFFF"/>
                </a:solidFill>
              </a:rPr>
              <a:t>and H</a:t>
            </a:r>
            <a:r>
              <a:rPr lang="en" sz="1400" baseline="-25000">
                <a:solidFill>
                  <a:srgbClr val="FFFFFF"/>
                </a:solidFill>
              </a:rPr>
              <a:t>1</a:t>
            </a:r>
            <a:r>
              <a:rPr lang="en" sz="1400">
                <a:solidFill>
                  <a:srgbClr val="FFFFFF"/>
                </a:solidFill>
              </a:rPr>
              <a:t> which are π</a:t>
            </a:r>
            <a:r>
              <a:rPr lang="en" sz="1400" baseline="-25000">
                <a:solidFill>
                  <a:srgbClr val="FFFFFF"/>
                </a:solidFill>
              </a:rPr>
              <a:t>0 </a:t>
            </a:r>
            <a:r>
              <a:rPr lang="en" sz="1400">
                <a:solidFill>
                  <a:srgbClr val="FFFFFF"/>
                </a:solidFill>
              </a:rPr>
              <a:t> and π</a:t>
            </a:r>
            <a:r>
              <a:rPr lang="en" sz="1400" baseline="-25000">
                <a:solidFill>
                  <a:srgbClr val="FFFFFF"/>
                </a:solidFill>
              </a:rPr>
              <a:t>1 </a:t>
            </a:r>
            <a:r>
              <a:rPr lang="en" sz="1400">
                <a:solidFill>
                  <a:srgbClr val="FFFFFF"/>
                </a:solidFill>
              </a:rPr>
              <a:t>these are probabilities assumed before an observation is made and are thus called priors.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Hypothesis Testing</a:t>
            </a:r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This rule is called the MAP rule where we declare hypothesis H</a:t>
            </a:r>
            <a:r>
              <a:rPr lang="en" sz="3000" baseline="-25000">
                <a:solidFill>
                  <a:srgbClr val="FFFFFF"/>
                </a:solidFill>
              </a:rPr>
              <a:t>1 </a:t>
            </a:r>
            <a:r>
              <a:rPr lang="en" sz="1800">
                <a:solidFill>
                  <a:srgbClr val="FFFFFF"/>
                </a:solidFill>
              </a:rPr>
              <a:t>true when  </a:t>
            </a:r>
            <a:r>
              <a:rPr lang="en" sz="2000">
                <a:solidFill>
                  <a:srgbClr val="FFFFFF"/>
                </a:solidFill>
              </a:rPr>
              <a:t>π</a:t>
            </a:r>
            <a:r>
              <a:rPr lang="en" sz="3300" baseline="-25000">
                <a:solidFill>
                  <a:srgbClr val="FFFFFF"/>
                </a:solidFill>
              </a:rPr>
              <a:t>1</a:t>
            </a:r>
            <a:r>
              <a:rPr lang="en" sz="1800">
                <a:solidFill>
                  <a:srgbClr val="FFFFFF"/>
                </a:solidFill>
              </a:rPr>
              <a:t>p</a:t>
            </a:r>
            <a:r>
              <a:rPr lang="en" sz="3300" baseline="-25000">
                <a:solidFill>
                  <a:srgbClr val="FFFFFF"/>
                </a:solidFill>
              </a:rPr>
              <a:t> 1 </a:t>
            </a:r>
            <a:r>
              <a:rPr lang="en" sz="2000">
                <a:solidFill>
                  <a:srgbClr val="FFFFFF"/>
                </a:solidFill>
              </a:rPr>
              <a:t>&gt;</a:t>
            </a:r>
            <a:r>
              <a:rPr lang="en" sz="3300" baseline="-25000">
                <a:solidFill>
                  <a:srgbClr val="FFFFFF"/>
                </a:solidFill>
              </a:rPr>
              <a:t>   </a:t>
            </a:r>
            <a:r>
              <a:rPr lang="en" sz="1800">
                <a:solidFill>
                  <a:srgbClr val="FFFFFF"/>
                </a:solidFill>
              </a:rPr>
              <a:t>π</a:t>
            </a:r>
            <a:r>
              <a:rPr lang="en" sz="3000" baseline="-25000">
                <a:solidFill>
                  <a:srgbClr val="FFFFFF"/>
                </a:solidFill>
              </a:rPr>
              <a:t>2</a:t>
            </a:r>
            <a:r>
              <a:rPr lang="en" sz="1800">
                <a:solidFill>
                  <a:srgbClr val="FFFFFF"/>
                </a:solidFill>
              </a:rPr>
              <a:t>p</a:t>
            </a:r>
            <a:r>
              <a:rPr lang="en" sz="3000" baseline="-25000">
                <a:solidFill>
                  <a:srgbClr val="FFFFFF"/>
                </a:solidFill>
              </a:rPr>
              <a:t> 2</a:t>
            </a:r>
            <a:r>
              <a:rPr lang="en" sz="1800">
                <a:solidFill>
                  <a:srgbClr val="FFFFFF"/>
                </a:solidFill>
              </a:rPr>
              <a:t> , (symmetric for other classes). 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Classifier</a:t>
            </a:r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body" idx="1"/>
          </p:nvPr>
        </p:nvSpPr>
        <p:spPr>
          <a:xfrm>
            <a:off x="1297500" y="14342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assumption: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 features x</a:t>
            </a:r>
            <a:r>
              <a:rPr lang="en" baseline="-25000"/>
              <a:t>i</a:t>
            </a:r>
            <a:r>
              <a:rPr lang="en"/>
              <a:t> are independent of the other.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Assume we have M classes and N features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Now instead of modeling joint distribution p(x,y) as p(x|y)p(y) for feature vector x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can work on product of p(x</a:t>
            </a:r>
            <a:r>
              <a:rPr lang="en" baseline="-25000"/>
              <a:t>i</a:t>
            </a:r>
            <a:r>
              <a:rPr lang="en"/>
              <a:t>|y) over i = 0-&gt;N rather than on the joint distribution of p(x|y)</a:t>
            </a:r>
            <a:r>
              <a:rPr lang="en" baseline="-25000"/>
              <a:t>  </a:t>
            </a:r>
            <a:endParaRPr baseline="-2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get materials from GitHub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	</a:t>
            </a:r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Probability Recap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Law of total Probability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Bayes Theorem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Binary Hypothesis Testing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Naive Bayes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Recap</a:t>
            </a:r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1234225" y="15404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Axioms of probability: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113" y="1917700"/>
            <a:ext cx="47910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7240675" y="4771075"/>
            <a:ext cx="20520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</a:rPr>
              <a:t>Image Courtesy: http://academic.uprm.edu/wrolke/esma6600/graphs/prob11.png</a:t>
            </a:r>
            <a:endParaRPr sz="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Recap</a:t>
            </a:r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x be the event where a fair dice when rolled results in an even number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Let y be the event where a fair dice when rolled results in a number &lt;4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P(x) = # of cases when x occurs /  Total # of cases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P(y) = # of cases when y occurs /  Total # of cases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about P(x) when we know y occured ?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P(x|y) = ?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Recap: Conditional Probability</a:t>
            </a: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definition (Kolmogorov Definition) </a:t>
            </a:r>
            <a:br>
              <a:rPr lang="en"/>
            </a:br>
            <a:r>
              <a:rPr lang="en" sz="1800"/>
              <a:t>p(x|y) = p(x ∩ y)/ p(y)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Gives us a method to relate p(x|y) and p(</a:t>
            </a:r>
            <a:r>
              <a:rPr lang="en" sz="1800"/>
              <a:t>x ∩ y)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Going back to the previous question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P(x|y) = ?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recap: Law of total Probability</a:t>
            </a:r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513" y="1053288"/>
            <a:ext cx="5252976" cy="39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 txBox="1"/>
          <p:nvPr/>
        </p:nvSpPr>
        <p:spPr>
          <a:xfrm>
            <a:off x="7285850" y="4738450"/>
            <a:ext cx="18039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</a:rPr>
              <a:t>Image Courtesy: https://slideplayer.com/slide/4347748/14/images/16/Law+of+Total+Probability.jpg</a:t>
            </a:r>
            <a:endParaRPr sz="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 Theorem</a:t>
            </a:r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Bayes theorem in the simplest of terms gives us a relation between the conditional probabilities of two different events ( ie. P(A|B) and P(B|A) ).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Statement:  	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P(A|B)</a:t>
            </a:r>
            <a:r>
              <a:rPr lang="en" sz="1800">
                <a:solidFill>
                  <a:srgbClr val="FFFFFF"/>
                </a:solidFill>
              </a:rPr>
              <a:t> = 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(P(B|A)∗P(A))/(P(B))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Hypothesis Testing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body" idx="1"/>
          </p:nvPr>
        </p:nvSpPr>
        <p:spPr>
          <a:xfrm>
            <a:off x="1297500" y="13506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Let us have two hypotheses available and let them be :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H</a:t>
            </a:r>
            <a:r>
              <a:rPr lang="en" sz="1400" baseline="-25000">
                <a:solidFill>
                  <a:srgbClr val="FFFFFF"/>
                </a:solidFill>
              </a:rPr>
              <a:t>0  </a:t>
            </a:r>
            <a:r>
              <a:rPr lang="en" sz="1400">
                <a:solidFill>
                  <a:srgbClr val="FFFFFF"/>
                </a:solidFill>
              </a:rPr>
              <a:t>- Absence of signal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H</a:t>
            </a:r>
            <a:r>
              <a:rPr lang="en" sz="1400" baseline="-25000">
                <a:solidFill>
                  <a:srgbClr val="FFFFFF"/>
                </a:solidFill>
              </a:rPr>
              <a:t>1  </a:t>
            </a:r>
            <a:r>
              <a:rPr lang="en" sz="1400">
                <a:solidFill>
                  <a:srgbClr val="FFFFFF"/>
                </a:solidFill>
              </a:rPr>
              <a:t>- Presence of signal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Given an observation of some characteristic variable X how do we decide which hypothesis is true.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In the simplest of terms if X takes the value x. we can have two conditional probabilities which are known to us . P(X=x| H</a:t>
            </a:r>
            <a:r>
              <a:rPr lang="en" sz="1400" baseline="-25000">
                <a:solidFill>
                  <a:srgbClr val="FFFFFF"/>
                </a:solidFill>
              </a:rPr>
              <a:t>0 </a:t>
            </a:r>
            <a:r>
              <a:rPr lang="en" sz="1400">
                <a:solidFill>
                  <a:srgbClr val="FFFFFF"/>
                </a:solidFill>
              </a:rPr>
              <a:t>) which is the probability of observing X to be x given if H</a:t>
            </a:r>
            <a:r>
              <a:rPr lang="en" sz="1400" baseline="-25000">
                <a:solidFill>
                  <a:srgbClr val="FFFFFF"/>
                </a:solidFill>
              </a:rPr>
              <a:t>0  </a:t>
            </a:r>
            <a:r>
              <a:rPr lang="en" sz="1400">
                <a:solidFill>
                  <a:srgbClr val="FFFFFF"/>
                </a:solidFill>
              </a:rPr>
              <a:t>is true, and we have the same for H</a:t>
            </a:r>
            <a:r>
              <a:rPr lang="en" sz="1400" baseline="-25000">
                <a:solidFill>
                  <a:srgbClr val="FFFFFF"/>
                </a:solidFill>
              </a:rPr>
              <a:t>1</a:t>
            </a:r>
            <a:endParaRPr sz="1400" baseline="-25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</Words>
  <Application>Microsoft Office PowerPoint</Application>
  <PresentationFormat>On-screen Show (16:9)</PresentationFormat>
  <Paragraphs>46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Montserrat</vt:lpstr>
      <vt:lpstr>Arial</vt:lpstr>
      <vt:lpstr>Lato</vt:lpstr>
      <vt:lpstr>Focus</vt:lpstr>
      <vt:lpstr>Bayes and Naive Bayes classifier </vt:lpstr>
      <vt:lpstr>Please get materials from GitHub</vt:lpstr>
      <vt:lpstr>Topics </vt:lpstr>
      <vt:lpstr>Probability Recap</vt:lpstr>
      <vt:lpstr>Probability Recap</vt:lpstr>
      <vt:lpstr>Probability Recap: Conditional Probability</vt:lpstr>
      <vt:lpstr>Probability recap: Law of total Probability</vt:lpstr>
      <vt:lpstr>Bayes Theorem</vt:lpstr>
      <vt:lpstr>Binary Hypothesis Testing </vt:lpstr>
      <vt:lpstr>Binary Hypothesis Testing</vt:lpstr>
      <vt:lpstr>Binary Hypothesis Testing</vt:lpstr>
      <vt:lpstr>Naive Bayes Classifier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 and Naive Bayes classifier </dc:title>
  <cp:lastModifiedBy>rohan tikmany</cp:lastModifiedBy>
  <cp:revision>1</cp:revision>
  <dcterms:modified xsi:type="dcterms:W3CDTF">2019-02-10T18:41:16Z</dcterms:modified>
</cp:coreProperties>
</file>