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2" r:id="rId3"/>
    <p:sldId id="877" r:id="rId5"/>
    <p:sldId id="899" r:id="rId6"/>
    <p:sldId id="969" r:id="rId7"/>
    <p:sldId id="970" r:id="rId8"/>
    <p:sldId id="971" r:id="rId9"/>
    <p:sldId id="972" r:id="rId10"/>
    <p:sldId id="973" r:id="rId11"/>
    <p:sldId id="961" r:id="rId12"/>
    <p:sldId id="455" r:id="rId13"/>
    <p:sldId id="963" r:id="rId14"/>
    <p:sldId id="962" r:id="rId15"/>
    <p:sldId id="965" r:id="rId16"/>
    <p:sldId id="977" r:id="rId17"/>
    <p:sldId id="978" r:id="rId18"/>
    <p:sldId id="964" r:id="rId19"/>
    <p:sldId id="966" r:id="rId20"/>
    <p:sldId id="968" r:id="rId21"/>
    <p:sldId id="974" r:id="rId22"/>
    <p:sldId id="975" r:id="rId23"/>
    <p:sldId id="976" r:id="rId24"/>
    <p:sldId id="979" r:id="rId25"/>
    <p:sldId id="958" r:id="rId26"/>
    <p:sldId id="960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" id="{FE1856D5-4AE8-46B8-98EE-7F25A0D5C373}">
          <p14:sldIdLst>
            <p14:sldId id="862"/>
            <p14:sldId id="877"/>
            <p14:sldId id="899"/>
            <p14:sldId id="969"/>
            <p14:sldId id="970"/>
            <p14:sldId id="971"/>
            <p14:sldId id="972"/>
            <p14:sldId id="973"/>
            <p14:sldId id="961"/>
            <p14:sldId id="455"/>
            <p14:sldId id="963"/>
            <p14:sldId id="962"/>
            <p14:sldId id="965"/>
            <p14:sldId id="977"/>
            <p14:sldId id="978"/>
            <p14:sldId id="964"/>
            <p14:sldId id="966"/>
            <p14:sldId id="968"/>
            <p14:sldId id="974"/>
            <p14:sldId id="975"/>
            <p14:sldId id="976"/>
            <p14:sldId id="979"/>
            <p14:sldId id="958"/>
            <p14:sldId id="960"/>
          </p14:sldIdLst>
        </p14:section>
        <p14:section name="Backup" id="{7C223491-4607-439E-91D9-27CC18838FE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卓远" initials="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D966"/>
    <a:srgbClr val="980000"/>
    <a:srgbClr val="FABE79"/>
    <a:srgbClr val="82B0D4"/>
    <a:srgbClr val="EDEDED"/>
    <a:srgbClr val="FFD241"/>
    <a:srgbClr val="FFF2CC"/>
    <a:srgbClr val="F4CCCC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31" autoAdjust="0"/>
  </p:normalViewPr>
  <p:slideViewPr>
    <p:cSldViewPr snapToGrid="0" showGuides="1">
      <p:cViewPr varScale="1">
        <p:scale>
          <a:sx n="104" d="100"/>
          <a:sy n="104" d="100"/>
        </p:scale>
        <p:origin x="114" y="210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7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 userDrawn="1">
            <p:ph type="title"/>
          </p:nvPr>
        </p:nvSpPr>
        <p:spPr>
          <a:xfrm>
            <a:off x="1227416" y="190032"/>
            <a:ext cx="10405785" cy="430887"/>
          </a:xfrm>
          <a:prstGeom prst="rect">
            <a:avLst/>
          </a:prstGeom>
          <a:effectLst/>
        </p:spPr>
        <p:txBody>
          <a:bodyPr wrap="square" lIns="0" tIns="0" rIns="0" bIns="0" anchor="ctr">
            <a:spAutoFit/>
          </a:bodyPr>
          <a:lstStyle>
            <a:lvl1pPr algn="l">
              <a:defRPr lang="en-US" sz="2800" kern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/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541867" y="685800"/>
            <a:ext cx="11091333" cy="0"/>
          </a:xfrm>
          <a:prstGeom prst="line">
            <a:avLst/>
          </a:prstGeom>
          <a:solidFill>
            <a:schemeClr val="accent1"/>
          </a:solidFill>
          <a:ln w="12700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灯片编号占位符 1"/>
          <p:cNvSpPr txBox="1"/>
          <p:nvPr userDrawn="1"/>
        </p:nvSpPr>
        <p:spPr>
          <a:xfrm>
            <a:off x="11633201" y="6515100"/>
            <a:ext cx="313783" cy="236538"/>
          </a:xfrm>
          <a:prstGeom prst="roundRect">
            <a:avLst>
              <a:gd name="adj" fmla="val 3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3700298D-0D92-4BAD-A09B-BDA52E8803DB}" type="slidenum">
              <a:rPr lang="zh-CN" altLang="en-US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</a:fld>
            <a:endParaRPr lang="zh-CN" altLang="en-US" sz="1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图形 6"/>
          <p:cNvSpPr/>
          <p:nvPr/>
        </p:nvSpPr>
        <p:spPr>
          <a:xfrm rot="5400000">
            <a:off x="591687" y="239681"/>
            <a:ext cx="298920" cy="331587"/>
          </a:xfrm>
          <a:custGeom>
            <a:avLst/>
            <a:gdLst>
              <a:gd name="connsiteX0" fmla="*/ 93773 w 236220"/>
              <a:gd name="connsiteY0" fmla="*/ 14114 h 213428"/>
              <a:gd name="connsiteX1" fmla="*/ 132034 w 236220"/>
              <a:gd name="connsiteY1" fmla="*/ 3710 h 213428"/>
              <a:gd name="connsiteX2" fmla="*/ 142438 w 236220"/>
              <a:gd name="connsiteY2" fmla="*/ 14114 h 213428"/>
              <a:gd name="connsiteX3" fmla="*/ 232507 w 236220"/>
              <a:gd name="connsiteY3" fmla="*/ 171472 h 213428"/>
              <a:gd name="connsiteX4" fmla="*/ 222090 w 236220"/>
              <a:gd name="connsiteY4" fmla="*/ 209729 h 213428"/>
              <a:gd name="connsiteX5" fmla="*/ 208174 w 236220"/>
              <a:gd name="connsiteY5" fmla="*/ 213429 h 213428"/>
              <a:gd name="connsiteX6" fmla="*/ 28036 w 236220"/>
              <a:gd name="connsiteY6" fmla="*/ 213429 h 213428"/>
              <a:gd name="connsiteX7" fmla="*/ -9 w 236220"/>
              <a:gd name="connsiteY7" fmla="*/ 185401 h 213428"/>
              <a:gd name="connsiteX8" fmla="*/ 3697 w 236220"/>
              <a:gd name="connsiteY8" fmla="*/ 171461 h 21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220" h="213428">
                <a:moveTo>
                  <a:pt x="93773" y="14114"/>
                </a:moveTo>
                <a:cubicBezTo>
                  <a:pt x="101465" y="676"/>
                  <a:pt x="118595" y="-3982"/>
                  <a:pt x="132034" y="3710"/>
                </a:cubicBezTo>
                <a:cubicBezTo>
                  <a:pt x="136366" y="6190"/>
                  <a:pt x="139958" y="9782"/>
                  <a:pt x="142438" y="14114"/>
                </a:cubicBezTo>
                <a:lnTo>
                  <a:pt x="232507" y="171472"/>
                </a:lnTo>
                <a:cubicBezTo>
                  <a:pt x="240195" y="184913"/>
                  <a:pt x="235531" y="202041"/>
                  <a:pt x="222090" y="209729"/>
                </a:cubicBezTo>
                <a:cubicBezTo>
                  <a:pt x="217852" y="212153"/>
                  <a:pt x="213056" y="213428"/>
                  <a:pt x="208174" y="213429"/>
                </a:cubicBezTo>
                <a:lnTo>
                  <a:pt x="28036" y="213429"/>
                </a:lnTo>
                <a:cubicBezTo>
                  <a:pt x="12552" y="213434"/>
                  <a:pt x="-4" y="200885"/>
                  <a:pt x="-9" y="185401"/>
                </a:cubicBezTo>
                <a:cubicBezTo>
                  <a:pt x="-11" y="180511"/>
                  <a:pt x="1267" y="175705"/>
                  <a:pt x="3697" y="171461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254000" dist="127000" dir="5400000" sx="90000" sy="9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0" algn="ctr" defTabSz="914400" eaLnBrk="1" latinLnBrk="0" hangingPunct="1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en-US" altLang="zh-CN"/>
              <a:t>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Ø"/>
              <a:defRPr sz="2800" b="0" baseline="0">
                <a:latin typeface="Gill Sans MT" panose="020B0502020104020203" pitchFamily="34" charset="0"/>
              </a:defRPr>
            </a:lvl1pPr>
            <a:lvl2pPr>
              <a:buSzPct val="100000"/>
              <a:buFont typeface="Arial" panose="020B0604020202020204" pitchFamily="34" charset="0"/>
              <a:buChar char="•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>
              <a:buSzPct val="50000"/>
              <a:buFont typeface="Wingdings" panose="05000000000000000000" charset="0"/>
              <a:buChar char="n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b</a:t>
            </a:r>
            <a:endParaRPr lang="en-US" altLang="zh-CN"/>
          </a:p>
          <a:p>
            <a:pPr lvl="2"/>
            <a:r>
              <a:rPr lang="en-US" altLang="zh-CN"/>
              <a:t>ddd</a:t>
            </a:r>
            <a:endParaRPr lang="zh-CN" altLang="en-US"/>
          </a:p>
          <a:p>
            <a:pPr lvl="2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40000"/>
        <a:buFont typeface="Wingdings" panose="05000000000000000000" charset="0"/>
        <a:buChar char="p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522095"/>
            <a:ext cx="12192000" cy="1381760"/>
          </a:xfrm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800" b="1" i="1">
                <a:solidFill>
                  <a:schemeClr val="tx1"/>
                </a:solidFill>
                <a:effectLst/>
              </a:rPr>
              <a:t>Requset-level GPU Sharing on </a:t>
            </a:r>
            <a:r>
              <a:rPr lang="en-US" altLang="zh-CN" sz="3800" b="1" i="1">
                <a:solidFill>
                  <a:schemeClr val="tx1"/>
                </a:solidFill>
                <a:effectLst/>
              </a:rPr>
              <a:t>vLLM</a:t>
            </a:r>
            <a:endParaRPr lang="en-US" altLang="zh-CN" sz="3800" b="1" i="1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65145" y="3915410"/>
            <a:ext cx="6022340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Tao Li, Zhuoyuan Li, Chuanyi Liu</a:t>
            </a:r>
            <a:endParaRPr lang="zh-CN" altLang="en-US" sz="3200">
              <a:solidFill>
                <a:schemeClr val="tx1"/>
              </a:solidFill>
              <a:latin typeface="Gill Sans MT" panose="020B0502020104020203" pitchFamily="34" charset="0"/>
              <a:ea typeface="微软雅黑" panose="020B0503020204020204" charset="-122"/>
              <a:cs typeface="Gill Sans MT" panose="020B0502020104020203" pitchFamily="34" charset="0"/>
            </a:endParaRPr>
          </a:p>
          <a:p>
            <a:pPr algn="ctr"/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fld id="{BB962C8B-B14F-4D97-AF65-F5344CB8AC3E}" type="datetime1">
              <a:rPr lang="zh-CN" altLang="en-US" sz="28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</a:fld>
            <a:endParaRPr lang="zh-CN" altLang="en-US" sz="28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77595"/>
            <a:ext cx="10515600" cy="5413375"/>
          </a:xfrm>
          <a:ln>
            <a:noFill/>
          </a:ln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sym typeface="+mn-ea"/>
              </a:rPr>
              <a:t> Params-sharing daemon and Inference process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es</a:t>
            </a:r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 err="1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/>
              <a:t>Inference processes share parameters but have a separate kv cache address space</a:t>
            </a:r>
            <a:endParaRPr lang="en-US" altLang="zh-CN"/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75" name="任意多边形 74"/>
          <p:cNvSpPr/>
          <p:nvPr/>
        </p:nvSpPr>
        <p:spPr>
          <a:xfrm>
            <a:off x="4916170" y="3518535"/>
            <a:ext cx="1689100" cy="1968500"/>
          </a:xfrm>
          <a:custGeom>
            <a:avLst/>
            <a:gdLst>
              <a:gd name="adj" fmla="val 7656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80" h="3100">
                <a:moveTo>
                  <a:pt x="0" y="0"/>
                </a:moveTo>
                <a:lnTo>
                  <a:pt x="4580" y="0"/>
                </a:lnTo>
                <a:lnTo>
                  <a:pt x="4580" y="3100"/>
                </a:lnTo>
                <a:lnTo>
                  <a:pt x="0" y="31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8295640" y="3519170"/>
            <a:ext cx="1688465" cy="1968500"/>
          </a:xfrm>
          <a:custGeom>
            <a:avLst/>
            <a:gdLst>
              <a:gd name="adj" fmla="val 7656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19" h="3100">
                <a:moveTo>
                  <a:pt x="0" y="0"/>
                </a:moveTo>
                <a:lnTo>
                  <a:pt x="2202" y="0"/>
                </a:lnTo>
                <a:cubicBezTo>
                  <a:pt x="2322" y="0"/>
                  <a:pt x="2419" y="106"/>
                  <a:pt x="2419" y="237"/>
                </a:cubicBezTo>
                <a:lnTo>
                  <a:pt x="2419" y="2863"/>
                </a:lnTo>
                <a:cubicBezTo>
                  <a:pt x="2419" y="2994"/>
                  <a:pt x="2322" y="3100"/>
                  <a:pt x="2202" y="3100"/>
                </a:cubicBezTo>
                <a:lnTo>
                  <a:pt x="0" y="31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2554605" y="3519170"/>
            <a:ext cx="2360930" cy="1967865"/>
          </a:xfrm>
          <a:custGeom>
            <a:avLst/>
            <a:gdLst>
              <a:gd name="adj" fmla="val 7656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67" h="2680">
                <a:moveTo>
                  <a:pt x="205" y="0"/>
                </a:moveTo>
                <a:lnTo>
                  <a:pt x="3167" y="0"/>
                </a:lnTo>
                <a:lnTo>
                  <a:pt x="3167" y="2680"/>
                </a:lnTo>
                <a:lnTo>
                  <a:pt x="205" y="2680"/>
                </a:lnTo>
                <a:cubicBezTo>
                  <a:pt x="92" y="2680"/>
                  <a:pt x="0" y="2588"/>
                  <a:pt x="0" y="2475"/>
                </a:cubicBezTo>
                <a:lnTo>
                  <a:pt x="0" y="205"/>
                </a:lnTo>
                <a:cubicBezTo>
                  <a:pt x="0" y="92"/>
                  <a:pt x="92" y="0"/>
                  <a:pt x="2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59380" y="3990975"/>
            <a:ext cx="207962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embed_tokens.weight</a:t>
            </a:r>
            <a:endParaRPr lang="en-US" altLang="zh-CN" sz="12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59380" y="4267200"/>
            <a:ext cx="207962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embed_positions.weight</a:t>
            </a:r>
            <a:endParaRPr lang="en-US" altLang="zh-CN" sz="12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59380" y="4543425"/>
            <a:ext cx="207962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final_layer_norm.weight</a:t>
            </a:r>
            <a:endParaRPr lang="en-US" altLang="zh-CN" sz="12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59380" y="4819650"/>
            <a:ext cx="207962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final_layer_norm.bias</a:t>
            </a:r>
            <a:endParaRPr lang="en-US" altLang="zh-CN" sz="12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59380" y="5095875"/>
            <a:ext cx="207962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t" anchorCtr="0"/>
          <a:p>
            <a:pPr algn="ctr"/>
            <a:r>
              <a:rPr lang="en-US" altLang="zh-CN" sz="1200">
                <a:solidFill>
                  <a:schemeClr val="tx1"/>
                </a:solidFill>
                <a:latin typeface="Cascadia Code" panose="020B0609020000020004" charset="0"/>
                <a:cs typeface="Cascadia Code" panose="020B0609020000020004" charset="0"/>
              </a:rPr>
              <a:t>...</a:t>
            </a:r>
            <a:endParaRPr lang="en-US" altLang="zh-CN" sz="1200">
              <a:solidFill>
                <a:schemeClr val="tx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8" name="圆柱形 57"/>
          <p:cNvSpPr/>
          <p:nvPr/>
        </p:nvSpPr>
        <p:spPr>
          <a:xfrm>
            <a:off x="2716530" y="5591810"/>
            <a:ext cx="1956435" cy="628015"/>
          </a:xfrm>
          <a:prstGeom prst="can">
            <a:avLst>
              <a:gd name="adj" fmla="val 202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107950" rtlCol="0" anchor="ctr"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Memory Handler Pool</a:t>
            </a:r>
            <a:endParaRPr lang="en-US" altLang="zh-CN" sz="1600" b="1" dirty="0" err="1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59" name="肘形连接符 58"/>
          <p:cNvCxnSpPr>
            <a:stCxn id="53" idx="1"/>
            <a:endCxn id="58" idx="2"/>
          </p:cNvCxnSpPr>
          <p:nvPr/>
        </p:nvCxnSpPr>
        <p:spPr>
          <a:xfrm rot="10800000" flipH="1" flipV="1">
            <a:off x="2659380" y="4129405"/>
            <a:ext cx="57150" cy="1776730"/>
          </a:xfrm>
          <a:prstGeom prst="bentConnector3">
            <a:avLst>
              <a:gd name="adj1" fmla="val -416667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4" idx="1"/>
            <a:endCxn id="58" idx="2"/>
          </p:cNvCxnSpPr>
          <p:nvPr/>
        </p:nvCxnSpPr>
        <p:spPr>
          <a:xfrm rot="10800000" flipH="1" flipV="1">
            <a:off x="2659380" y="4405630"/>
            <a:ext cx="57150" cy="1500505"/>
          </a:xfrm>
          <a:prstGeom prst="bentConnector3">
            <a:avLst>
              <a:gd name="adj1" fmla="val -416667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5" idx="1"/>
            <a:endCxn id="58" idx="2"/>
          </p:cNvCxnSpPr>
          <p:nvPr/>
        </p:nvCxnSpPr>
        <p:spPr>
          <a:xfrm rot="10800000" flipH="1" flipV="1">
            <a:off x="2659380" y="4681855"/>
            <a:ext cx="57150" cy="1224280"/>
          </a:xfrm>
          <a:prstGeom prst="bentConnector3">
            <a:avLst>
              <a:gd name="adj1" fmla="val -416667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6" idx="1"/>
            <a:endCxn id="58" idx="2"/>
          </p:cNvCxnSpPr>
          <p:nvPr/>
        </p:nvCxnSpPr>
        <p:spPr>
          <a:xfrm rot="10800000" flipH="1" flipV="1">
            <a:off x="2659380" y="4958080"/>
            <a:ext cx="57150" cy="948055"/>
          </a:xfrm>
          <a:prstGeom prst="bentConnector3">
            <a:avLst>
              <a:gd name="adj1" fmla="val -416667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7" idx="1"/>
            <a:endCxn id="58" idx="2"/>
          </p:cNvCxnSpPr>
          <p:nvPr/>
        </p:nvCxnSpPr>
        <p:spPr>
          <a:xfrm rot="10800000" flipH="1" flipV="1">
            <a:off x="2659380" y="5234305"/>
            <a:ext cx="57150" cy="671830"/>
          </a:xfrm>
          <a:prstGeom prst="bentConnector3">
            <a:avLst>
              <a:gd name="adj1" fmla="val -416667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 rot="10800000">
            <a:off x="2025015" y="4176395"/>
            <a:ext cx="457200" cy="1714500"/>
          </a:xfrm>
          <a:prstGeom prst="rect">
            <a:avLst/>
          </a:prstGeom>
          <a:noFill/>
        </p:spPr>
        <p:txBody>
          <a:bodyPr vert="eaVert" wrap="square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1600" i="1">
                <a:solidFill>
                  <a:schemeClr val="tx1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memory handler</a:t>
            </a:r>
            <a:endParaRPr lang="en-US" altLang="zh-CN" sz="1600" i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42590" y="3604895"/>
            <a:ext cx="145859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Parameters</a:t>
            </a:r>
            <a:endParaRPr kumimoji="1" lang="en-US" altLang="zh-CN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93030" y="3604895"/>
            <a:ext cx="113538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KV </a:t>
            </a:r>
            <a:r>
              <a:rPr kumimoji="1" lang="en-US" altLang="zh-CN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cache</a:t>
            </a:r>
            <a:endParaRPr kumimoji="1" lang="en-US" altLang="zh-CN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73135" y="3605530"/>
            <a:ext cx="113538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KV </a:t>
            </a:r>
            <a:r>
              <a:rPr kumimoji="1" lang="en-US" altLang="zh-CN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cache</a:t>
            </a:r>
            <a:endParaRPr kumimoji="1" lang="en-US" altLang="zh-CN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6605905" y="3519170"/>
            <a:ext cx="1689100" cy="1968500"/>
          </a:xfrm>
          <a:custGeom>
            <a:avLst/>
            <a:gdLst>
              <a:gd name="adj" fmla="val 7656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80" h="3100">
                <a:moveTo>
                  <a:pt x="0" y="0"/>
                </a:moveTo>
                <a:lnTo>
                  <a:pt x="4580" y="0"/>
                </a:lnTo>
                <a:lnTo>
                  <a:pt x="4580" y="3100"/>
                </a:lnTo>
                <a:lnTo>
                  <a:pt x="0" y="31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82765" y="3605530"/>
            <a:ext cx="113538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KV </a:t>
            </a:r>
            <a:r>
              <a:rPr kumimoji="1" lang="en-US" altLang="zh-CN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cache</a:t>
            </a:r>
            <a:endParaRPr kumimoji="1" lang="en-US" altLang="zh-CN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6135370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5763895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2" name="任意多边形 81"/>
          <p:cNvSpPr/>
          <p:nvPr/>
        </p:nvSpPr>
        <p:spPr>
          <a:xfrm>
            <a:off x="5392420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5020945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6" name="任意多边形 85"/>
          <p:cNvSpPr/>
          <p:nvPr/>
        </p:nvSpPr>
        <p:spPr>
          <a:xfrm>
            <a:off x="5763895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5392420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5020945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5020945" y="46101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5392420" y="46101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7833995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7462520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7091045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719570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7462520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7091045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2" name="任意多边形 91"/>
          <p:cNvSpPr/>
          <p:nvPr/>
        </p:nvSpPr>
        <p:spPr>
          <a:xfrm>
            <a:off x="6719570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6719570" y="46101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7091045" y="46101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9510395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9138920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99" name="任意多边形 98"/>
          <p:cNvSpPr/>
          <p:nvPr/>
        </p:nvSpPr>
        <p:spPr>
          <a:xfrm>
            <a:off x="8767445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0" name="任意多边形 99"/>
          <p:cNvSpPr/>
          <p:nvPr/>
        </p:nvSpPr>
        <p:spPr>
          <a:xfrm>
            <a:off x="8395970" y="3992245"/>
            <a:ext cx="371475" cy="313055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9138920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2" name="任意多边形 101"/>
          <p:cNvSpPr/>
          <p:nvPr/>
        </p:nvSpPr>
        <p:spPr>
          <a:xfrm>
            <a:off x="8767445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3" name="任意多边形 102"/>
          <p:cNvSpPr/>
          <p:nvPr/>
        </p:nvSpPr>
        <p:spPr>
          <a:xfrm>
            <a:off x="8395970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8395970" y="46101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5" name="任意多边形 104"/>
          <p:cNvSpPr/>
          <p:nvPr/>
        </p:nvSpPr>
        <p:spPr>
          <a:xfrm>
            <a:off x="8767445" y="46101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6" name="任意多边形 105"/>
          <p:cNvSpPr/>
          <p:nvPr/>
        </p:nvSpPr>
        <p:spPr>
          <a:xfrm>
            <a:off x="7833995" y="43053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7462520" y="46101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8" name="任意多边形 107"/>
          <p:cNvSpPr/>
          <p:nvPr/>
        </p:nvSpPr>
        <p:spPr>
          <a:xfrm>
            <a:off x="7833995" y="46101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09" name="任意多边形 108"/>
          <p:cNvSpPr/>
          <p:nvPr/>
        </p:nvSpPr>
        <p:spPr>
          <a:xfrm>
            <a:off x="7462520" y="49149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7091045" y="49149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11" name="任意多边形 110"/>
          <p:cNvSpPr/>
          <p:nvPr/>
        </p:nvSpPr>
        <p:spPr>
          <a:xfrm>
            <a:off x="6719570" y="49149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sp>
        <p:nvSpPr>
          <p:cNvPr id="115" name="任意多边形 114"/>
          <p:cNvSpPr/>
          <p:nvPr/>
        </p:nvSpPr>
        <p:spPr>
          <a:xfrm>
            <a:off x="8395970" y="4914900"/>
            <a:ext cx="371475" cy="304800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480">
                <a:moveTo>
                  <a:pt x="0" y="0"/>
                </a:moveTo>
                <a:lnTo>
                  <a:pt x="585" y="0"/>
                </a:lnTo>
                <a:lnTo>
                  <a:pt x="585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1200" b="1" dirty="0" smtClean="0">
                <a:solidFill>
                  <a:schemeClr val="tx1"/>
                </a:solidFill>
                <a:latin typeface="Cascadia Code" panose="020B0609020000020004" charset="0"/>
                <a:ea typeface="微软雅黑" panose="020B0503020204020204" charset="-122"/>
                <a:cs typeface="Cascadia Code" panose="020B0609020000020004" charset="0"/>
                <a:sym typeface="Arial" panose="020B0604020202020204" pitchFamily="34" charset="0"/>
              </a:rPr>
              <a:t>KV</a:t>
            </a:r>
            <a:endParaRPr kumimoji="1" lang="en-US" altLang="zh-CN" sz="1200" b="1" dirty="0" smtClean="0">
              <a:solidFill>
                <a:schemeClr val="tx1"/>
              </a:solidFill>
              <a:latin typeface="Cascadia Code" panose="020B0609020000020004" charset="0"/>
              <a:ea typeface="微软雅黑" panose="020B0503020204020204" charset="-122"/>
              <a:cs typeface="Cascadia Code" panose="020B0609020000020004" charset="0"/>
              <a:sym typeface="Arial" panose="020B0604020202020204" pitchFamily="34" charset="0"/>
            </a:endParaRPr>
          </a:p>
        </p:txBody>
      </p:sp>
      <p:cxnSp>
        <p:nvCxnSpPr>
          <p:cNvPr id="116" name="肘形连接符 115"/>
          <p:cNvCxnSpPr>
            <a:stCxn id="58" idx="4"/>
            <a:endCxn id="75" idx="2"/>
          </p:cNvCxnSpPr>
          <p:nvPr/>
        </p:nvCxnSpPr>
        <p:spPr>
          <a:xfrm flipV="1">
            <a:off x="4672965" y="5487035"/>
            <a:ext cx="1087755" cy="419100"/>
          </a:xfrm>
          <a:prstGeom prst="bentConnector2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58" idx="4"/>
            <a:endCxn id="76" idx="2"/>
          </p:cNvCxnSpPr>
          <p:nvPr/>
        </p:nvCxnSpPr>
        <p:spPr>
          <a:xfrm flipV="1">
            <a:off x="4672965" y="5487670"/>
            <a:ext cx="2777490" cy="418465"/>
          </a:xfrm>
          <a:prstGeom prst="bentConnector2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58" idx="4"/>
            <a:endCxn id="42" idx="2"/>
          </p:cNvCxnSpPr>
          <p:nvPr/>
        </p:nvCxnSpPr>
        <p:spPr>
          <a:xfrm flipV="1">
            <a:off x="4672965" y="5487670"/>
            <a:ext cx="4467225" cy="418465"/>
          </a:xfrm>
          <a:prstGeom prst="bentConnector2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 rot="16200000">
            <a:off x="6364605" y="4915535"/>
            <a:ext cx="457200" cy="1714500"/>
          </a:xfrm>
          <a:prstGeom prst="rect">
            <a:avLst/>
          </a:prstGeom>
          <a:noFill/>
        </p:spPr>
        <p:txBody>
          <a:bodyPr vert="eaVert" wrap="square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1600" i="1">
                <a:solidFill>
                  <a:schemeClr val="tx1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memory handler</a:t>
            </a:r>
            <a:endParaRPr lang="en-US" altLang="zh-CN" sz="1600" i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642870" y="2806065"/>
            <a:ext cx="2184400" cy="7131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Params-sharing </a:t>
            </a:r>
            <a:endParaRPr lang="en-US" altLang="zh-CN" sz="2000" dirty="0" err="1">
              <a:latin typeface="Gill Sans MT" panose="020B0502020104020203" pitchFamily="34" charset="0"/>
              <a:cs typeface="Gill Sans MT" panose="020B0502020104020203" pitchFamily="34" charset="0"/>
              <a:sym typeface="+mn-ea"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daemon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4996498" y="2806065"/>
            <a:ext cx="1528445" cy="7131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I</a:t>
            </a: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nference </a:t>
            </a:r>
            <a:endParaRPr lang="en-US" altLang="zh-CN" sz="2000" dirty="0" err="1">
              <a:latin typeface="Gill Sans MT" panose="020B0502020104020203" pitchFamily="34" charset="0"/>
              <a:cs typeface="Gill Sans MT" panose="020B0502020104020203" pitchFamily="34" charset="0"/>
              <a:sym typeface="+mn-ea"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 b="0" dirty="0" err="1">
                <a:solidFill>
                  <a:schemeClr val="tx1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  <a:sym typeface="+mn-ea"/>
              </a:rPr>
              <a:t>process 1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686233" y="2806065"/>
            <a:ext cx="1528445" cy="7131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I</a:t>
            </a: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nference </a:t>
            </a:r>
            <a:endParaRPr lang="en-US" altLang="zh-CN" sz="2000" dirty="0" err="1">
              <a:latin typeface="Gill Sans MT" panose="020B0502020104020203" pitchFamily="34" charset="0"/>
              <a:cs typeface="Gill Sans MT" panose="020B0502020104020203" pitchFamily="34" charset="0"/>
              <a:sym typeface="+mn-ea"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 b="0" dirty="0" err="1">
                <a:solidFill>
                  <a:schemeClr val="tx1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  <a:sym typeface="+mn-ea"/>
              </a:rPr>
              <a:t>process 2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8375650" y="2806065"/>
            <a:ext cx="1528445" cy="71310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I</a:t>
            </a: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nference </a:t>
            </a:r>
            <a:endParaRPr lang="en-US" altLang="zh-CN" sz="2000" dirty="0" err="1">
              <a:latin typeface="Gill Sans MT" panose="020B0502020104020203" pitchFamily="34" charset="0"/>
              <a:cs typeface="Gill Sans MT" panose="020B0502020104020203" pitchFamily="34" charset="0"/>
              <a:sym typeface="+mn-ea"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 b="0" dirty="0" err="1">
                <a:solidFill>
                  <a:schemeClr val="tx1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  <a:sym typeface="+mn-ea"/>
              </a:rPr>
              <a:t>process 3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77595"/>
            <a:ext cx="10515600" cy="5413375"/>
          </a:xfrm>
          <a:ln>
            <a:noFill/>
          </a:ln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sym typeface="+mn-ea"/>
              </a:rPr>
              <a:t> Params-sharing daemon and Inference process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es</a:t>
            </a:r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 err="1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/>
              <a:t>Inference processes share parameters but have a separate kv cache address space</a:t>
            </a:r>
            <a:endParaRPr lang="en-US" altLang="zh-CN"/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Overview</a:t>
            </a:r>
            <a:endParaRPr lang="en-US" altLang="zh-CN"/>
          </a:p>
        </p:txBody>
      </p:sp>
      <p:pic>
        <p:nvPicPr>
          <p:cNvPr id="5" name="图片 4" descr="memory_hand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2720975"/>
            <a:ext cx="8600440" cy="3698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右箭头 40"/>
          <p:cNvSpPr/>
          <p:nvPr/>
        </p:nvSpPr>
        <p:spPr>
          <a:xfrm rot="2460000">
            <a:off x="7331075" y="1447800"/>
            <a:ext cx="428625" cy="323850"/>
          </a:xfrm>
          <a:prstGeom prst="ben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413375"/>
          </a:xfrm>
          <a:ln>
            <a:noFill/>
          </a:ln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sym typeface="+mn-ea"/>
              </a:rPr>
              <a:t> Weights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initialization</a:t>
            </a:r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735" dirty="0">
                <a:solidFill>
                  <a:schemeClr val="tx1"/>
                </a:solidFill>
                <a:sym typeface="+mn-ea"/>
              </a:rPr>
              <a:t> Weights </a:t>
            </a:r>
            <a:r>
              <a:rPr lang="en-US" altLang="zh-CN" sz="2735" dirty="0">
                <a:solidFill>
                  <a:schemeClr val="tx1"/>
                </a:solidFill>
                <a:sym typeface="+mn-ea"/>
              </a:rPr>
              <a:t>loading</a:t>
            </a:r>
            <a:endParaRPr lang="en-US" altLang="zh-CN" sz="273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Weights loader of vLLM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00550" y="4806950"/>
            <a:ext cx="4064000" cy="91440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ct val="100000"/>
              </a:lnSpc>
            </a:pPr>
            <a:endParaRPr lang="en-US" altLang="zh-CN" sz="6600" b="0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3270" y="2219960"/>
            <a:ext cx="3064510" cy="812800"/>
          </a:xfrm>
          <a:prstGeom prst="roundRect">
            <a:avLst>
              <a:gd name="adj" fmla="val 76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#loader.py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_initialize_model(...)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445000" y="1569085"/>
            <a:ext cx="3064510" cy="2114550"/>
            <a:chOff x="8012" y="2225"/>
            <a:chExt cx="4826" cy="3330"/>
          </a:xfrm>
        </p:grpSpPr>
        <p:sp>
          <p:nvSpPr>
            <p:cNvPr id="30" name="圆角矩形 29"/>
            <p:cNvSpPr/>
            <p:nvPr/>
          </p:nvSpPr>
          <p:spPr>
            <a:xfrm>
              <a:off x="8012" y="2225"/>
              <a:ext cx="4826" cy="1542"/>
            </a:xfrm>
            <a:prstGeom prst="roundRect">
              <a:avLst>
                <a:gd name="adj" fmla="val 76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6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#linear.py</a:t>
              </a:r>
              <a:endPara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5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create_weights(...)</a:t>
              </a:r>
              <a:endPara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8012" y="4013"/>
              <a:ext cx="4826" cy="1542"/>
            </a:xfrm>
            <a:prstGeom prst="roundRect">
              <a:avLst>
                <a:gd name="adj" fmla="val 76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6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#vocab_parallel_embed#ding.py</a:t>
              </a:r>
              <a:endPara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5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create_weights(...)</a:t>
              </a:r>
              <a:endPara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</p:txBody>
        </p:sp>
      </p:grpSp>
      <p:cxnSp>
        <p:nvCxnSpPr>
          <p:cNvPr id="32" name="肘形连接符 31"/>
          <p:cNvCxnSpPr>
            <a:stCxn id="29" idx="3"/>
          </p:cNvCxnSpPr>
          <p:nvPr/>
        </p:nvCxnSpPr>
        <p:spPr>
          <a:xfrm flipV="1">
            <a:off x="3827780" y="2058670"/>
            <a:ext cx="617220" cy="56769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9" idx="3"/>
          </p:cNvCxnSpPr>
          <p:nvPr/>
        </p:nvCxnSpPr>
        <p:spPr>
          <a:xfrm>
            <a:off x="3827780" y="2626360"/>
            <a:ext cx="617220" cy="56769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carbon (13)"/>
          <p:cNvPicPr>
            <a:picLocks noChangeAspect="1"/>
          </p:cNvPicPr>
          <p:nvPr/>
        </p:nvPicPr>
        <p:blipFill>
          <a:blip r:embed="rId1"/>
          <a:srcRect r="9280"/>
          <a:stretch>
            <a:fillRect/>
          </a:stretch>
        </p:blipFill>
        <p:spPr>
          <a:xfrm>
            <a:off x="7754620" y="1696720"/>
            <a:ext cx="4169410" cy="1619250"/>
          </a:xfrm>
          <a:prstGeom prst="roundRect">
            <a:avLst>
              <a:gd name="adj" fmla="val 611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圆角矩形 41"/>
          <p:cNvSpPr/>
          <p:nvPr/>
        </p:nvSpPr>
        <p:spPr>
          <a:xfrm>
            <a:off x="941070" y="4429760"/>
            <a:ext cx="3064510" cy="813435"/>
          </a:xfrm>
          <a:prstGeom prst="roundRect">
            <a:avLst>
              <a:gd name="adj" fmla="val 76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#loader.py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load_weights(weights)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41070" y="5721350"/>
            <a:ext cx="3064510" cy="813435"/>
          </a:xfrm>
          <a:prstGeom prst="roundRect">
            <a:avLst>
              <a:gd name="adj" fmla="val 76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#loader.py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_get_all_weights</a:t>
            </a: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(...)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2473325" y="5243195"/>
            <a:ext cx="0" cy="4781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473325" y="5247640"/>
            <a:ext cx="1323340" cy="47371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000" b="0" i="1">
                <a:solidFill>
                  <a:srgbClr val="C00000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</a:rPr>
              <a:t>weights</a:t>
            </a:r>
            <a:endParaRPr lang="en-US" altLang="zh-CN" sz="2000" b="0" i="1">
              <a:solidFill>
                <a:srgbClr val="C00000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22800" y="4429125"/>
            <a:ext cx="6861810" cy="2106295"/>
          </a:xfrm>
          <a:prstGeom prst="roundRect">
            <a:avLst>
              <a:gd name="adj" fmla="val 28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#opt.py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load_weights(</a:t>
            </a: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weights</a:t>
            </a: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):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 get initialized params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params_dict = dict(self.named_parameters(...))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  <a:buClrTx/>
              <a:buSzTx/>
              <a:buFontTx/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 load weights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for name, loaded_weight in weights:                                	weight_loader(...)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cxnSp>
        <p:nvCxnSpPr>
          <p:cNvPr id="4" name="直接箭头连接符 3"/>
          <p:cNvCxnSpPr>
            <a:stCxn id="42" idx="3"/>
          </p:cNvCxnSpPr>
          <p:nvPr/>
        </p:nvCxnSpPr>
        <p:spPr>
          <a:xfrm flipV="1">
            <a:off x="4005580" y="4831080"/>
            <a:ext cx="594995" cy="571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413375"/>
          </a:xfrm>
          <a:ln>
            <a:noFill/>
          </a:ln>
        </p:spPr>
        <p:txBody>
          <a:bodyPr/>
          <a:lstStyle/>
          <a:p>
            <a:r>
              <a:rPr lang="en-US" altLang="zh-CN" sz="273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/>
              <a:t>Save memory handles when loading the weights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>
                <a:sym typeface="+mn-ea"/>
              </a:rPr>
              <a:t>W</a:t>
            </a:r>
            <a:r>
              <a:rPr lang="en-US" altLang="zh-CN" sz="3600">
                <a:sym typeface="+mn-ea"/>
              </a:rPr>
              <a:t>eights loader of  </a:t>
            </a:r>
            <a:r>
              <a:rPr lang="en-US" altLang="zh-CN" sz="3600"/>
              <a:t>params-sharing daemon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3981450" y="2152650"/>
            <a:ext cx="4064000" cy="91440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ct val="100000"/>
              </a:lnSpc>
            </a:pPr>
            <a:endParaRPr lang="en-US" altLang="zh-CN" sz="6600" b="0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038225" y="1774825"/>
            <a:ext cx="10249535" cy="4772660"/>
          </a:xfrm>
          <a:prstGeom prst="roundRect">
            <a:avLst>
              <a:gd name="adj" fmla="val 201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#opt.py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load_weights(</a:t>
            </a: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weights</a:t>
            </a: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):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 get initialized params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params_dict = dict(self.named_parameters(...))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  <a:buClrTx/>
              <a:buSzTx/>
              <a:buFontTx/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 load weights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for name, loaded_weight in weights:                                	weight_loader(...)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3843655"/>
            <a:ext cx="8157845" cy="25641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bIns="71755" rtlCol="0" anchor="ctr"/>
          <a:p>
            <a:pPr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device_buffer_ptr = params_dict[name].data_ptr()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err, ipc_mem_handle = cudart.cudaIpcGetMemHandle(device_buffer_ptr)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   handler_dict[name] = {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                            "handler": ipc_mem_handle,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                            </a:t>
            </a:r>
            <a:r>
              <a:rPr kumimoji="1" lang="en-US" altLang="zh-CN" b="1" dirty="0">
                <a:solidFill>
                  <a:srgbClr val="C00000"/>
                </a:solidFill>
                <a:latin typeface="Cascadia Code" panose="020B0609020000020004" charset="0"/>
                <a:cs typeface="Cascadia Code" panose="020B0609020000020004" charset="0"/>
              </a:rPr>
              <a:t>"offset": offset,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                            "dims": dims,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                            "dtype": "float16"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                        }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413375"/>
          </a:xfrm>
          <a:ln>
            <a:noFill/>
          </a:ln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PyTorch memory management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At </a:t>
            </a:r>
            <a:r>
              <a:rPr lang="en-US" altLang="zh-CN"/>
              <a:t>block granularity</a:t>
            </a:r>
            <a:endParaRPr lang="en-US" altLang="zh-CN"/>
          </a:p>
          <a:p>
            <a:pPr lvl="1">
              <a:buClr>
                <a:srgbClr val="000000"/>
              </a:buClr>
            </a:pP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cudart.cudaIpcGetMemHandle(data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_ptr)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returns block base address, not data address</a:t>
            </a:r>
            <a:endParaRPr kumimoji="1" lang="en-US" altLang="zh-CN" dirty="0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ym typeface="+mn-ea"/>
              </a:rPr>
              <a:t>PyTorch memory allocation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/>
              <a:t>Allocate 2MB for size less than 1MB;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/>
              <a:t>Allocate 20MB for size 1MB ~ 10MB;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/>
              <a:t>Allocate { size rounded up to a multiple of 2MB } MB for size &gt;= 10MB</a:t>
            </a:r>
            <a:endParaRPr lang="en-US" altLang="zh-CN"/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3200"/>
              <a:t>PyTorch memory management and allocation</a:t>
            </a:r>
            <a:endParaRPr lang="en-US" altLang="zh-CN" sz="3200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6578600" y="5377180"/>
            <a:ext cx="1447800" cy="790575"/>
          </a:xfrm>
          <a:prstGeom prst="roundRect">
            <a:avLst>
              <a:gd name="adj" fmla="val 2014"/>
            </a:avLst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121" name="文本框 120"/>
          <p:cNvSpPr txBox="1"/>
          <p:nvPr>
            <p:custDataLst>
              <p:tags r:id="rId2"/>
            </p:custDataLst>
          </p:nvPr>
        </p:nvSpPr>
        <p:spPr>
          <a:xfrm>
            <a:off x="2613025" y="6244590"/>
            <a:ext cx="1278255" cy="36512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Block 1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309235" y="6244590"/>
            <a:ext cx="1278255" cy="36512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Block 2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622030" y="5377180"/>
            <a:ext cx="607060" cy="790575"/>
          </a:xfrm>
          <a:prstGeom prst="roundRect">
            <a:avLst>
              <a:gd name="adj" fmla="val 2014"/>
            </a:avLst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0685" y="6244590"/>
            <a:ext cx="1278255" cy="36512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Block 3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3622040" y="5377180"/>
            <a:ext cx="201930" cy="790575"/>
          </a:xfrm>
          <a:prstGeom prst="roundRect">
            <a:avLst>
              <a:gd name="adj" fmla="val 2014"/>
            </a:avLst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>
            <a:off x="2684780" y="5377180"/>
            <a:ext cx="407035" cy="790575"/>
          </a:xfrm>
          <a:prstGeom prst="roundRect">
            <a:avLst>
              <a:gd name="adj" fmla="val 19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Tensor1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3091815" y="5377180"/>
            <a:ext cx="528320" cy="790575"/>
          </a:xfrm>
          <a:prstGeom prst="roundRect">
            <a:avLst>
              <a:gd name="adj" fmla="val 19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Tensor2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21" name="圆角矩形 20"/>
          <p:cNvSpPr/>
          <p:nvPr>
            <p:custDataLst>
              <p:tags r:id="rId7"/>
            </p:custDataLst>
          </p:nvPr>
        </p:nvSpPr>
        <p:spPr>
          <a:xfrm>
            <a:off x="3869690" y="5377180"/>
            <a:ext cx="1775460" cy="790575"/>
          </a:xfrm>
          <a:prstGeom prst="roundRect">
            <a:avLst>
              <a:gd name="adj" fmla="val 19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Tensor3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0" name="圆角矩形 29"/>
          <p:cNvSpPr/>
          <p:nvPr>
            <p:custDataLst>
              <p:tags r:id="rId8"/>
            </p:custDataLst>
          </p:nvPr>
        </p:nvSpPr>
        <p:spPr>
          <a:xfrm>
            <a:off x="5645150" y="5377180"/>
            <a:ext cx="933450" cy="790575"/>
          </a:xfrm>
          <a:prstGeom prst="roundRect">
            <a:avLst>
              <a:gd name="adj" fmla="val 1901"/>
            </a:avLst>
          </a:prstGeom>
          <a:solidFill>
            <a:srgbClr val="C00000">
              <a:alpha val="2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Tensor4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1" name="圆角矩形 30"/>
          <p:cNvSpPr/>
          <p:nvPr>
            <p:custDataLst>
              <p:tags r:id="rId9"/>
            </p:custDataLst>
          </p:nvPr>
        </p:nvSpPr>
        <p:spPr>
          <a:xfrm>
            <a:off x="8087360" y="5377180"/>
            <a:ext cx="534035" cy="790575"/>
          </a:xfrm>
          <a:prstGeom prst="roundRect">
            <a:avLst>
              <a:gd name="adj" fmla="val 19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Tensor5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10"/>
            </p:custDataLst>
          </p:nvPr>
        </p:nvSpPr>
        <p:spPr>
          <a:xfrm>
            <a:off x="2685415" y="5377180"/>
            <a:ext cx="1139190" cy="790575"/>
          </a:xfrm>
          <a:prstGeom prst="roundRect">
            <a:avLst>
              <a:gd name="adj" fmla="val 2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34" name="圆角矩形 33"/>
          <p:cNvSpPr/>
          <p:nvPr>
            <p:custDataLst>
              <p:tags r:id="rId11"/>
            </p:custDataLst>
          </p:nvPr>
        </p:nvSpPr>
        <p:spPr>
          <a:xfrm>
            <a:off x="3869690" y="5377180"/>
            <a:ext cx="4168140" cy="790575"/>
          </a:xfrm>
          <a:prstGeom prst="roundRect">
            <a:avLst>
              <a:gd name="adj" fmla="val 2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35" name="圆角矩形 34"/>
          <p:cNvSpPr/>
          <p:nvPr>
            <p:custDataLst>
              <p:tags r:id="rId12"/>
            </p:custDataLst>
          </p:nvPr>
        </p:nvSpPr>
        <p:spPr>
          <a:xfrm>
            <a:off x="8090535" y="5377180"/>
            <a:ext cx="1139190" cy="790575"/>
          </a:xfrm>
          <a:prstGeom prst="roundRect">
            <a:avLst>
              <a:gd name="adj" fmla="val 2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36" name="右箭头 35"/>
          <p:cNvSpPr/>
          <p:nvPr/>
        </p:nvSpPr>
        <p:spPr>
          <a:xfrm rot="3420000">
            <a:off x="3556635" y="5111115"/>
            <a:ext cx="349250" cy="1549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495040" y="4576445"/>
            <a:ext cx="1624330" cy="62865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400" b="0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Handle </a:t>
            </a:r>
            <a:endParaRPr lang="en-US" altLang="zh-CN" sz="2400" b="0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  <a:p>
            <a:pPr algn="ctr">
              <a:lnSpc>
                <a:spcPct val="60000"/>
              </a:lnSpc>
            </a:pPr>
            <a:r>
              <a:rPr lang="en-US" altLang="zh-CN" sz="2400" b="0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pointer</a:t>
            </a:r>
            <a:endParaRPr lang="en-US" altLang="zh-CN" sz="2400" b="0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38" name="右箭头 37"/>
          <p:cNvSpPr/>
          <p:nvPr/>
        </p:nvSpPr>
        <p:spPr>
          <a:xfrm rot="3420000">
            <a:off x="5370830" y="5111115"/>
            <a:ext cx="349250" cy="1549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09235" y="4576445"/>
            <a:ext cx="1624330" cy="62865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400" b="0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Data </a:t>
            </a:r>
            <a:endParaRPr lang="en-US" altLang="zh-CN" sz="2400" b="0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  <a:p>
            <a:pPr algn="ctr">
              <a:lnSpc>
                <a:spcPct val="60000"/>
              </a:lnSpc>
            </a:pPr>
            <a:r>
              <a:rPr lang="en-US" altLang="zh-CN" sz="2400" b="0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pointer</a:t>
            </a:r>
            <a:endParaRPr lang="en-US" altLang="zh-CN" sz="2400" b="0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413375"/>
          </a:xfrm>
          <a:ln>
            <a:noFill/>
          </a:ln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/>
              <a:t>Record the address of the handle: </a:t>
            </a:r>
            <a:r>
              <a:rPr lang="en-US" altLang="zh-CN" i="1"/>
              <a:t>addr(handle)</a:t>
            </a:r>
            <a:endParaRPr lang="en-US" altLang="zh-CN" i="1"/>
          </a:p>
          <a:p>
            <a:r>
              <a:rPr lang="en-US" altLang="zh-CN" i="1"/>
              <a:t> </a:t>
            </a:r>
            <a:r>
              <a:rPr lang="en-US" altLang="zh-CN"/>
              <a:t>offset</a:t>
            </a:r>
            <a:r>
              <a:rPr lang="en-US" altLang="zh-CN" i="1"/>
              <a:t> = </a:t>
            </a:r>
            <a:r>
              <a:rPr lang="en-US" altLang="zh-CN" i="1">
                <a:sym typeface="+mn-ea"/>
              </a:rPr>
              <a:t>addr(data) - addr(handle)</a:t>
            </a:r>
            <a:endParaRPr lang="en-US" altLang="zh-CN" i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Record offset</a:t>
            </a:r>
            <a:endParaRPr lang="en-US" altLang="zh-CN" sz="3600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6578600" y="3434080"/>
            <a:ext cx="1447800" cy="790575"/>
          </a:xfrm>
          <a:prstGeom prst="roundRect">
            <a:avLst>
              <a:gd name="adj" fmla="val 2014"/>
            </a:avLst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121" name="文本框 120"/>
          <p:cNvSpPr txBox="1"/>
          <p:nvPr>
            <p:custDataLst>
              <p:tags r:id="rId2"/>
            </p:custDataLst>
          </p:nvPr>
        </p:nvSpPr>
        <p:spPr>
          <a:xfrm>
            <a:off x="2613025" y="4301490"/>
            <a:ext cx="1278255" cy="36512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Block 1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309235" y="4301490"/>
            <a:ext cx="1278255" cy="36512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Block 2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622030" y="3434080"/>
            <a:ext cx="607060" cy="790575"/>
          </a:xfrm>
          <a:prstGeom prst="roundRect">
            <a:avLst>
              <a:gd name="adj" fmla="val 2014"/>
            </a:avLst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0685" y="4301490"/>
            <a:ext cx="1278255" cy="36512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80000"/>
              </a:lnSpc>
            </a:pPr>
            <a:r>
              <a:rPr lang="en-US" altLang="zh-CN" sz="2000" dirty="0" err="1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Block 3</a:t>
            </a:r>
            <a:endParaRPr lang="en-US" altLang="zh-CN" sz="2000" b="0" dirty="0" err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3622040" y="3434080"/>
            <a:ext cx="201930" cy="790575"/>
          </a:xfrm>
          <a:prstGeom prst="roundRect">
            <a:avLst>
              <a:gd name="adj" fmla="val 2014"/>
            </a:avLst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>
            <a:off x="2684780" y="3434080"/>
            <a:ext cx="407035" cy="790575"/>
          </a:xfrm>
          <a:prstGeom prst="roundRect">
            <a:avLst>
              <a:gd name="adj" fmla="val 19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Tensor1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3091815" y="3434080"/>
            <a:ext cx="528320" cy="790575"/>
          </a:xfrm>
          <a:prstGeom prst="roundRect">
            <a:avLst>
              <a:gd name="adj" fmla="val 19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Tensor2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21" name="圆角矩形 20"/>
          <p:cNvSpPr/>
          <p:nvPr>
            <p:custDataLst>
              <p:tags r:id="rId7"/>
            </p:custDataLst>
          </p:nvPr>
        </p:nvSpPr>
        <p:spPr>
          <a:xfrm>
            <a:off x="3869690" y="3434080"/>
            <a:ext cx="1775460" cy="790575"/>
          </a:xfrm>
          <a:prstGeom prst="roundRect">
            <a:avLst>
              <a:gd name="adj" fmla="val 19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Tensor3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0" name="圆角矩形 29"/>
          <p:cNvSpPr/>
          <p:nvPr>
            <p:custDataLst>
              <p:tags r:id="rId8"/>
            </p:custDataLst>
          </p:nvPr>
        </p:nvSpPr>
        <p:spPr>
          <a:xfrm>
            <a:off x="5645150" y="3434080"/>
            <a:ext cx="933450" cy="790575"/>
          </a:xfrm>
          <a:prstGeom prst="roundRect">
            <a:avLst>
              <a:gd name="adj" fmla="val 1901"/>
            </a:avLst>
          </a:prstGeom>
          <a:solidFill>
            <a:srgbClr val="C00000">
              <a:alpha val="2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Tensor4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1" name="圆角矩形 30"/>
          <p:cNvSpPr/>
          <p:nvPr>
            <p:custDataLst>
              <p:tags r:id="rId9"/>
            </p:custDataLst>
          </p:nvPr>
        </p:nvSpPr>
        <p:spPr>
          <a:xfrm>
            <a:off x="8087360" y="3434080"/>
            <a:ext cx="534035" cy="790575"/>
          </a:xfrm>
          <a:prstGeom prst="roundRect">
            <a:avLst>
              <a:gd name="adj" fmla="val 19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Tensor5</a:t>
            </a:r>
            <a:endParaRPr lang="en-US" altLang="zh-CN" sz="160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10"/>
            </p:custDataLst>
          </p:nvPr>
        </p:nvSpPr>
        <p:spPr>
          <a:xfrm>
            <a:off x="2685415" y="3434080"/>
            <a:ext cx="1139190" cy="790575"/>
          </a:xfrm>
          <a:prstGeom prst="roundRect">
            <a:avLst>
              <a:gd name="adj" fmla="val 2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34" name="圆角矩形 33"/>
          <p:cNvSpPr/>
          <p:nvPr>
            <p:custDataLst>
              <p:tags r:id="rId11"/>
            </p:custDataLst>
          </p:nvPr>
        </p:nvSpPr>
        <p:spPr>
          <a:xfrm>
            <a:off x="3869690" y="3434080"/>
            <a:ext cx="4168140" cy="790575"/>
          </a:xfrm>
          <a:prstGeom prst="roundRect">
            <a:avLst>
              <a:gd name="adj" fmla="val 2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35" name="圆角矩形 34"/>
          <p:cNvSpPr/>
          <p:nvPr>
            <p:custDataLst>
              <p:tags r:id="rId12"/>
            </p:custDataLst>
          </p:nvPr>
        </p:nvSpPr>
        <p:spPr>
          <a:xfrm>
            <a:off x="8090535" y="3434080"/>
            <a:ext cx="1139190" cy="790575"/>
          </a:xfrm>
          <a:prstGeom prst="roundRect">
            <a:avLst>
              <a:gd name="adj" fmla="val 2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 sz="1600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1600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 sz="160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36" name="右箭头 35"/>
          <p:cNvSpPr/>
          <p:nvPr/>
        </p:nvSpPr>
        <p:spPr>
          <a:xfrm rot="3420000">
            <a:off x="3556635" y="3168015"/>
            <a:ext cx="349250" cy="1549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495040" y="2633345"/>
            <a:ext cx="1624330" cy="62865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400" b="0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Handle </a:t>
            </a:r>
            <a:endParaRPr lang="en-US" altLang="zh-CN" sz="2400" b="0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  <a:p>
            <a:pPr algn="ctr">
              <a:lnSpc>
                <a:spcPct val="60000"/>
              </a:lnSpc>
            </a:pPr>
            <a:r>
              <a:rPr lang="en-US" altLang="zh-CN" sz="2400" b="0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pointer</a:t>
            </a:r>
            <a:endParaRPr lang="en-US" altLang="zh-CN" sz="2400" b="0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38" name="右箭头 37"/>
          <p:cNvSpPr/>
          <p:nvPr/>
        </p:nvSpPr>
        <p:spPr>
          <a:xfrm rot="3420000">
            <a:off x="5370830" y="3168015"/>
            <a:ext cx="349250" cy="1549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09235" y="2633345"/>
            <a:ext cx="1624330" cy="62865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400" b="0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Data </a:t>
            </a:r>
            <a:endParaRPr lang="en-US" altLang="zh-CN" sz="2400" b="0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  <a:p>
            <a:pPr algn="ctr">
              <a:lnSpc>
                <a:spcPct val="60000"/>
              </a:lnSpc>
            </a:pPr>
            <a:r>
              <a:rPr lang="en-US" altLang="zh-CN" sz="2400" b="0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pointer</a:t>
            </a:r>
            <a:endParaRPr lang="en-US" altLang="zh-CN" sz="2400" b="0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右箭头 40"/>
          <p:cNvSpPr/>
          <p:nvPr/>
        </p:nvSpPr>
        <p:spPr>
          <a:xfrm rot="2460000">
            <a:off x="7331075" y="1609725"/>
            <a:ext cx="428625" cy="323850"/>
          </a:xfrm>
          <a:prstGeom prst="ben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413375"/>
          </a:xfrm>
          <a:ln>
            <a:noFill/>
          </a:ln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sym typeface="+mn-ea"/>
              </a:rPr>
              <a:t> Weights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initialization</a:t>
            </a:r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weight = empty()</a:t>
            </a:r>
            <a:endParaRPr lang="en-US" altLang="zh-CN" b="1" dirty="0" err="1">
              <a:solidFill>
                <a:srgbClr val="C00000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W</a:t>
            </a:r>
            <a:r>
              <a:rPr lang="en-US" altLang="zh-CN" sz="3600">
                <a:sym typeface="+mn-ea"/>
              </a:rPr>
              <a:t>eights loader of </a:t>
            </a:r>
            <a:r>
              <a:rPr lang="en-US" altLang="zh-CN"/>
              <a:t>i</a:t>
            </a:r>
            <a:r>
              <a:rPr lang="en-US" altLang="zh-CN"/>
              <a:t>nference processes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763270" y="2381885"/>
            <a:ext cx="3064510" cy="812800"/>
          </a:xfrm>
          <a:prstGeom prst="roundRect">
            <a:avLst>
              <a:gd name="adj" fmla="val 76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#loader.py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_initialize_model(...)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445000" y="1731010"/>
            <a:ext cx="3064510" cy="2114550"/>
            <a:chOff x="8012" y="2225"/>
            <a:chExt cx="4826" cy="3330"/>
          </a:xfrm>
        </p:grpSpPr>
        <p:sp>
          <p:nvSpPr>
            <p:cNvPr id="30" name="圆角矩形 29"/>
            <p:cNvSpPr/>
            <p:nvPr/>
          </p:nvSpPr>
          <p:spPr>
            <a:xfrm>
              <a:off x="8012" y="2225"/>
              <a:ext cx="4826" cy="1542"/>
            </a:xfrm>
            <a:prstGeom prst="roundRect">
              <a:avLst>
                <a:gd name="adj" fmla="val 76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6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#linear.py</a:t>
              </a:r>
              <a:endPara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5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create_weights(...)</a:t>
              </a:r>
              <a:endPara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8012" y="4013"/>
              <a:ext cx="4826" cy="1542"/>
            </a:xfrm>
            <a:prstGeom prst="roundRect">
              <a:avLst>
                <a:gd name="adj" fmla="val 76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6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#vocab_parallel_embed#ding.py</a:t>
              </a:r>
              <a:endPara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5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create_weights(...)</a:t>
              </a:r>
              <a:endPara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</p:txBody>
        </p:sp>
      </p:grpSp>
      <p:cxnSp>
        <p:nvCxnSpPr>
          <p:cNvPr id="32" name="肘形连接符 31"/>
          <p:cNvCxnSpPr>
            <a:stCxn id="29" idx="3"/>
          </p:cNvCxnSpPr>
          <p:nvPr/>
        </p:nvCxnSpPr>
        <p:spPr>
          <a:xfrm flipV="1">
            <a:off x="3827780" y="2220595"/>
            <a:ext cx="617220" cy="56769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9" idx="3"/>
          </p:cNvCxnSpPr>
          <p:nvPr/>
        </p:nvCxnSpPr>
        <p:spPr>
          <a:xfrm>
            <a:off x="3827780" y="2788285"/>
            <a:ext cx="617220" cy="56769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carbon (13)"/>
          <p:cNvPicPr>
            <a:picLocks noChangeAspect="1"/>
          </p:cNvPicPr>
          <p:nvPr/>
        </p:nvPicPr>
        <p:blipFill>
          <a:blip r:embed="rId1"/>
          <a:srcRect r="9280"/>
          <a:stretch>
            <a:fillRect/>
          </a:stretch>
        </p:blipFill>
        <p:spPr>
          <a:xfrm>
            <a:off x="7754620" y="1858645"/>
            <a:ext cx="4169410" cy="1619250"/>
          </a:xfrm>
          <a:prstGeom prst="roundRect">
            <a:avLst>
              <a:gd name="adj" fmla="val 611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圆角右箭头 13"/>
          <p:cNvSpPr/>
          <p:nvPr/>
        </p:nvSpPr>
        <p:spPr>
          <a:xfrm rot="2460000">
            <a:off x="7331075" y="4271645"/>
            <a:ext cx="428625" cy="323850"/>
          </a:xfrm>
          <a:prstGeom prst="ben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63270" y="5043805"/>
            <a:ext cx="3064510" cy="812800"/>
          </a:xfrm>
          <a:prstGeom prst="roundRect">
            <a:avLst>
              <a:gd name="adj" fmla="val 76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#loader.py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_initialize_model(...)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5000" y="4392930"/>
            <a:ext cx="3064510" cy="2114550"/>
            <a:chOff x="8012" y="2225"/>
            <a:chExt cx="4826" cy="3330"/>
          </a:xfrm>
        </p:grpSpPr>
        <p:sp>
          <p:nvSpPr>
            <p:cNvPr id="17" name="圆角矩形 16"/>
            <p:cNvSpPr/>
            <p:nvPr/>
          </p:nvSpPr>
          <p:spPr>
            <a:xfrm>
              <a:off x="8012" y="2225"/>
              <a:ext cx="4826" cy="1542"/>
            </a:xfrm>
            <a:prstGeom prst="roundRect">
              <a:avLst>
                <a:gd name="adj" fmla="val 76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6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#linear.py</a:t>
              </a:r>
              <a:endPara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5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create_weights(...)</a:t>
              </a:r>
              <a:endPara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012" y="4013"/>
              <a:ext cx="4826" cy="1542"/>
            </a:xfrm>
            <a:prstGeom prst="roundRect">
              <a:avLst>
                <a:gd name="adj" fmla="val 76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6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#vocab_parallel_embed#ding.py</a:t>
              </a:r>
              <a:endPara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>
                  <a:solidFill>
                    <a:schemeClr val="accent5"/>
                  </a:solidFill>
                  <a:latin typeface="Cascadia Code" panose="020B0609020000020004" charset="0"/>
                  <a:ea typeface="Consolas" panose="020B0609020204030204"/>
                  <a:cs typeface="Cascadia Code" panose="020B0609020000020004" charset="0"/>
                  <a:sym typeface="+mn-ea"/>
                </a:rPr>
                <a:t>create_weights(...)</a:t>
              </a:r>
              <a:endPara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endParaRPr>
            </a:p>
          </p:txBody>
        </p:sp>
      </p:grpSp>
      <p:cxnSp>
        <p:nvCxnSpPr>
          <p:cNvPr id="19" name="肘形连接符 18"/>
          <p:cNvCxnSpPr>
            <a:stCxn id="15" idx="3"/>
          </p:cNvCxnSpPr>
          <p:nvPr/>
        </p:nvCxnSpPr>
        <p:spPr>
          <a:xfrm flipV="1">
            <a:off x="3827780" y="4882515"/>
            <a:ext cx="617220" cy="56769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5" idx="3"/>
          </p:cNvCxnSpPr>
          <p:nvPr/>
        </p:nvCxnSpPr>
        <p:spPr>
          <a:xfrm>
            <a:off x="3827780" y="5450205"/>
            <a:ext cx="617220" cy="56769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/>
          <p:nvPr/>
        </p:nvPicPr>
        <p:blipFill>
          <a:blip r:embed="rId2"/>
          <a:stretch>
            <a:fillRect/>
          </a:stretch>
        </p:blipFill>
        <p:spPr>
          <a:xfrm>
            <a:off x="460375" y="3941445"/>
            <a:ext cx="11657330" cy="295275"/>
          </a:xfrm>
          <a:prstGeom prst="rect">
            <a:avLst/>
          </a:prstGeom>
        </p:spPr>
      </p:pic>
      <p:pic>
        <p:nvPicPr>
          <p:cNvPr id="23" name="图片 22" descr="carbon (14)"/>
          <p:cNvPicPr>
            <a:picLocks noChangeAspect="1"/>
          </p:cNvPicPr>
          <p:nvPr/>
        </p:nvPicPr>
        <p:blipFill>
          <a:blip r:embed="rId3"/>
          <a:srcRect r="23630"/>
          <a:stretch>
            <a:fillRect/>
          </a:stretch>
        </p:blipFill>
        <p:spPr>
          <a:xfrm>
            <a:off x="7754620" y="4535805"/>
            <a:ext cx="4169410" cy="1676400"/>
          </a:xfrm>
          <a:prstGeom prst="roundRect">
            <a:avLst>
              <a:gd name="adj" fmla="val 656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下箭头 23"/>
          <p:cNvSpPr/>
          <p:nvPr/>
        </p:nvSpPr>
        <p:spPr>
          <a:xfrm>
            <a:off x="9557385" y="3543300"/>
            <a:ext cx="342900" cy="9271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54620" y="3355975"/>
            <a:ext cx="4064000" cy="9144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marL="0" lvl="1" algn="ctr">
              <a:lnSpc>
                <a:spcPct val="100000"/>
              </a:lnSpc>
            </a:pPr>
            <a:r>
              <a:rPr lang="en-US" altLang="zh-CN" sz="2400" i="1" dirty="0" err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weight &lt;= empty()</a:t>
            </a:r>
            <a:endParaRPr lang="en-US" altLang="zh-CN" sz="2400" i="1">
              <a:solidFill>
                <a:schemeClr val="tx1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413375"/>
          </a:xfrm>
          <a:ln>
            <a:noFill/>
          </a:ln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sym typeface="+mn-ea"/>
              </a:rPr>
              <a:t> Weights loading: </a:t>
            </a:r>
            <a:r>
              <a:rPr lang="en-US" altLang="zh-CN"/>
              <a:t>l</a:t>
            </a:r>
            <a:r>
              <a:rPr lang="en-US" altLang="zh-CN"/>
              <a:t>oad weights from memory handles</a:t>
            </a:r>
            <a:endParaRPr lang="en-US" altLang="zh-CN"/>
          </a:p>
          <a:p>
            <a:pPr marL="0" indent="0">
              <a:buNone/>
            </a:pPr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endParaRPr lang="en-US" altLang="zh-CN" dirty="0" err="1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W</a:t>
            </a:r>
            <a:r>
              <a:rPr lang="en-US" altLang="zh-CN" sz="3600">
                <a:sym typeface="+mn-ea"/>
              </a:rPr>
              <a:t>eights loader of </a:t>
            </a:r>
            <a:r>
              <a:rPr lang="en-US" altLang="zh-CN"/>
              <a:t>i</a:t>
            </a:r>
            <a:r>
              <a:rPr lang="en-US" altLang="zh-CN"/>
              <a:t>nference processes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981450" y="2152650"/>
            <a:ext cx="4064000" cy="91440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ct val="100000"/>
              </a:lnSpc>
            </a:pPr>
            <a:endParaRPr lang="en-US" altLang="zh-CN" sz="6600" b="0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038225" y="1774825"/>
            <a:ext cx="10249535" cy="4772660"/>
          </a:xfrm>
          <a:prstGeom prst="roundRect">
            <a:avLst>
              <a:gd name="adj" fmla="val 201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#opt.py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load_weights(</a:t>
            </a: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weights</a:t>
            </a: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):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 get initialized params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params_dict = dict(self.named_parameters(...))</a:t>
            </a: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  <a:buClrTx/>
              <a:buSzTx/>
              <a:buFontTx/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# load weights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endParaRPr lang="en-US" altLang="zh-CN">
              <a:solidFill>
                <a:schemeClr val="accent5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>
                <a:solidFill>
                  <a:schemeClr val="accent5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  <a:sym typeface="+mn-ea"/>
              </a:rPr>
              <a:t>   </a:t>
            </a:r>
            <a:endParaRPr lang="en-US" altLang="zh-CN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6220" y="3259455"/>
            <a:ext cx="9389745" cy="3034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bIns="71755" rtlCol="0" anchor="ctr"/>
          <a:p>
            <a:pPr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for name, shared_weight in handles: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indent="457200" algn="l">
              <a:buClrTx/>
              <a:buSzTx/>
              <a:buFontTx/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</a:rPr>
              <a:t># Gets memory pointers from handles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</a:endParaRPr>
          </a:p>
          <a:p>
            <a:pPr indent="457200"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err, devPtr =  cudart.cudaIpcOpenMemHandle(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indent="457200"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shared_weight['handler']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, cudart.cudaIpcMemLazyEnablePeerAccess)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indent="457200" algn="l"/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indent="457200" algn="l">
              <a:buClrTx/>
              <a:buSzTx/>
              <a:buFontTx/>
            </a:pPr>
            <a:r>
              <a:rPr lang="en-US" altLang="zh-CN">
                <a:solidFill>
                  <a:schemeClr val="accent6"/>
                </a:solidFill>
                <a:latin typeface="Cascadia Code" panose="020B0609020000020004" charset="0"/>
                <a:ea typeface="Consolas" panose="020B0609020204030204"/>
                <a:cs typeface="Cascadia Code" panose="020B0609020000020004" charset="0"/>
              </a:rPr>
              <a:t># Get weights by memory pointers</a:t>
            </a:r>
            <a:endParaRPr lang="en-US" altLang="zh-CN">
              <a:solidFill>
                <a:schemeClr val="accent6"/>
              </a:solidFill>
              <a:latin typeface="Cascadia Code" panose="020B0609020000020004" charset="0"/>
              <a:ea typeface="Consolas" panose="020B0609020204030204"/>
              <a:cs typeface="Cascadia Code" panose="020B0609020000020004" charset="0"/>
            </a:endParaRPr>
          </a:p>
          <a:p>
            <a:pPr indent="457200" algn="l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params_dict[name].data = 			torch_tensor_module.create_gpu_tensor(devPtr + 	shared_weight["offset"], shared_weight['dims'], 	shared_weight['dtype'])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68270"/>
            <a:ext cx="12192000" cy="1102360"/>
          </a:xfrm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i="1" u="sng">
                <a:solidFill>
                  <a:srgbClr val="C00000"/>
                </a:solidFill>
                <a:effectLst/>
              </a:rPr>
              <a:t>Part2</a:t>
            </a:r>
            <a:r>
              <a:rPr lang="en-US" sz="4800" b="1" i="1">
                <a:solidFill>
                  <a:srgbClr val="C00000"/>
                </a:solidFill>
                <a:effectLst/>
              </a:rPr>
              <a:t>: </a:t>
            </a:r>
            <a:r>
              <a:rPr lang="en-US" altLang="zh-CN" sz="4800" b="1" i="1"/>
              <a:t>Prefill and decode phases d</a:t>
            </a:r>
            <a:r>
              <a:rPr lang="en-US" altLang="zh-CN" sz="4800" b="1" i="1">
                <a:sym typeface="+mn-ea"/>
              </a:rPr>
              <a:t>isaggregating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3465" y="1630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2428240"/>
            <a:ext cx="9279255" cy="2206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Why do we need to disaggregate prefill and decode stages?</a:t>
            </a:r>
            <a:endParaRPr lang="en-US" altLang="zh-CN"/>
          </a:p>
          <a:p>
            <a:pPr lvl="1"/>
            <a:r>
              <a:rPr lang="en-US" altLang="zh-CN"/>
              <a:t>Address low GPU utilization caused by mismatched resource demands</a:t>
            </a:r>
            <a:endParaRPr lang="en-US" altLang="zh-CN"/>
          </a:p>
          <a:p>
            <a:pPr lvl="1"/>
            <a:r>
              <a:rPr lang="en-US" altLang="zh-CN"/>
              <a:t>Leverage GPU Sharing to further raise resource utilization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Challenges</a:t>
            </a:r>
            <a:endParaRPr lang="en-US" altLang="zh-CN"/>
          </a:p>
          <a:p>
            <a:pPr lvl="1"/>
            <a:r>
              <a:rPr lang="en-US" altLang="zh-CN" sz="2400"/>
              <a:t>How to combine prefill-decode disaggregation with MPS?</a:t>
            </a:r>
            <a:endParaRPr lang="en-US" altLang="zh-CN" sz="2400"/>
          </a:p>
          <a:p>
            <a:pPr lvl="1"/>
            <a:r>
              <a:rPr lang="en-US" altLang="zh-CN" sz="2400"/>
              <a:t>How to disaggregate prefill and decode stages in vLLM?</a:t>
            </a:r>
            <a:endParaRPr lang="en-US" altLang="zh-CN" sz="2400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0" y="6243955"/>
            <a:ext cx="1219200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DistServe: Disaggregating Prefill and Decoding for Goodput-optimized Large Language Model Serving. OSDI’24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[2]  MuxServe: Flexible Spatial-Temporal Multiplexing for Multiple LLM Serving. ICML’24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Planning and Tracking List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38910" y="1191895"/>
          <a:ext cx="10178415" cy="541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090"/>
                <a:gridCol w="1200150"/>
                <a:gridCol w="1421765"/>
                <a:gridCol w="1297305"/>
                <a:gridCol w="1555750"/>
                <a:gridCol w="1570355"/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Task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Schedule</a:t>
                      </a:r>
                      <a:endParaRPr lang="zh-CN" altLang="en-US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Task Owner</a:t>
                      </a:r>
                      <a:endParaRPr lang="zh-CN" altLang="en-US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11.12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Status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Last  Week </a:t>
                      </a:r>
                      <a:r>
                        <a:rPr lang="zh-CN" altLang="en-US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Status</a:t>
                      </a:r>
                      <a:endParaRPr lang="zh-CN" altLang="en-US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Current </a:t>
                      </a:r>
                      <a:endParaRPr lang="en-US" altLang="zh-CN" sz="1800"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Status</a:t>
                      </a:r>
                      <a:endParaRPr lang="zh-CN" altLang="en-US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756920">
                <a:tc>
                  <a:txBody>
                    <a:bodyPr/>
                    <a:lstStyle/>
                    <a:p>
                      <a:pPr marL="0" lvl="1"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Deploy serverlessLLM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on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 k8s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 </a:t>
                      </a:r>
                      <a:endParaRPr lang="zh-CN" altLang="en-US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11.4-8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Tao&amp;Zhuoyuan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817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Profile key metrics of LLMs under different configurations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11.4-8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Chuanyi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Implement MPS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 on serverlessLLM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11.8-15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Chuanyi</a:t>
                      </a:r>
                      <a:endParaRPr lang="en-US" altLang="zh-CN" sz="1800"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On track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8083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Dynamic resource allocation based on model popularity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11.15-20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Tao&amp; Zhuoyuan</a:t>
                      </a:r>
                      <a:endParaRPr lang="en-US" altLang="zh-CN" sz="1800"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On track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Complete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874395">
                <a:tc>
                  <a:txBody>
                    <a:bodyPr/>
                    <a:lstStyle/>
                    <a:p>
                      <a:pPr marL="0" lvl="1"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Independent scheduling for prefill and decode phases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11.19-26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Chuanyi Liu</a:t>
                      </a:r>
                      <a:endParaRPr lang="en-US" altLang="zh-CN" sz="1800"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-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-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On track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874395">
                <a:tc>
                  <a:txBody>
                    <a:bodyPr/>
                    <a:p>
                      <a:pPr marL="0" lvl="1"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Parameter-sharing for multiple requests of the same model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11.19-26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Tao&amp; Zhuoyuan</a:t>
                      </a:r>
                      <a:endParaRPr lang="en-US" altLang="zh-CN" sz="1800"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-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-</a:t>
                      </a:r>
                      <a:endParaRPr lang="en-US" altLang="zh-CN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i="1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Complete</a:t>
                      </a:r>
                      <a:endParaRPr lang="en-US" altLang="zh-CN" sz="1800" b="1" i="1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b="1" i="1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(vLLM)</a:t>
                      </a:r>
                      <a:endParaRPr lang="en-US" altLang="zh-CN" b="1" i="1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>
            <a:off x="1095375" y="1834515"/>
            <a:ext cx="291465" cy="3001645"/>
          </a:xfrm>
          <a:prstGeom prst="leftBrac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095375" y="4963160"/>
            <a:ext cx="291465" cy="1529715"/>
          </a:xfrm>
          <a:prstGeom prst="leftBrac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2715" y="2973705"/>
            <a:ext cx="1115695" cy="5060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000" b="1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Model</a:t>
            </a:r>
            <a:endParaRPr lang="en-US" altLang="zh-CN" sz="2000" b="1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000" b="1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level</a:t>
            </a:r>
            <a:endParaRPr lang="en-US" altLang="zh-CN" sz="2000" b="1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715" y="5375910"/>
            <a:ext cx="1115695" cy="5060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000" b="1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Requestlevel</a:t>
            </a:r>
            <a:endParaRPr lang="en-US" altLang="zh-CN" sz="2000" b="1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Architecture of Muxserve</a:t>
            </a:r>
            <a:r>
              <a:rPr lang="en-US" altLang="zh-CN" baseline="30000"/>
              <a:t>[1]</a:t>
            </a:r>
            <a:endParaRPr lang="en-US" altLang="zh-CN" baseline="30000"/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Disaggregate prefill and decode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0" y="6505575"/>
            <a:ext cx="1219200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[1]  MuxServe: Flexible Spatial-Temporal Multiplexing for Multiple LLM Serving. ICML’24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9990" y="1675765"/>
            <a:ext cx="9812020" cy="4773295"/>
            <a:chOff x="924" y="2843"/>
            <a:chExt cx="15452" cy="7517"/>
          </a:xfrm>
        </p:grpSpPr>
        <p:sp>
          <p:nvSpPr>
            <p:cNvPr id="27" name="圆角矩形 26"/>
            <p:cNvSpPr/>
            <p:nvPr/>
          </p:nvSpPr>
          <p:spPr>
            <a:xfrm>
              <a:off x="5593" y="2843"/>
              <a:ext cx="4104" cy="2803"/>
            </a:xfrm>
            <a:prstGeom prst="roundRect">
              <a:avLst>
                <a:gd name="adj" fmla="val 3812"/>
              </a:avLst>
            </a:prstGeom>
            <a:solidFill>
              <a:schemeClr val="bg1">
                <a:lumMod val="95000"/>
              </a:schemeClr>
            </a:solidFill>
            <a:ln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Scheduler</a:t>
              </a:r>
              <a:endParaRPr lang="en-US" altLang="zh-CN" b="1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  <p:pic>
          <p:nvPicPr>
            <p:cNvPr id="40" name="图片 39" descr="用户 (1)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569" y="3839"/>
              <a:ext cx="793" cy="793"/>
            </a:xfrm>
            <a:prstGeom prst="rect">
              <a:avLst/>
            </a:prstGeom>
          </p:spPr>
        </p:pic>
        <p:cxnSp>
          <p:nvCxnSpPr>
            <p:cNvPr id="84" name="直接箭头连接符 83"/>
            <p:cNvCxnSpPr>
              <a:stCxn id="40" idx="3"/>
              <a:endCxn id="27" idx="1"/>
            </p:cNvCxnSpPr>
            <p:nvPr/>
          </p:nvCxnSpPr>
          <p:spPr>
            <a:xfrm>
              <a:off x="4362" y="4236"/>
              <a:ext cx="1231" cy="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4205" y="4009"/>
              <a:ext cx="1467" cy="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ctr">
                <a:lnSpc>
                  <a:spcPct val="70000"/>
                </a:lnSpc>
              </a:pPr>
              <a:r>
                <a:rPr lang="en-US" altLang="zh-CN" sz="1600" i="1">
                  <a:solidFill>
                    <a:srgbClr val="C00000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inference requset</a:t>
              </a:r>
              <a:endParaRPr lang="en-US" altLang="zh-CN" sz="1600" i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12348" y="4339"/>
              <a:ext cx="4028" cy="2804"/>
              <a:chOff x="10773" y="2843"/>
              <a:chExt cx="4028" cy="2804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10773" y="2843"/>
                <a:ext cx="4029" cy="2804"/>
              </a:xfrm>
              <a:prstGeom prst="roundRect">
                <a:avLst>
                  <a:gd name="adj" fmla="val 3812"/>
                </a:avLst>
              </a:prstGeom>
              <a:solidFill>
                <a:schemeClr val="bg1">
                  <a:lumMod val="95000"/>
                </a:schemeClr>
              </a:solidFill>
              <a:ln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tIns="0" rtlCol="0" anchor="t" anchorCtr="0"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Store manager</a:t>
                </a:r>
                <a:endParaRPr lang="en-US" altLang="zh-CN" b="1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1055" y="3427"/>
                <a:ext cx="3541" cy="19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3798" y="3427"/>
                <a:ext cx="798" cy="197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3900" y="3577"/>
                <a:ext cx="575" cy="1631"/>
              </a:xfrm>
              <a:prstGeom prst="rect">
                <a:avLst/>
              </a:prstGeom>
              <a:noFill/>
            </p:spPr>
            <p:txBody>
              <a:bodyPr vert="eaVert" wrap="square">
                <a:spAutoFit/>
              </a:bodyPr>
              <a:p>
                <a:pPr algn="ctr">
                  <a:lnSpc>
                    <a:spcPts val="1425"/>
                  </a:lnSpc>
                </a:pPr>
                <a:r>
                  <a:rPr lang="en-US" altLang="zh-CN" sz="1600" b="0">
                    <a:solidFill>
                      <a:schemeClr val="tx1"/>
                    </a:solidFill>
                    <a:latin typeface="Gill Sans MT" panose="020B0502020104020203" pitchFamily="34" charset="0"/>
                    <a:ea typeface="Consolas" panose="020B0609020204030204"/>
                    <a:cs typeface="Gill Sans MT" panose="020B0502020104020203" pitchFamily="34" charset="0"/>
                  </a:rPr>
                  <a:t>Activation</a:t>
                </a:r>
                <a:endPara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Consolas" panose="020B0609020204030204"/>
                  <a:cs typeface="Gill Sans MT" panose="020B0502020104020203" pitchFamily="34" charset="0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054" y="3427"/>
                <a:ext cx="2745" cy="10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Unified KV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Cache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1063" y="4507"/>
                <a:ext cx="2735" cy="5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1243" y="4792"/>
                <a:ext cx="2430" cy="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ts val="1425"/>
                  </a:lnSpc>
                </a:pPr>
                <a:r>
                  <a:rPr lang="en-US" altLang="zh-CN" sz="1600" b="0">
                    <a:solidFill>
                      <a:schemeClr val="tx1"/>
                    </a:solidFill>
                    <a:latin typeface="Gill Sans MT" panose="020B0502020104020203" pitchFamily="34" charset="0"/>
                    <a:ea typeface="Consolas" panose="020B0609020204030204"/>
                    <a:cs typeface="Gill Sans MT" panose="020B0502020104020203" pitchFamily="34" charset="0"/>
                  </a:rPr>
                  <a:t>Model Weights</a:t>
                </a:r>
                <a:endPara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Consolas" panose="020B0609020204030204"/>
                  <a:cs typeface="Gill Sans MT" panose="020B0502020104020203" pitchFamily="34" charset="0"/>
                </a:endParaRPr>
              </a:p>
            </p:txBody>
          </p:sp>
        </p:grpSp>
        <p:sp>
          <p:nvSpPr>
            <p:cNvPr id="100" name="圆角矩形 99"/>
            <p:cNvSpPr/>
            <p:nvPr/>
          </p:nvSpPr>
          <p:spPr>
            <a:xfrm>
              <a:off x="5703" y="3427"/>
              <a:ext cx="1821" cy="673"/>
            </a:xfrm>
            <a:prstGeom prst="roundRect">
              <a:avLst>
                <a:gd name="adj" fmla="val 1356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tIns="0" rtlCol="0" anchor="ctr" anchorCtr="0"/>
            <a:p>
              <a:pPr algn="ctr">
                <a:lnSpc>
                  <a:spcPct val="80000"/>
                </a:lnSpc>
              </a:pPr>
              <a:r>
                <a:rPr lang="en-US" altLang="zh-CN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Workload</a:t>
              </a:r>
              <a:endParaRPr lang="en-US" altLang="zh-CN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7724" y="3403"/>
              <a:ext cx="1701" cy="936"/>
            </a:xfrm>
            <a:prstGeom prst="roundRect">
              <a:avLst>
                <a:gd name="adj" fmla="val 1356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tIns="0" rtlCol="0" anchor="ctr" anchorCtr="0"/>
            <a:p>
              <a:pPr algn="ctr">
                <a:lnSpc>
                  <a:spcPct val="80000"/>
                </a:lnSpc>
              </a:pPr>
              <a:r>
                <a:rPr lang="en-US" altLang="zh-CN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SMs </a:t>
              </a:r>
              <a:endParaRPr lang="en-US" altLang="zh-CN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resource</a:t>
              </a:r>
              <a:endParaRPr lang="en-US" altLang="zh-CN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6596" y="4632"/>
              <a:ext cx="2090" cy="768"/>
            </a:xfrm>
            <a:prstGeom prst="roundRect">
              <a:avLst>
                <a:gd name="adj" fmla="val 1356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tIns="0" rtlCol="0" anchor="ctr" anchorCtr="0"/>
            <a:p>
              <a:pPr algn="ctr">
                <a:lnSpc>
                  <a:spcPct val="80000"/>
                </a:lnSpc>
              </a:pPr>
              <a:r>
                <a:rPr lang="en-US" altLang="zh-CN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Profiler</a:t>
              </a:r>
              <a:endParaRPr lang="en-US" altLang="zh-CN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3090" y="6792"/>
              <a:ext cx="3820" cy="2082"/>
              <a:chOff x="3090" y="6792"/>
              <a:chExt cx="3820" cy="2082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3090" y="6792"/>
                <a:ext cx="3821" cy="2083"/>
              </a:xfrm>
              <a:prstGeom prst="roundRect">
                <a:avLst>
                  <a:gd name="adj" fmla="val 3812"/>
                </a:avLst>
              </a:prstGeom>
              <a:solidFill>
                <a:schemeClr val="bg1">
                  <a:lumMod val="95000"/>
                </a:schemeClr>
              </a:solidFill>
              <a:ln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Muxserve_server</a:t>
                </a:r>
                <a:endParaRPr lang="en-US" altLang="zh-CN" b="1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(prefill)</a:t>
                </a:r>
                <a:endParaRPr lang="en-US" altLang="zh-CN" sz="1600" b="1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3884" y="7646"/>
                <a:ext cx="2276" cy="1129"/>
              </a:xfrm>
              <a:prstGeom prst="roundRect">
                <a:avLst>
                  <a:gd name="adj" fmla="val 1356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tIns="0" rtlCol="0" anchor="ctr" anchorCtr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tx1"/>
                    </a:solid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LLMRuntime</a:t>
                </a:r>
                <a:endParaRPr lang="en-US" altLang="zh-CN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  <a:p>
                <a:pPr algn="ctr">
                  <a:lnSpc>
                    <a:spcPct val="80000"/>
                  </a:lnSpc>
                </a:pPr>
                <a:endParaRPr lang="en-US" altLang="zh-CN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</p:txBody>
          </p:sp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4" y="8046"/>
                <a:ext cx="1776" cy="509"/>
              </a:xfrm>
              <a:prstGeom prst="rect">
                <a:avLst/>
              </a:prstGeom>
            </p:spPr>
          </p:pic>
        </p:grpSp>
        <p:sp>
          <p:nvSpPr>
            <p:cNvPr id="118" name="文本框 117"/>
            <p:cNvSpPr txBox="1"/>
            <p:nvPr/>
          </p:nvSpPr>
          <p:spPr>
            <a:xfrm>
              <a:off x="7278" y="6002"/>
              <a:ext cx="2054" cy="4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ctr">
                <a:lnSpc>
                  <a:spcPct val="70000"/>
                </a:lnSpc>
              </a:pPr>
              <a:r>
                <a:rPr lang="en-US" altLang="zh-CN" sz="1600" i="1">
                  <a:solidFill>
                    <a:srgbClr val="C00000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launch</a:t>
              </a:r>
              <a:endParaRPr lang="en-US" altLang="zh-CN" sz="1600" i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600" i="1">
                  <a:solidFill>
                    <a:srgbClr val="C00000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decode proc for model A</a:t>
              </a:r>
              <a:endParaRPr lang="en-US" altLang="zh-CN" sz="1600" i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7985" y="5646"/>
              <a:ext cx="381" cy="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>
              <a:off x="8764" y="6473"/>
              <a:ext cx="318" cy="33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5280" y="6006"/>
              <a:ext cx="1999" cy="5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ctr">
                <a:lnSpc>
                  <a:spcPct val="70000"/>
                </a:lnSpc>
              </a:pPr>
              <a:r>
                <a:rPr lang="en-US" altLang="zh-CN" sz="1600" i="1">
                  <a:solidFill>
                    <a:srgbClr val="C00000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launch</a:t>
              </a:r>
              <a:endParaRPr lang="en-US" altLang="zh-CN" sz="1600" i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600" i="1">
                  <a:solidFill>
                    <a:srgbClr val="C00000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prefill proc for model A</a:t>
              </a:r>
              <a:endParaRPr lang="en-US" altLang="zh-CN" sz="1600" i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 flipH="1">
              <a:off x="6394" y="5666"/>
              <a:ext cx="334" cy="3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/>
            <p:nvPr/>
          </p:nvCxnSpPr>
          <p:spPr>
            <a:xfrm flipH="1">
              <a:off x="5424" y="6514"/>
              <a:ext cx="331" cy="30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/>
            <p:cNvCxnSpPr>
              <a:stCxn id="24" idx="2"/>
            </p:cNvCxnSpPr>
            <p:nvPr/>
          </p:nvCxnSpPr>
          <p:spPr>
            <a:xfrm rot="5400000" flipV="1">
              <a:off x="6199" y="7676"/>
              <a:ext cx="1122" cy="3519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>
              <a:off x="8366" y="9642"/>
              <a:ext cx="1650" cy="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lnSpc>
                  <a:spcPts val="1425"/>
                </a:lnSpc>
              </a:pPr>
              <a:r>
                <a:rPr lang="en-US" altLang="zh-CN" sz="1600" b="0">
                  <a:solidFill>
                    <a:srgbClr val="C00000"/>
                  </a:solidFill>
                  <a:latin typeface="Gill Sans MT" panose="020B0502020104020203" pitchFamily="34" charset="0"/>
                  <a:ea typeface="Consolas" panose="020B0609020204030204"/>
                  <a:cs typeface="Gill Sans MT" panose="020B0502020104020203" pitchFamily="34" charset="0"/>
                </a:rPr>
                <a:t>write kv cahce</a:t>
              </a:r>
              <a:endParaRPr lang="en-US" altLang="zh-CN" sz="1600" b="0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endParaRPr>
            </a:p>
          </p:txBody>
        </p:sp>
        <p:cxnSp>
          <p:nvCxnSpPr>
            <p:cNvPr id="133" name="肘形连接符 132"/>
            <p:cNvCxnSpPr>
              <a:stCxn id="131" idx="3"/>
              <a:endCxn id="86" idx="2"/>
            </p:cNvCxnSpPr>
            <p:nvPr/>
          </p:nvCxnSpPr>
          <p:spPr>
            <a:xfrm flipV="1">
              <a:off x="10016" y="7143"/>
              <a:ext cx="4347" cy="2859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135"/>
            <p:cNvCxnSpPr/>
            <p:nvPr/>
          </p:nvCxnSpPr>
          <p:spPr>
            <a:xfrm flipV="1">
              <a:off x="10560" y="5442"/>
              <a:ext cx="1770" cy="475"/>
            </a:xfrm>
            <a:prstGeom prst="bentConnector3">
              <a:avLst>
                <a:gd name="adj1" fmla="val -790"/>
              </a:avLst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9635" y="5860"/>
              <a:ext cx="1857" cy="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lnSpc>
                  <a:spcPts val="1425"/>
                </a:lnSpc>
              </a:pPr>
              <a:r>
                <a:rPr lang="en-US" altLang="zh-CN" sz="1600" b="0">
                  <a:solidFill>
                    <a:srgbClr val="C00000"/>
                  </a:solidFill>
                  <a:latin typeface="Gill Sans MT" panose="020B0502020104020203" pitchFamily="34" charset="0"/>
                  <a:ea typeface="Consolas" panose="020B0609020204030204"/>
                  <a:cs typeface="Gill Sans MT" panose="020B0502020104020203" pitchFamily="34" charset="0"/>
                </a:rPr>
                <a:t>read/write kv cahce</a:t>
              </a:r>
              <a:endParaRPr lang="en-US" altLang="zh-CN" sz="1600" b="0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10566" y="6414"/>
              <a:ext cx="0" cy="3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10762" y="6427"/>
              <a:ext cx="15" cy="4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肘形连接符 139"/>
            <p:cNvCxnSpPr/>
            <p:nvPr/>
          </p:nvCxnSpPr>
          <p:spPr>
            <a:xfrm rot="10800000" flipV="1">
              <a:off x="10762" y="5630"/>
              <a:ext cx="1558" cy="271"/>
            </a:xfrm>
            <a:prstGeom prst="bentConnector3">
              <a:avLst>
                <a:gd name="adj1" fmla="val 99037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1643" y="6058"/>
              <a:ext cx="1999" cy="5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ctr">
                <a:lnSpc>
                  <a:spcPct val="70000"/>
                </a:lnSpc>
              </a:pPr>
              <a:r>
                <a:rPr lang="en-US" altLang="zh-CN" sz="1600" i="1">
                  <a:solidFill>
                    <a:srgbClr val="C00000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launch</a:t>
              </a:r>
              <a:endParaRPr lang="en-US" altLang="zh-CN" sz="1600" i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600" i="1">
                  <a:solidFill>
                    <a:srgbClr val="C00000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prefill proc for model B</a:t>
              </a:r>
              <a:endParaRPr lang="en-US" altLang="zh-CN" sz="1600" i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  <p:cxnSp>
          <p:nvCxnSpPr>
            <p:cNvPr id="142" name="直接连接符 141"/>
            <p:cNvCxnSpPr/>
            <p:nvPr/>
          </p:nvCxnSpPr>
          <p:spPr>
            <a:xfrm flipH="1">
              <a:off x="3087" y="5105"/>
              <a:ext cx="2480" cy="9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 flipH="1">
              <a:off x="924" y="6566"/>
              <a:ext cx="1224" cy="46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/>
            <p:cNvSpPr txBox="1"/>
            <p:nvPr/>
          </p:nvSpPr>
          <p:spPr>
            <a:xfrm>
              <a:off x="3881" y="5916"/>
              <a:ext cx="1574" cy="4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lnSpc>
                  <a:spcPts val="1425"/>
                </a:lnSpc>
              </a:pPr>
              <a:r>
                <a:rPr lang="en-US" altLang="zh-CN" sz="1600" b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  <a:ea typeface="Consolas" panose="020B0609020204030204"/>
                  <a:cs typeface="Gill Sans MT" panose="020B0502020104020203" pitchFamily="34" charset="0"/>
                </a:rPr>
                <a:t>. . . . . .</a:t>
              </a:r>
              <a:endParaRPr lang="en-US" altLang="zh-CN" sz="1600" b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924" y="7500"/>
              <a:ext cx="1574" cy="4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lnSpc>
                  <a:spcPts val="1425"/>
                </a:lnSpc>
              </a:pPr>
              <a:r>
                <a:rPr lang="en-US" altLang="zh-CN" sz="1600" b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  <a:ea typeface="Consolas" panose="020B0609020204030204"/>
                  <a:cs typeface="Gill Sans MT" panose="020B0502020104020203" pitchFamily="34" charset="0"/>
                </a:rPr>
                <a:t>. . . . . .</a:t>
              </a:r>
              <a:endParaRPr lang="en-US" altLang="zh-CN" sz="1600" b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endParaRPr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7599" y="6793"/>
              <a:ext cx="3820" cy="2082"/>
              <a:chOff x="7599" y="6793"/>
              <a:chExt cx="3820" cy="2082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7599" y="6793"/>
                <a:ext cx="3821" cy="2083"/>
              </a:xfrm>
              <a:prstGeom prst="roundRect">
                <a:avLst>
                  <a:gd name="adj" fmla="val 3812"/>
                </a:avLst>
              </a:prstGeom>
              <a:solidFill>
                <a:schemeClr val="bg1">
                  <a:lumMod val="95000"/>
                </a:schemeClr>
              </a:solidFill>
              <a:ln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tIns="0" rtlCol="0" anchor="t" anchorCtr="0"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Muxserve_server</a:t>
                </a:r>
                <a:endParaRPr lang="en-US" altLang="zh-CN" b="1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(decode)</a:t>
                </a:r>
                <a:endParaRPr lang="en-US" altLang="zh-CN" sz="1600" b="1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>
                <a:off x="8366" y="7646"/>
                <a:ext cx="2276" cy="1129"/>
              </a:xfrm>
              <a:prstGeom prst="roundRect">
                <a:avLst>
                  <a:gd name="adj" fmla="val 1356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tIns="0" rtlCol="0" anchor="ctr" anchorCtr="0"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tx1"/>
                    </a:solid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LLMRuntime</a:t>
                </a:r>
                <a:endParaRPr lang="en-US" altLang="zh-CN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  <a:p>
                <a:pPr algn="ctr">
                  <a:lnSpc>
                    <a:spcPct val="80000"/>
                  </a:lnSpc>
                </a:pPr>
                <a:endParaRPr lang="en-US" altLang="zh-CN">
                  <a:solidFill>
                    <a:schemeClr val="tx1"/>
                  </a:solidFill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</p:txBody>
          </p:sp>
          <p:pic>
            <p:nvPicPr>
              <p:cNvPr id="151" name="图片 1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6" y="8046"/>
                <a:ext cx="1776" cy="5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/>
              <a:t> Current idea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 sz="2400"/>
              <a:t>Launch two subprocesses for prefilling and decoding to utilize MPS for each request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en-US" altLang="zh-CN"/>
              <a:t>Do not maintain a unified KV cache, decoding process shares memory with prefilling process or deepcopy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Write our own LLMEngine atop vLLM </a:t>
            </a:r>
            <a:endParaRPr lang="en-US" altLang="zh-CN"/>
          </a:p>
          <a:p>
            <a:pPr lvl="0">
              <a:lnSpc>
                <a:spcPct val="110000"/>
              </a:lnSpc>
            </a:pPr>
            <a:r>
              <a:rPr lang="en-US" altLang="zh-CN"/>
              <a:t>TODO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Implement the schduling algorithm for prefill and decode stages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Share KV cache between prefill and decode processes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Disaggregate prefill and decode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2868295" y="2263140"/>
            <a:ext cx="1616075" cy="30289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00245" y="2297430"/>
            <a:ext cx="4827905" cy="4051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ts val="1425"/>
              </a:lnSpc>
            </a:pPr>
            <a:r>
              <a:rPr lang="en-US" altLang="zh-CN" sz="2400" b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More flexible dynamic allocation</a:t>
            </a:r>
            <a:endParaRPr lang="en-US" altLang="zh-CN" sz="2400" b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485130" y="3152775"/>
            <a:ext cx="908685" cy="332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4435" y="3209925"/>
            <a:ext cx="5574665" cy="4051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ts val="1425"/>
              </a:lnSpc>
            </a:pPr>
            <a:r>
              <a:rPr lang="en-US" altLang="zh-CN" sz="2400" b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Fine-grained memory management</a:t>
            </a:r>
            <a:endParaRPr lang="en-US" altLang="zh-CN" sz="2400" b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520815" y="3552190"/>
            <a:ext cx="908685" cy="332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39000" y="3609340"/>
            <a:ext cx="3816985" cy="4051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ts val="1425"/>
              </a:lnSpc>
            </a:pPr>
            <a:r>
              <a:rPr lang="en-US" altLang="zh-CN" sz="2400" b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To combine with vLLM</a:t>
            </a:r>
            <a:endParaRPr lang="en-US" altLang="zh-CN" sz="2400" b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Planning and Tracking List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44905" y="1714500"/>
          <a:ext cx="9902190" cy="394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0"/>
                <a:gridCol w="2065020"/>
                <a:gridCol w="2446020"/>
              </a:tblGrid>
              <a:tr h="774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Task</a:t>
                      </a:r>
                      <a:endParaRPr lang="en-US" altLang="zh-CN" sz="2400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Schedule</a:t>
                      </a:r>
                      <a:endParaRPr lang="zh-CN" altLang="en-US" sz="2400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Task Owner</a:t>
                      </a:r>
                      <a:endParaRPr lang="zh-CN" altLang="en-US" sz="2400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</a:tr>
              <a:tr h="1056640">
                <a:tc>
                  <a:txBody>
                    <a:bodyPr/>
                    <a:p>
                      <a:pPr marL="0" lvl="1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Implement prefill-decode disaggregated instances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11.26-12.03</a:t>
                      </a:r>
                      <a:endParaRPr lang="en-US" altLang="zh-CN" sz="2400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Chuanyi</a:t>
                      </a:r>
                      <a:endParaRPr lang="en-US" altLang="zh-CN" sz="2400"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</a:tr>
              <a:tr h="1056640">
                <a:tc>
                  <a:txBody>
                    <a:bodyPr/>
                    <a:lstStyle/>
                    <a:p>
                      <a:pPr marL="0" lvl="1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Independent scheduling policy for prefill and decode phases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11.26-12.03</a:t>
                      </a:r>
                      <a:endParaRPr lang="en-US" altLang="zh-CN" sz="2400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Tao</a:t>
                      </a:r>
                      <a:endParaRPr lang="en-US" altLang="zh-CN" sz="2400"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</a:tr>
              <a:tr h="1057275">
                <a:tc>
                  <a:txBody>
                    <a:bodyPr/>
                    <a:p>
                      <a:pPr marL="0" lvl="1"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Implement 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parameter-sharing on 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serverlessLLM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Gill Sans MT" panose="020B0502020104020203" pitchFamily="34" charset="0"/>
                          <a:cs typeface="Gill Sans MT" panose="020B0502020104020203" pitchFamily="34" charset="0"/>
                        </a:rPr>
                        <a:t>11.26-12.03</a:t>
                      </a:r>
                      <a:endParaRPr lang="en-US" altLang="zh-CN" sz="2400">
                        <a:latin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Gill Sans MT" panose="020B0502020104020203" pitchFamily="34" charset="0"/>
                          <a:cs typeface="Gill Sans MT" panose="020B0502020104020203" pitchFamily="34" charset="0"/>
                          <a:sym typeface="+mn-ea"/>
                        </a:rPr>
                        <a:t>Zhuoyuan</a:t>
                      </a:r>
                      <a:endParaRPr lang="en-US" altLang="zh-CN" sz="2400">
                        <a:latin typeface="Gill Sans MT" panose="020B0502020104020203" pitchFamily="34" charset="0"/>
                        <a:cs typeface="Gill Sans MT" panose="020B0502020104020203" pitchFamily="34" charset="0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9e22223c4a89d125568f88332519b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935" y="-2239010"/>
            <a:ext cx="16595090" cy="11059160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0" y="-2540"/>
            <a:ext cx="12192000" cy="3434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5409">
                <a:moveTo>
                  <a:pt x="6960" y="5397"/>
                </a:moveTo>
                <a:lnTo>
                  <a:pt x="6956" y="5409"/>
                </a:lnTo>
                <a:lnTo>
                  <a:pt x="6848" y="5409"/>
                </a:lnTo>
                <a:lnTo>
                  <a:pt x="6877" y="5406"/>
                </a:lnTo>
                <a:cubicBezTo>
                  <a:pt x="6906" y="5404"/>
                  <a:pt x="6933" y="5400"/>
                  <a:pt x="6960" y="5397"/>
                </a:cubicBezTo>
                <a:close/>
                <a:moveTo>
                  <a:pt x="6245" y="5397"/>
                </a:moveTo>
                <a:cubicBezTo>
                  <a:pt x="6263" y="5398"/>
                  <a:pt x="6275" y="5399"/>
                  <a:pt x="6281" y="5400"/>
                </a:cubicBezTo>
                <a:lnTo>
                  <a:pt x="6383" y="5409"/>
                </a:lnTo>
                <a:lnTo>
                  <a:pt x="6241" y="5409"/>
                </a:lnTo>
                <a:lnTo>
                  <a:pt x="6245" y="5397"/>
                </a:lnTo>
                <a:close/>
                <a:moveTo>
                  <a:pt x="5928" y="5377"/>
                </a:moveTo>
                <a:lnTo>
                  <a:pt x="5917" y="5409"/>
                </a:lnTo>
                <a:lnTo>
                  <a:pt x="5760" y="5409"/>
                </a:lnTo>
                <a:lnTo>
                  <a:pt x="5774" y="5404"/>
                </a:lnTo>
                <a:cubicBezTo>
                  <a:pt x="5824" y="5386"/>
                  <a:pt x="5875" y="5377"/>
                  <a:pt x="5928" y="5377"/>
                </a:cubicBezTo>
                <a:close/>
                <a:moveTo>
                  <a:pt x="13173" y="5296"/>
                </a:moveTo>
                <a:lnTo>
                  <a:pt x="13184" y="5367"/>
                </a:lnTo>
                <a:lnTo>
                  <a:pt x="13136" y="5409"/>
                </a:lnTo>
                <a:lnTo>
                  <a:pt x="13039" y="5409"/>
                </a:lnTo>
                <a:lnTo>
                  <a:pt x="13173" y="5296"/>
                </a:lnTo>
                <a:close/>
                <a:moveTo>
                  <a:pt x="10926" y="4891"/>
                </a:moveTo>
                <a:lnTo>
                  <a:pt x="11017" y="5409"/>
                </a:lnTo>
                <a:lnTo>
                  <a:pt x="10750" y="5409"/>
                </a:lnTo>
                <a:lnTo>
                  <a:pt x="10926" y="4891"/>
                </a:lnTo>
                <a:close/>
                <a:moveTo>
                  <a:pt x="9047" y="4816"/>
                </a:moveTo>
                <a:lnTo>
                  <a:pt x="9067" y="5409"/>
                </a:lnTo>
                <a:lnTo>
                  <a:pt x="8775" y="5409"/>
                </a:lnTo>
                <a:lnTo>
                  <a:pt x="8773" y="5405"/>
                </a:lnTo>
                <a:cubicBezTo>
                  <a:pt x="8769" y="5396"/>
                  <a:pt x="8764" y="5388"/>
                  <a:pt x="8760" y="5380"/>
                </a:cubicBezTo>
                <a:lnTo>
                  <a:pt x="8719" y="5306"/>
                </a:lnTo>
                <a:cubicBezTo>
                  <a:pt x="8719" y="5304"/>
                  <a:pt x="8715" y="5297"/>
                  <a:pt x="8709" y="5286"/>
                </a:cubicBezTo>
                <a:lnTo>
                  <a:pt x="9047" y="4816"/>
                </a:lnTo>
                <a:close/>
                <a:moveTo>
                  <a:pt x="10879" y="4641"/>
                </a:moveTo>
                <a:lnTo>
                  <a:pt x="10909" y="4811"/>
                </a:lnTo>
                <a:lnTo>
                  <a:pt x="10706" y="5409"/>
                </a:lnTo>
                <a:lnTo>
                  <a:pt x="10618" y="5409"/>
                </a:lnTo>
                <a:lnTo>
                  <a:pt x="10879" y="4641"/>
                </a:lnTo>
                <a:close/>
                <a:moveTo>
                  <a:pt x="9038" y="4628"/>
                </a:moveTo>
                <a:lnTo>
                  <a:pt x="9041" y="4753"/>
                </a:lnTo>
                <a:lnTo>
                  <a:pt x="8648" y="5301"/>
                </a:lnTo>
                <a:cubicBezTo>
                  <a:pt x="8669" y="5330"/>
                  <a:pt x="8689" y="5361"/>
                  <a:pt x="8707" y="5392"/>
                </a:cubicBezTo>
                <a:lnTo>
                  <a:pt x="8716" y="5409"/>
                </a:lnTo>
                <a:lnTo>
                  <a:pt x="8608" y="5409"/>
                </a:lnTo>
                <a:lnTo>
                  <a:pt x="8605" y="5403"/>
                </a:lnTo>
                <a:cubicBezTo>
                  <a:pt x="8588" y="5372"/>
                  <a:pt x="8569" y="5341"/>
                  <a:pt x="8549" y="5309"/>
                </a:cubicBezTo>
                <a:lnTo>
                  <a:pt x="9038" y="4628"/>
                </a:lnTo>
                <a:close/>
                <a:moveTo>
                  <a:pt x="15581" y="4473"/>
                </a:moveTo>
                <a:cubicBezTo>
                  <a:pt x="15484" y="4473"/>
                  <a:pt x="15396" y="4499"/>
                  <a:pt x="15318" y="4552"/>
                </a:cubicBezTo>
                <a:cubicBezTo>
                  <a:pt x="15239" y="4605"/>
                  <a:pt x="15186" y="4674"/>
                  <a:pt x="15157" y="4758"/>
                </a:cubicBezTo>
                <a:cubicBezTo>
                  <a:pt x="15116" y="4879"/>
                  <a:pt x="15156" y="4971"/>
                  <a:pt x="15276" y="5035"/>
                </a:cubicBezTo>
                <a:lnTo>
                  <a:pt x="15289" y="5022"/>
                </a:lnTo>
                <a:lnTo>
                  <a:pt x="15279" y="5014"/>
                </a:lnTo>
                <a:cubicBezTo>
                  <a:pt x="15198" y="4930"/>
                  <a:pt x="15172" y="4848"/>
                  <a:pt x="15199" y="4768"/>
                </a:cubicBezTo>
                <a:cubicBezTo>
                  <a:pt x="15224" y="4694"/>
                  <a:pt x="15271" y="4634"/>
                  <a:pt x="15341" y="4586"/>
                </a:cubicBezTo>
                <a:cubicBezTo>
                  <a:pt x="15412" y="4539"/>
                  <a:pt x="15488" y="4515"/>
                  <a:pt x="15570" y="4515"/>
                </a:cubicBezTo>
                <a:cubicBezTo>
                  <a:pt x="15706" y="4515"/>
                  <a:pt x="15812" y="4578"/>
                  <a:pt x="15888" y="4705"/>
                </a:cubicBezTo>
                <a:lnTo>
                  <a:pt x="15902" y="4698"/>
                </a:lnTo>
                <a:cubicBezTo>
                  <a:pt x="15893" y="4627"/>
                  <a:pt x="15861" y="4571"/>
                  <a:pt x="15805" y="4532"/>
                </a:cubicBezTo>
                <a:cubicBezTo>
                  <a:pt x="15749" y="4492"/>
                  <a:pt x="15674" y="4473"/>
                  <a:pt x="15581" y="4473"/>
                </a:cubicBezTo>
                <a:close/>
                <a:moveTo>
                  <a:pt x="5971" y="4366"/>
                </a:moveTo>
                <a:lnTo>
                  <a:pt x="5960" y="4376"/>
                </a:lnTo>
                <a:cubicBezTo>
                  <a:pt x="5855" y="4463"/>
                  <a:pt x="5725" y="4619"/>
                  <a:pt x="5569" y="4843"/>
                </a:cubicBezTo>
                <a:lnTo>
                  <a:pt x="5559" y="4857"/>
                </a:lnTo>
                <a:lnTo>
                  <a:pt x="5584" y="4888"/>
                </a:lnTo>
                <a:lnTo>
                  <a:pt x="5596" y="4872"/>
                </a:lnTo>
                <a:cubicBezTo>
                  <a:pt x="5754" y="4651"/>
                  <a:pt x="5885" y="4494"/>
                  <a:pt x="5992" y="4398"/>
                </a:cubicBezTo>
                <a:lnTo>
                  <a:pt x="5971" y="4366"/>
                </a:lnTo>
                <a:close/>
                <a:moveTo>
                  <a:pt x="16436" y="4361"/>
                </a:moveTo>
                <a:lnTo>
                  <a:pt x="16424" y="4374"/>
                </a:lnTo>
                <a:lnTo>
                  <a:pt x="16241" y="4588"/>
                </a:lnTo>
                <a:cubicBezTo>
                  <a:pt x="16142" y="4702"/>
                  <a:pt x="16065" y="4795"/>
                  <a:pt x="16010" y="4866"/>
                </a:cubicBezTo>
                <a:lnTo>
                  <a:pt x="15998" y="4881"/>
                </a:lnTo>
                <a:lnTo>
                  <a:pt x="16032" y="4897"/>
                </a:lnTo>
                <a:lnTo>
                  <a:pt x="16044" y="4886"/>
                </a:lnTo>
                <a:cubicBezTo>
                  <a:pt x="16060" y="4867"/>
                  <a:pt x="16132" y="4779"/>
                  <a:pt x="16262" y="4620"/>
                </a:cubicBezTo>
                <a:cubicBezTo>
                  <a:pt x="16316" y="4552"/>
                  <a:pt x="16379" y="4481"/>
                  <a:pt x="16448" y="4406"/>
                </a:cubicBezTo>
                <a:lnTo>
                  <a:pt x="16471" y="4382"/>
                </a:lnTo>
                <a:lnTo>
                  <a:pt x="16436" y="4361"/>
                </a:lnTo>
                <a:close/>
                <a:moveTo>
                  <a:pt x="0" y="0"/>
                </a:moveTo>
                <a:lnTo>
                  <a:pt x="19200" y="0"/>
                </a:lnTo>
                <a:lnTo>
                  <a:pt x="19200" y="5409"/>
                </a:lnTo>
                <a:lnTo>
                  <a:pt x="16091" y="5409"/>
                </a:lnTo>
                <a:lnTo>
                  <a:pt x="16087" y="5403"/>
                </a:lnTo>
                <a:cubicBezTo>
                  <a:pt x="16074" y="5384"/>
                  <a:pt x="16059" y="5365"/>
                  <a:pt x="16042" y="5348"/>
                </a:cubicBezTo>
                <a:lnTo>
                  <a:pt x="16039" y="5358"/>
                </a:lnTo>
                <a:cubicBezTo>
                  <a:pt x="16048" y="5373"/>
                  <a:pt x="16057" y="5389"/>
                  <a:pt x="16064" y="5405"/>
                </a:cubicBezTo>
                <a:lnTo>
                  <a:pt x="16065" y="5409"/>
                </a:lnTo>
                <a:lnTo>
                  <a:pt x="15977" y="5409"/>
                </a:lnTo>
                <a:lnTo>
                  <a:pt x="15966" y="5390"/>
                </a:lnTo>
                <a:cubicBezTo>
                  <a:pt x="15903" y="5287"/>
                  <a:pt x="15783" y="5212"/>
                  <a:pt x="15604" y="5165"/>
                </a:cubicBezTo>
                <a:lnTo>
                  <a:pt x="15352" y="5099"/>
                </a:lnTo>
                <a:cubicBezTo>
                  <a:pt x="15101" y="5033"/>
                  <a:pt x="15007" y="4909"/>
                  <a:pt x="15068" y="4728"/>
                </a:cubicBezTo>
                <a:cubicBezTo>
                  <a:pt x="15101" y="4630"/>
                  <a:pt x="15167" y="4550"/>
                  <a:pt x="15266" y="4485"/>
                </a:cubicBezTo>
                <a:cubicBezTo>
                  <a:pt x="15364" y="4421"/>
                  <a:pt x="15471" y="4389"/>
                  <a:pt x="15587" y="4389"/>
                </a:cubicBezTo>
                <a:cubicBezTo>
                  <a:pt x="15712" y="4389"/>
                  <a:pt x="15809" y="4433"/>
                  <a:pt x="15878" y="4520"/>
                </a:cubicBezTo>
                <a:cubicBezTo>
                  <a:pt x="15905" y="4555"/>
                  <a:pt x="15922" y="4591"/>
                  <a:pt x="15929" y="4629"/>
                </a:cubicBezTo>
                <a:cubicBezTo>
                  <a:pt x="15935" y="4666"/>
                  <a:pt x="15937" y="4734"/>
                  <a:pt x="15934" y="4831"/>
                </a:cubicBezTo>
                <a:cubicBezTo>
                  <a:pt x="15934" y="4837"/>
                  <a:pt x="15934" y="4847"/>
                  <a:pt x="15935" y="4858"/>
                </a:cubicBezTo>
                <a:lnTo>
                  <a:pt x="15946" y="4849"/>
                </a:lnTo>
                <a:cubicBezTo>
                  <a:pt x="15980" y="4812"/>
                  <a:pt x="16058" y="4713"/>
                  <a:pt x="16179" y="4550"/>
                </a:cubicBezTo>
                <a:cubicBezTo>
                  <a:pt x="16240" y="4468"/>
                  <a:pt x="16312" y="4389"/>
                  <a:pt x="16394" y="4314"/>
                </a:cubicBezTo>
                <a:lnTo>
                  <a:pt x="16379" y="4306"/>
                </a:lnTo>
                <a:cubicBezTo>
                  <a:pt x="16303" y="4343"/>
                  <a:pt x="16239" y="4361"/>
                  <a:pt x="16186" y="4361"/>
                </a:cubicBezTo>
                <a:cubicBezTo>
                  <a:pt x="16149" y="4361"/>
                  <a:pt x="16094" y="4350"/>
                  <a:pt x="16022" y="4329"/>
                </a:cubicBezTo>
                <a:cubicBezTo>
                  <a:pt x="15869" y="4284"/>
                  <a:pt x="15729" y="4261"/>
                  <a:pt x="15603" y="4261"/>
                </a:cubicBezTo>
                <a:cubicBezTo>
                  <a:pt x="15406" y="4261"/>
                  <a:pt x="15228" y="4314"/>
                  <a:pt x="15070" y="4421"/>
                </a:cubicBezTo>
                <a:cubicBezTo>
                  <a:pt x="14911" y="4527"/>
                  <a:pt x="14802" y="4666"/>
                  <a:pt x="14744" y="4836"/>
                </a:cubicBezTo>
                <a:cubicBezTo>
                  <a:pt x="14688" y="5002"/>
                  <a:pt x="14690" y="5131"/>
                  <a:pt x="14751" y="5224"/>
                </a:cubicBezTo>
                <a:cubicBezTo>
                  <a:pt x="14803" y="5305"/>
                  <a:pt x="14906" y="5366"/>
                  <a:pt x="15058" y="5407"/>
                </a:cubicBezTo>
                <a:lnTo>
                  <a:pt x="15067" y="5409"/>
                </a:lnTo>
                <a:lnTo>
                  <a:pt x="14827" y="5409"/>
                </a:lnTo>
                <a:lnTo>
                  <a:pt x="14825" y="5408"/>
                </a:lnTo>
                <a:cubicBezTo>
                  <a:pt x="14782" y="5382"/>
                  <a:pt x="14757" y="5352"/>
                  <a:pt x="14750" y="5320"/>
                </a:cubicBezTo>
                <a:lnTo>
                  <a:pt x="14705" y="5290"/>
                </a:lnTo>
                <a:cubicBezTo>
                  <a:pt x="14700" y="5332"/>
                  <a:pt x="14710" y="5369"/>
                  <a:pt x="14734" y="5401"/>
                </a:cubicBezTo>
                <a:lnTo>
                  <a:pt x="14741" y="5409"/>
                </a:lnTo>
                <a:lnTo>
                  <a:pt x="13683" y="5409"/>
                </a:lnTo>
                <a:lnTo>
                  <a:pt x="13627" y="5038"/>
                </a:lnTo>
                <a:lnTo>
                  <a:pt x="14017" y="4724"/>
                </a:lnTo>
                <a:cubicBezTo>
                  <a:pt x="14236" y="4548"/>
                  <a:pt x="14427" y="4454"/>
                  <a:pt x="14591" y="4443"/>
                </a:cubicBezTo>
                <a:lnTo>
                  <a:pt x="14584" y="4409"/>
                </a:lnTo>
                <a:cubicBezTo>
                  <a:pt x="14411" y="4426"/>
                  <a:pt x="14216" y="4522"/>
                  <a:pt x="13998" y="4698"/>
                </a:cubicBezTo>
                <a:lnTo>
                  <a:pt x="13581" y="5038"/>
                </a:lnTo>
                <a:lnTo>
                  <a:pt x="13640" y="5409"/>
                </a:lnTo>
                <a:lnTo>
                  <a:pt x="13543" y="5409"/>
                </a:lnTo>
                <a:lnTo>
                  <a:pt x="13478" y="5037"/>
                </a:lnTo>
                <a:lnTo>
                  <a:pt x="13794" y="4769"/>
                </a:lnTo>
                <a:cubicBezTo>
                  <a:pt x="14099" y="4510"/>
                  <a:pt x="14352" y="4358"/>
                  <a:pt x="14554" y="4312"/>
                </a:cubicBezTo>
                <a:lnTo>
                  <a:pt x="14560" y="4296"/>
                </a:lnTo>
                <a:lnTo>
                  <a:pt x="13705" y="4296"/>
                </a:lnTo>
                <a:lnTo>
                  <a:pt x="13700" y="4312"/>
                </a:lnTo>
                <a:cubicBezTo>
                  <a:pt x="13754" y="4324"/>
                  <a:pt x="13796" y="4349"/>
                  <a:pt x="13824" y="4386"/>
                </a:cubicBezTo>
                <a:cubicBezTo>
                  <a:pt x="13852" y="4423"/>
                  <a:pt x="13860" y="4462"/>
                  <a:pt x="13846" y="4503"/>
                </a:cubicBezTo>
                <a:cubicBezTo>
                  <a:pt x="13822" y="4573"/>
                  <a:pt x="13759" y="4650"/>
                  <a:pt x="13658" y="4737"/>
                </a:cubicBezTo>
                <a:lnTo>
                  <a:pt x="12951" y="5337"/>
                </a:lnTo>
                <a:lnTo>
                  <a:pt x="13221" y="4544"/>
                </a:lnTo>
                <a:lnTo>
                  <a:pt x="13443" y="4382"/>
                </a:lnTo>
                <a:lnTo>
                  <a:pt x="13431" y="4346"/>
                </a:lnTo>
                <a:lnTo>
                  <a:pt x="13189" y="4523"/>
                </a:lnTo>
                <a:lnTo>
                  <a:pt x="12895" y="5387"/>
                </a:lnTo>
                <a:lnTo>
                  <a:pt x="12869" y="5409"/>
                </a:lnTo>
                <a:lnTo>
                  <a:pt x="12799" y="5409"/>
                </a:lnTo>
                <a:lnTo>
                  <a:pt x="13104" y="4510"/>
                </a:lnTo>
                <a:lnTo>
                  <a:pt x="13402" y="4296"/>
                </a:lnTo>
                <a:lnTo>
                  <a:pt x="12644" y="4296"/>
                </a:lnTo>
                <a:lnTo>
                  <a:pt x="12788" y="4489"/>
                </a:lnTo>
                <a:lnTo>
                  <a:pt x="12475" y="5409"/>
                </a:lnTo>
                <a:lnTo>
                  <a:pt x="11922" y="5409"/>
                </a:lnTo>
                <a:lnTo>
                  <a:pt x="12116" y="4837"/>
                </a:lnTo>
                <a:cubicBezTo>
                  <a:pt x="12158" y="4713"/>
                  <a:pt x="12203" y="4625"/>
                  <a:pt x="12251" y="4572"/>
                </a:cubicBezTo>
                <a:cubicBezTo>
                  <a:pt x="12298" y="4520"/>
                  <a:pt x="12367" y="4484"/>
                  <a:pt x="12457" y="4465"/>
                </a:cubicBezTo>
                <a:lnTo>
                  <a:pt x="12502" y="4416"/>
                </a:lnTo>
                <a:cubicBezTo>
                  <a:pt x="12383" y="4435"/>
                  <a:pt x="12294" y="4475"/>
                  <a:pt x="12234" y="4535"/>
                </a:cubicBezTo>
                <a:cubicBezTo>
                  <a:pt x="12174" y="4595"/>
                  <a:pt x="12118" y="4701"/>
                  <a:pt x="12067" y="4854"/>
                </a:cubicBezTo>
                <a:lnTo>
                  <a:pt x="11878" y="5409"/>
                </a:lnTo>
                <a:lnTo>
                  <a:pt x="11789" y="5409"/>
                </a:lnTo>
                <a:lnTo>
                  <a:pt x="11946" y="4948"/>
                </a:lnTo>
                <a:lnTo>
                  <a:pt x="11981" y="4842"/>
                </a:lnTo>
                <a:cubicBezTo>
                  <a:pt x="12038" y="4677"/>
                  <a:pt x="12107" y="4553"/>
                  <a:pt x="12189" y="4471"/>
                </a:cubicBezTo>
                <a:cubicBezTo>
                  <a:pt x="12242" y="4418"/>
                  <a:pt x="12342" y="4360"/>
                  <a:pt x="12486" y="4296"/>
                </a:cubicBezTo>
                <a:lnTo>
                  <a:pt x="11750" y="4296"/>
                </a:lnTo>
                <a:cubicBezTo>
                  <a:pt x="11851" y="4354"/>
                  <a:pt x="11907" y="4415"/>
                  <a:pt x="11916" y="4478"/>
                </a:cubicBezTo>
                <a:cubicBezTo>
                  <a:pt x="11925" y="4542"/>
                  <a:pt x="11898" y="4667"/>
                  <a:pt x="11834" y="4855"/>
                </a:cubicBezTo>
                <a:lnTo>
                  <a:pt x="11805" y="4941"/>
                </a:lnTo>
                <a:lnTo>
                  <a:pt x="11646" y="5409"/>
                </a:lnTo>
                <a:lnTo>
                  <a:pt x="11499" y="5409"/>
                </a:lnTo>
                <a:lnTo>
                  <a:pt x="11343" y="4489"/>
                </a:lnTo>
                <a:lnTo>
                  <a:pt x="11590" y="4353"/>
                </a:lnTo>
                <a:lnTo>
                  <a:pt x="11570" y="4322"/>
                </a:lnTo>
                <a:lnTo>
                  <a:pt x="11291" y="4476"/>
                </a:lnTo>
                <a:lnTo>
                  <a:pt x="11452" y="5409"/>
                </a:lnTo>
                <a:lnTo>
                  <a:pt x="11353" y="5409"/>
                </a:lnTo>
                <a:lnTo>
                  <a:pt x="11188" y="4450"/>
                </a:lnTo>
                <a:lnTo>
                  <a:pt x="11470" y="4296"/>
                </a:lnTo>
                <a:lnTo>
                  <a:pt x="10649" y="4296"/>
                </a:lnTo>
                <a:lnTo>
                  <a:pt x="10804" y="4476"/>
                </a:lnTo>
                <a:lnTo>
                  <a:pt x="10487" y="5409"/>
                </a:lnTo>
                <a:lnTo>
                  <a:pt x="9858" y="5409"/>
                </a:lnTo>
                <a:lnTo>
                  <a:pt x="9857" y="5402"/>
                </a:lnTo>
                <a:cubicBezTo>
                  <a:pt x="9834" y="5275"/>
                  <a:pt x="9826" y="5172"/>
                  <a:pt x="9834" y="5093"/>
                </a:cubicBezTo>
                <a:lnTo>
                  <a:pt x="9794" y="5063"/>
                </a:lnTo>
                <a:cubicBezTo>
                  <a:pt x="9783" y="5165"/>
                  <a:pt x="9790" y="5280"/>
                  <a:pt x="9816" y="5408"/>
                </a:cubicBezTo>
                <a:lnTo>
                  <a:pt x="9816" y="5409"/>
                </a:lnTo>
                <a:lnTo>
                  <a:pt x="9426" y="5409"/>
                </a:lnTo>
                <a:lnTo>
                  <a:pt x="9426" y="5392"/>
                </a:lnTo>
                <a:cubicBezTo>
                  <a:pt x="9484" y="5359"/>
                  <a:pt x="9565" y="5343"/>
                  <a:pt x="9668" y="5343"/>
                </a:cubicBezTo>
                <a:cubicBezTo>
                  <a:pt x="9682" y="5343"/>
                  <a:pt x="9704" y="5344"/>
                  <a:pt x="9735" y="5346"/>
                </a:cubicBezTo>
                <a:cubicBezTo>
                  <a:pt x="9709" y="5249"/>
                  <a:pt x="9704" y="5139"/>
                  <a:pt x="9717" y="5016"/>
                </a:cubicBezTo>
                <a:cubicBezTo>
                  <a:pt x="9705" y="5026"/>
                  <a:pt x="9678" y="5045"/>
                  <a:pt x="9637" y="5071"/>
                </a:cubicBezTo>
                <a:lnTo>
                  <a:pt x="9568" y="5116"/>
                </a:lnTo>
                <a:cubicBezTo>
                  <a:pt x="9565" y="5118"/>
                  <a:pt x="9556" y="5124"/>
                  <a:pt x="9539" y="5134"/>
                </a:cubicBezTo>
                <a:lnTo>
                  <a:pt x="9518" y="4529"/>
                </a:lnTo>
                <a:lnTo>
                  <a:pt x="9746" y="4340"/>
                </a:lnTo>
                <a:lnTo>
                  <a:pt x="9710" y="4322"/>
                </a:lnTo>
                <a:lnTo>
                  <a:pt x="9471" y="4520"/>
                </a:lnTo>
                <a:lnTo>
                  <a:pt x="9494" y="5158"/>
                </a:lnTo>
                <a:lnTo>
                  <a:pt x="9417" y="5194"/>
                </a:lnTo>
                <a:lnTo>
                  <a:pt x="9391" y="4487"/>
                </a:lnTo>
                <a:lnTo>
                  <a:pt x="9625" y="4296"/>
                </a:lnTo>
                <a:lnTo>
                  <a:pt x="8877" y="4296"/>
                </a:lnTo>
                <a:lnTo>
                  <a:pt x="8986" y="4481"/>
                </a:lnTo>
                <a:lnTo>
                  <a:pt x="8560" y="5087"/>
                </a:lnTo>
                <a:cubicBezTo>
                  <a:pt x="8524" y="5037"/>
                  <a:pt x="8484" y="4993"/>
                  <a:pt x="8439" y="4956"/>
                </a:cubicBezTo>
                <a:lnTo>
                  <a:pt x="8401" y="4991"/>
                </a:lnTo>
                <a:lnTo>
                  <a:pt x="8412" y="5003"/>
                </a:lnTo>
                <a:cubicBezTo>
                  <a:pt x="8439" y="5032"/>
                  <a:pt x="8471" y="5070"/>
                  <a:pt x="8509" y="5118"/>
                </a:cubicBezTo>
                <a:lnTo>
                  <a:pt x="8523" y="5134"/>
                </a:lnTo>
                <a:lnTo>
                  <a:pt x="8469" y="5205"/>
                </a:lnTo>
                <a:cubicBezTo>
                  <a:pt x="8443" y="5180"/>
                  <a:pt x="8422" y="5156"/>
                  <a:pt x="8405" y="5132"/>
                </a:cubicBezTo>
                <a:lnTo>
                  <a:pt x="8355" y="5064"/>
                </a:lnTo>
                <a:cubicBezTo>
                  <a:pt x="8353" y="5061"/>
                  <a:pt x="8347" y="5052"/>
                  <a:pt x="8337" y="5038"/>
                </a:cubicBezTo>
                <a:cubicBezTo>
                  <a:pt x="8271" y="5134"/>
                  <a:pt x="8194" y="5227"/>
                  <a:pt x="8105" y="5316"/>
                </a:cubicBezTo>
                <a:cubicBezTo>
                  <a:pt x="8209" y="5326"/>
                  <a:pt x="8281" y="5356"/>
                  <a:pt x="8322" y="5405"/>
                </a:cubicBezTo>
                <a:lnTo>
                  <a:pt x="8320" y="5409"/>
                </a:lnTo>
                <a:lnTo>
                  <a:pt x="7410" y="5409"/>
                </a:lnTo>
                <a:lnTo>
                  <a:pt x="7703" y="4547"/>
                </a:lnTo>
                <a:lnTo>
                  <a:pt x="7923" y="4387"/>
                </a:lnTo>
                <a:lnTo>
                  <a:pt x="7908" y="4353"/>
                </a:lnTo>
                <a:lnTo>
                  <a:pt x="7667" y="4531"/>
                </a:lnTo>
                <a:lnTo>
                  <a:pt x="7369" y="5409"/>
                </a:lnTo>
                <a:lnTo>
                  <a:pt x="7283" y="5409"/>
                </a:lnTo>
                <a:lnTo>
                  <a:pt x="7588" y="4512"/>
                </a:lnTo>
                <a:lnTo>
                  <a:pt x="7885" y="4296"/>
                </a:lnTo>
                <a:lnTo>
                  <a:pt x="7136" y="4296"/>
                </a:lnTo>
                <a:lnTo>
                  <a:pt x="7272" y="4478"/>
                </a:lnTo>
                <a:lnTo>
                  <a:pt x="7019" y="5223"/>
                </a:lnTo>
                <a:cubicBezTo>
                  <a:pt x="6934" y="5234"/>
                  <a:pt x="6836" y="5239"/>
                  <a:pt x="6723" y="5239"/>
                </a:cubicBezTo>
                <a:cubicBezTo>
                  <a:pt x="6645" y="5239"/>
                  <a:pt x="6566" y="5235"/>
                  <a:pt x="6485" y="5228"/>
                </a:cubicBezTo>
                <a:lnTo>
                  <a:pt x="6433" y="5223"/>
                </a:lnTo>
                <a:lnTo>
                  <a:pt x="6663" y="4547"/>
                </a:lnTo>
                <a:lnTo>
                  <a:pt x="6886" y="4382"/>
                </a:lnTo>
                <a:lnTo>
                  <a:pt x="6864" y="4353"/>
                </a:lnTo>
                <a:lnTo>
                  <a:pt x="6627" y="4528"/>
                </a:lnTo>
                <a:lnTo>
                  <a:pt x="6392" y="5222"/>
                </a:lnTo>
                <a:cubicBezTo>
                  <a:pt x="6359" y="5219"/>
                  <a:pt x="6331" y="5216"/>
                  <a:pt x="6308" y="5212"/>
                </a:cubicBezTo>
                <a:lnTo>
                  <a:pt x="6546" y="4512"/>
                </a:lnTo>
                <a:lnTo>
                  <a:pt x="6839" y="4296"/>
                </a:lnTo>
                <a:lnTo>
                  <a:pt x="6078" y="4296"/>
                </a:lnTo>
                <a:lnTo>
                  <a:pt x="6228" y="4494"/>
                </a:lnTo>
                <a:lnTo>
                  <a:pt x="5980" y="5223"/>
                </a:lnTo>
                <a:cubicBezTo>
                  <a:pt x="5865" y="5244"/>
                  <a:pt x="5760" y="5301"/>
                  <a:pt x="5666" y="5394"/>
                </a:cubicBezTo>
                <a:lnTo>
                  <a:pt x="5651" y="5409"/>
                </a:lnTo>
                <a:lnTo>
                  <a:pt x="4850" y="5409"/>
                </a:lnTo>
                <a:lnTo>
                  <a:pt x="5131" y="4575"/>
                </a:lnTo>
                <a:cubicBezTo>
                  <a:pt x="5159" y="4572"/>
                  <a:pt x="5185" y="4570"/>
                  <a:pt x="5210" y="4570"/>
                </a:cubicBezTo>
                <a:cubicBezTo>
                  <a:pt x="5321" y="4570"/>
                  <a:pt x="5409" y="4597"/>
                  <a:pt x="5474" y="4651"/>
                </a:cubicBezTo>
                <a:cubicBezTo>
                  <a:pt x="5467" y="4601"/>
                  <a:pt x="5445" y="4568"/>
                  <a:pt x="5407" y="4551"/>
                </a:cubicBezTo>
                <a:cubicBezTo>
                  <a:pt x="5369" y="4534"/>
                  <a:pt x="5297" y="4526"/>
                  <a:pt x="5192" y="4526"/>
                </a:cubicBezTo>
                <a:lnTo>
                  <a:pt x="5104" y="4528"/>
                </a:lnTo>
                <a:lnTo>
                  <a:pt x="4805" y="5409"/>
                </a:lnTo>
                <a:lnTo>
                  <a:pt x="4724" y="5409"/>
                </a:lnTo>
                <a:lnTo>
                  <a:pt x="5052" y="4442"/>
                </a:lnTo>
                <a:lnTo>
                  <a:pt x="5072" y="4442"/>
                </a:lnTo>
                <a:cubicBezTo>
                  <a:pt x="5122" y="4438"/>
                  <a:pt x="5171" y="4436"/>
                  <a:pt x="5220" y="4436"/>
                </a:cubicBezTo>
                <a:cubicBezTo>
                  <a:pt x="5339" y="4436"/>
                  <a:pt x="5419" y="4460"/>
                  <a:pt x="5461" y="4507"/>
                </a:cubicBezTo>
                <a:cubicBezTo>
                  <a:pt x="5502" y="4555"/>
                  <a:pt x="5518" y="4640"/>
                  <a:pt x="5508" y="4763"/>
                </a:cubicBezTo>
                <a:lnTo>
                  <a:pt x="5505" y="4784"/>
                </a:lnTo>
                <a:lnTo>
                  <a:pt x="5518" y="4795"/>
                </a:lnTo>
                <a:lnTo>
                  <a:pt x="5524" y="4787"/>
                </a:lnTo>
                <a:cubicBezTo>
                  <a:pt x="5591" y="4683"/>
                  <a:pt x="5656" y="4597"/>
                  <a:pt x="5717" y="4528"/>
                </a:cubicBezTo>
                <a:lnTo>
                  <a:pt x="5893" y="4333"/>
                </a:lnTo>
                <a:cubicBezTo>
                  <a:pt x="5899" y="4327"/>
                  <a:pt x="5910" y="4314"/>
                  <a:pt x="5926" y="4296"/>
                </a:cubicBezTo>
                <a:lnTo>
                  <a:pt x="3973" y="4296"/>
                </a:lnTo>
                <a:lnTo>
                  <a:pt x="3978" y="4312"/>
                </a:lnTo>
                <a:cubicBezTo>
                  <a:pt x="4012" y="4497"/>
                  <a:pt x="4027" y="4664"/>
                  <a:pt x="4022" y="4815"/>
                </a:cubicBezTo>
                <a:lnTo>
                  <a:pt x="4042" y="4815"/>
                </a:lnTo>
                <a:cubicBezTo>
                  <a:pt x="4094" y="4680"/>
                  <a:pt x="4161" y="4584"/>
                  <a:pt x="4242" y="4527"/>
                </a:cubicBezTo>
                <a:cubicBezTo>
                  <a:pt x="4323" y="4470"/>
                  <a:pt x="4433" y="4442"/>
                  <a:pt x="4572" y="4442"/>
                </a:cubicBezTo>
                <a:cubicBezTo>
                  <a:pt x="4622" y="4442"/>
                  <a:pt x="4673" y="4445"/>
                  <a:pt x="4726" y="4452"/>
                </a:cubicBezTo>
                <a:lnTo>
                  <a:pt x="4699" y="4531"/>
                </a:lnTo>
                <a:lnTo>
                  <a:pt x="4681" y="4531"/>
                </a:lnTo>
                <a:lnTo>
                  <a:pt x="4585" y="4529"/>
                </a:lnTo>
                <a:cubicBezTo>
                  <a:pt x="4462" y="4529"/>
                  <a:pt x="4365" y="4554"/>
                  <a:pt x="4294" y="4604"/>
                </a:cubicBezTo>
                <a:cubicBezTo>
                  <a:pt x="4224" y="4653"/>
                  <a:pt x="4161" y="4741"/>
                  <a:pt x="4106" y="4868"/>
                </a:cubicBezTo>
                <a:lnTo>
                  <a:pt x="4149" y="4868"/>
                </a:lnTo>
                <a:cubicBezTo>
                  <a:pt x="4195" y="4758"/>
                  <a:pt x="4249" y="4681"/>
                  <a:pt x="4311" y="4637"/>
                </a:cubicBezTo>
                <a:cubicBezTo>
                  <a:pt x="4373" y="4593"/>
                  <a:pt x="4459" y="4571"/>
                  <a:pt x="4571" y="4571"/>
                </a:cubicBezTo>
                <a:lnTo>
                  <a:pt x="4685" y="4573"/>
                </a:lnTo>
                <a:lnTo>
                  <a:pt x="4401" y="5409"/>
                </a:lnTo>
                <a:lnTo>
                  <a:pt x="0" y="540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3423285"/>
            <a:ext cx="12192000" cy="3434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5409">
                <a:moveTo>
                  <a:pt x="14729" y="420"/>
                </a:moveTo>
                <a:lnTo>
                  <a:pt x="14683" y="428"/>
                </a:lnTo>
                <a:cubicBezTo>
                  <a:pt x="14650" y="649"/>
                  <a:pt x="14724" y="788"/>
                  <a:pt x="14905" y="846"/>
                </a:cubicBezTo>
                <a:lnTo>
                  <a:pt x="14910" y="833"/>
                </a:lnTo>
                <a:cubicBezTo>
                  <a:pt x="14763" y="752"/>
                  <a:pt x="14703" y="615"/>
                  <a:pt x="14729" y="420"/>
                </a:cubicBezTo>
                <a:close/>
                <a:moveTo>
                  <a:pt x="12804" y="0"/>
                </a:moveTo>
                <a:lnTo>
                  <a:pt x="12886" y="0"/>
                </a:lnTo>
                <a:lnTo>
                  <a:pt x="12772" y="94"/>
                </a:lnTo>
                <a:lnTo>
                  <a:pt x="12804" y="0"/>
                </a:lnTo>
                <a:close/>
                <a:moveTo>
                  <a:pt x="11496" y="0"/>
                </a:moveTo>
                <a:lnTo>
                  <a:pt x="11651" y="0"/>
                </a:lnTo>
                <a:lnTo>
                  <a:pt x="11548" y="303"/>
                </a:lnTo>
                <a:lnTo>
                  <a:pt x="11496" y="0"/>
                </a:lnTo>
                <a:close/>
                <a:moveTo>
                  <a:pt x="11351" y="0"/>
                </a:moveTo>
                <a:lnTo>
                  <a:pt x="11450" y="0"/>
                </a:lnTo>
                <a:lnTo>
                  <a:pt x="11518" y="391"/>
                </a:lnTo>
                <a:lnTo>
                  <a:pt x="11452" y="585"/>
                </a:lnTo>
                <a:lnTo>
                  <a:pt x="11351" y="0"/>
                </a:lnTo>
                <a:close/>
                <a:moveTo>
                  <a:pt x="8768" y="0"/>
                </a:moveTo>
                <a:lnTo>
                  <a:pt x="9066" y="0"/>
                </a:lnTo>
                <a:lnTo>
                  <a:pt x="9067" y="18"/>
                </a:lnTo>
                <a:cubicBezTo>
                  <a:pt x="8984" y="75"/>
                  <a:pt x="8909" y="133"/>
                  <a:pt x="8842" y="191"/>
                </a:cubicBezTo>
                <a:lnTo>
                  <a:pt x="8835" y="167"/>
                </a:lnTo>
                <a:cubicBezTo>
                  <a:pt x="8811" y="95"/>
                  <a:pt x="8789" y="40"/>
                  <a:pt x="8769" y="1"/>
                </a:cubicBezTo>
                <a:lnTo>
                  <a:pt x="8768" y="0"/>
                </a:lnTo>
                <a:close/>
                <a:moveTo>
                  <a:pt x="8600" y="0"/>
                </a:moveTo>
                <a:lnTo>
                  <a:pt x="8709" y="0"/>
                </a:lnTo>
                <a:lnTo>
                  <a:pt x="8718" y="17"/>
                </a:lnTo>
                <a:cubicBezTo>
                  <a:pt x="8753" y="81"/>
                  <a:pt x="8782" y="149"/>
                  <a:pt x="8804" y="222"/>
                </a:cubicBezTo>
                <a:cubicBezTo>
                  <a:pt x="8793" y="232"/>
                  <a:pt x="8784" y="239"/>
                  <a:pt x="8779" y="243"/>
                </a:cubicBezTo>
                <a:lnTo>
                  <a:pt x="8747" y="271"/>
                </a:lnTo>
                <a:cubicBezTo>
                  <a:pt x="8746" y="273"/>
                  <a:pt x="8738" y="279"/>
                  <a:pt x="8725" y="289"/>
                </a:cubicBezTo>
                <a:cubicBezTo>
                  <a:pt x="8720" y="276"/>
                  <a:pt x="8717" y="269"/>
                  <a:pt x="8716" y="268"/>
                </a:cubicBezTo>
                <a:lnTo>
                  <a:pt x="8677" y="164"/>
                </a:lnTo>
                <a:cubicBezTo>
                  <a:pt x="8657" y="112"/>
                  <a:pt x="8633" y="61"/>
                  <a:pt x="8605" y="8"/>
                </a:cubicBezTo>
                <a:lnTo>
                  <a:pt x="8600" y="0"/>
                </a:lnTo>
                <a:close/>
                <a:moveTo>
                  <a:pt x="0" y="0"/>
                </a:moveTo>
                <a:lnTo>
                  <a:pt x="4406" y="0"/>
                </a:lnTo>
                <a:lnTo>
                  <a:pt x="4137" y="791"/>
                </a:lnTo>
                <a:lnTo>
                  <a:pt x="3845" y="981"/>
                </a:lnTo>
                <a:lnTo>
                  <a:pt x="4587" y="981"/>
                </a:lnTo>
                <a:lnTo>
                  <a:pt x="4455" y="804"/>
                </a:lnTo>
                <a:lnTo>
                  <a:pt x="4729" y="0"/>
                </a:lnTo>
                <a:lnTo>
                  <a:pt x="4810" y="0"/>
                </a:lnTo>
                <a:lnTo>
                  <a:pt x="4530" y="822"/>
                </a:lnTo>
                <a:lnTo>
                  <a:pt x="4663" y="1070"/>
                </a:lnTo>
                <a:lnTo>
                  <a:pt x="3887" y="1070"/>
                </a:lnTo>
                <a:lnTo>
                  <a:pt x="3909" y="1114"/>
                </a:lnTo>
                <a:lnTo>
                  <a:pt x="4737" y="1114"/>
                </a:lnTo>
                <a:lnTo>
                  <a:pt x="4583" y="809"/>
                </a:lnTo>
                <a:lnTo>
                  <a:pt x="4855" y="0"/>
                </a:lnTo>
                <a:lnTo>
                  <a:pt x="5665" y="0"/>
                </a:lnTo>
                <a:lnTo>
                  <a:pt x="5643" y="23"/>
                </a:lnTo>
                <a:cubicBezTo>
                  <a:pt x="5619" y="48"/>
                  <a:pt x="5597" y="75"/>
                  <a:pt x="5575" y="104"/>
                </a:cubicBezTo>
                <a:lnTo>
                  <a:pt x="5594" y="120"/>
                </a:lnTo>
                <a:cubicBezTo>
                  <a:pt x="5657" y="63"/>
                  <a:pt x="5725" y="23"/>
                  <a:pt x="5796" y="2"/>
                </a:cubicBezTo>
                <a:lnTo>
                  <a:pt x="5801" y="0"/>
                </a:lnTo>
                <a:lnTo>
                  <a:pt x="5922" y="0"/>
                </a:lnTo>
                <a:lnTo>
                  <a:pt x="5907" y="42"/>
                </a:lnTo>
                <a:cubicBezTo>
                  <a:pt x="5799" y="51"/>
                  <a:pt x="5701" y="95"/>
                  <a:pt x="5611" y="174"/>
                </a:cubicBezTo>
                <a:lnTo>
                  <a:pt x="5640" y="190"/>
                </a:lnTo>
                <a:cubicBezTo>
                  <a:pt x="5718" y="118"/>
                  <a:pt x="5803" y="83"/>
                  <a:pt x="5893" y="83"/>
                </a:cubicBezTo>
                <a:lnTo>
                  <a:pt x="5653" y="791"/>
                </a:lnTo>
                <a:lnTo>
                  <a:pt x="5371" y="981"/>
                </a:lnTo>
                <a:lnTo>
                  <a:pt x="6119" y="981"/>
                </a:lnTo>
                <a:lnTo>
                  <a:pt x="5972" y="806"/>
                </a:lnTo>
                <a:lnTo>
                  <a:pt x="6245" y="2"/>
                </a:lnTo>
                <a:cubicBezTo>
                  <a:pt x="6263" y="3"/>
                  <a:pt x="6275" y="4"/>
                  <a:pt x="6281" y="5"/>
                </a:cubicBezTo>
                <a:lnTo>
                  <a:pt x="6440" y="19"/>
                </a:lnTo>
                <a:cubicBezTo>
                  <a:pt x="6473" y="22"/>
                  <a:pt x="6525" y="24"/>
                  <a:pt x="6597" y="24"/>
                </a:cubicBezTo>
                <a:cubicBezTo>
                  <a:pt x="6732" y="24"/>
                  <a:pt x="6853" y="17"/>
                  <a:pt x="6960" y="2"/>
                </a:cubicBezTo>
                <a:lnTo>
                  <a:pt x="6940" y="60"/>
                </a:lnTo>
                <a:cubicBezTo>
                  <a:pt x="6854" y="88"/>
                  <a:pt x="6759" y="102"/>
                  <a:pt x="6655" y="102"/>
                </a:cubicBezTo>
                <a:cubicBezTo>
                  <a:pt x="6591" y="102"/>
                  <a:pt x="6490" y="97"/>
                  <a:pt x="6350" y="86"/>
                </a:cubicBezTo>
                <a:lnTo>
                  <a:pt x="6304" y="83"/>
                </a:lnTo>
                <a:lnTo>
                  <a:pt x="6051" y="829"/>
                </a:lnTo>
                <a:lnTo>
                  <a:pt x="6190" y="1070"/>
                </a:lnTo>
                <a:lnTo>
                  <a:pt x="5399" y="1070"/>
                </a:lnTo>
                <a:lnTo>
                  <a:pt x="5426" y="1114"/>
                </a:lnTo>
                <a:lnTo>
                  <a:pt x="6264" y="1114"/>
                </a:lnTo>
                <a:lnTo>
                  <a:pt x="6101" y="806"/>
                </a:lnTo>
                <a:lnTo>
                  <a:pt x="6334" y="120"/>
                </a:lnTo>
                <a:lnTo>
                  <a:pt x="6356" y="122"/>
                </a:lnTo>
                <a:cubicBezTo>
                  <a:pt x="6450" y="131"/>
                  <a:pt x="6543" y="136"/>
                  <a:pt x="6634" y="136"/>
                </a:cubicBezTo>
                <a:cubicBezTo>
                  <a:pt x="6730" y="136"/>
                  <a:pt x="6827" y="125"/>
                  <a:pt x="6925" y="104"/>
                </a:cubicBezTo>
                <a:lnTo>
                  <a:pt x="6692" y="791"/>
                </a:lnTo>
                <a:lnTo>
                  <a:pt x="6405" y="981"/>
                </a:lnTo>
                <a:lnTo>
                  <a:pt x="7150" y="981"/>
                </a:lnTo>
                <a:lnTo>
                  <a:pt x="7014" y="806"/>
                </a:lnTo>
                <a:lnTo>
                  <a:pt x="7288" y="0"/>
                </a:lnTo>
                <a:lnTo>
                  <a:pt x="7374" y="0"/>
                </a:lnTo>
                <a:lnTo>
                  <a:pt x="7093" y="825"/>
                </a:lnTo>
                <a:lnTo>
                  <a:pt x="7228" y="1070"/>
                </a:lnTo>
                <a:lnTo>
                  <a:pt x="6438" y="1070"/>
                </a:lnTo>
                <a:lnTo>
                  <a:pt x="6463" y="1114"/>
                </a:lnTo>
                <a:lnTo>
                  <a:pt x="7305" y="1114"/>
                </a:lnTo>
                <a:lnTo>
                  <a:pt x="7141" y="806"/>
                </a:lnTo>
                <a:lnTo>
                  <a:pt x="7415" y="0"/>
                </a:lnTo>
                <a:lnTo>
                  <a:pt x="8313" y="0"/>
                </a:lnTo>
                <a:lnTo>
                  <a:pt x="8314" y="1"/>
                </a:lnTo>
                <a:cubicBezTo>
                  <a:pt x="8317" y="4"/>
                  <a:pt x="8320" y="7"/>
                  <a:pt x="8322" y="10"/>
                </a:cubicBezTo>
                <a:lnTo>
                  <a:pt x="8308" y="32"/>
                </a:lnTo>
                <a:cubicBezTo>
                  <a:pt x="8124" y="315"/>
                  <a:pt x="7963" y="523"/>
                  <a:pt x="7827" y="658"/>
                </a:cubicBezTo>
                <a:cubicBezTo>
                  <a:pt x="7691" y="793"/>
                  <a:pt x="7532" y="901"/>
                  <a:pt x="7350" y="981"/>
                </a:cubicBezTo>
                <a:lnTo>
                  <a:pt x="8161" y="981"/>
                </a:lnTo>
                <a:cubicBezTo>
                  <a:pt x="8153" y="967"/>
                  <a:pt x="8146" y="957"/>
                  <a:pt x="8142" y="950"/>
                </a:cubicBezTo>
                <a:cubicBezTo>
                  <a:pt x="8100" y="881"/>
                  <a:pt x="8075" y="826"/>
                  <a:pt x="8068" y="786"/>
                </a:cubicBezTo>
                <a:cubicBezTo>
                  <a:pt x="8061" y="746"/>
                  <a:pt x="8068" y="696"/>
                  <a:pt x="8089" y="636"/>
                </a:cubicBezTo>
                <a:cubicBezTo>
                  <a:pt x="8108" y="577"/>
                  <a:pt x="8148" y="504"/>
                  <a:pt x="8207" y="415"/>
                </a:cubicBezTo>
                <a:lnTo>
                  <a:pt x="8317" y="250"/>
                </a:lnTo>
                <a:cubicBezTo>
                  <a:pt x="8361" y="183"/>
                  <a:pt x="8396" y="132"/>
                  <a:pt x="8422" y="97"/>
                </a:cubicBezTo>
                <a:lnTo>
                  <a:pt x="8468" y="172"/>
                </a:lnTo>
                <a:cubicBezTo>
                  <a:pt x="8304" y="390"/>
                  <a:pt x="8203" y="554"/>
                  <a:pt x="8166" y="665"/>
                </a:cubicBezTo>
                <a:cubicBezTo>
                  <a:pt x="8144" y="730"/>
                  <a:pt x="8136" y="786"/>
                  <a:pt x="8141" y="834"/>
                </a:cubicBezTo>
                <a:cubicBezTo>
                  <a:pt x="8147" y="882"/>
                  <a:pt x="8171" y="949"/>
                  <a:pt x="8213" y="1036"/>
                </a:cubicBezTo>
                <a:lnTo>
                  <a:pt x="8229" y="1070"/>
                </a:lnTo>
                <a:lnTo>
                  <a:pt x="7404" y="1070"/>
                </a:lnTo>
                <a:lnTo>
                  <a:pt x="7422" y="1114"/>
                </a:lnTo>
                <a:lnTo>
                  <a:pt x="8297" y="1114"/>
                </a:lnTo>
                <a:cubicBezTo>
                  <a:pt x="8288" y="1093"/>
                  <a:pt x="8281" y="1078"/>
                  <a:pt x="8277" y="1069"/>
                </a:cubicBezTo>
                <a:cubicBezTo>
                  <a:pt x="8225" y="958"/>
                  <a:pt x="8196" y="880"/>
                  <a:pt x="8189" y="833"/>
                </a:cubicBezTo>
                <a:cubicBezTo>
                  <a:pt x="8181" y="786"/>
                  <a:pt x="8189" y="728"/>
                  <a:pt x="8212" y="660"/>
                </a:cubicBezTo>
                <a:cubicBezTo>
                  <a:pt x="8252" y="544"/>
                  <a:pt x="8345" y="394"/>
                  <a:pt x="8491" y="209"/>
                </a:cubicBezTo>
                <a:lnTo>
                  <a:pt x="8501" y="229"/>
                </a:lnTo>
                <a:cubicBezTo>
                  <a:pt x="8549" y="343"/>
                  <a:pt x="8586" y="445"/>
                  <a:pt x="8612" y="535"/>
                </a:cubicBezTo>
                <a:lnTo>
                  <a:pt x="8625" y="582"/>
                </a:lnTo>
                <a:cubicBezTo>
                  <a:pt x="8758" y="441"/>
                  <a:pt x="8907" y="316"/>
                  <a:pt x="9071" y="209"/>
                </a:cubicBezTo>
                <a:lnTo>
                  <a:pt x="9078" y="281"/>
                </a:lnTo>
                <a:lnTo>
                  <a:pt x="9060" y="297"/>
                </a:lnTo>
                <a:cubicBezTo>
                  <a:pt x="8889" y="428"/>
                  <a:pt x="8753" y="546"/>
                  <a:pt x="8654" y="652"/>
                </a:cubicBezTo>
                <a:lnTo>
                  <a:pt x="8688" y="662"/>
                </a:lnTo>
                <a:cubicBezTo>
                  <a:pt x="8788" y="553"/>
                  <a:pt x="8918" y="439"/>
                  <a:pt x="9078" y="319"/>
                </a:cubicBezTo>
                <a:lnTo>
                  <a:pt x="9097" y="793"/>
                </a:lnTo>
                <a:lnTo>
                  <a:pt x="8809" y="981"/>
                </a:lnTo>
                <a:lnTo>
                  <a:pt x="9628" y="981"/>
                </a:lnTo>
                <a:lnTo>
                  <a:pt x="9449" y="793"/>
                </a:lnTo>
                <a:lnTo>
                  <a:pt x="9426" y="0"/>
                </a:lnTo>
                <a:lnTo>
                  <a:pt x="9813" y="0"/>
                </a:lnTo>
                <a:lnTo>
                  <a:pt x="9816" y="13"/>
                </a:lnTo>
                <a:lnTo>
                  <a:pt x="9823" y="49"/>
                </a:lnTo>
                <a:cubicBezTo>
                  <a:pt x="9755" y="39"/>
                  <a:pt x="9692" y="34"/>
                  <a:pt x="9634" y="34"/>
                </a:cubicBezTo>
                <a:cubicBezTo>
                  <a:pt x="9586" y="34"/>
                  <a:pt x="9542" y="39"/>
                  <a:pt x="9502" y="49"/>
                </a:cubicBezTo>
                <a:lnTo>
                  <a:pt x="9531" y="812"/>
                </a:lnTo>
                <a:lnTo>
                  <a:pt x="9735" y="1070"/>
                </a:lnTo>
                <a:lnTo>
                  <a:pt x="8875" y="1070"/>
                </a:lnTo>
                <a:lnTo>
                  <a:pt x="8890" y="1114"/>
                </a:lnTo>
                <a:lnTo>
                  <a:pt x="9829" y="1114"/>
                </a:lnTo>
                <a:lnTo>
                  <a:pt x="9576" y="794"/>
                </a:lnTo>
                <a:lnTo>
                  <a:pt x="9550" y="76"/>
                </a:lnTo>
                <a:cubicBezTo>
                  <a:pt x="9567" y="75"/>
                  <a:pt x="9578" y="75"/>
                  <a:pt x="9582" y="75"/>
                </a:cubicBezTo>
                <a:cubicBezTo>
                  <a:pt x="9609" y="75"/>
                  <a:pt x="9652" y="78"/>
                  <a:pt x="9709" y="83"/>
                </a:cubicBezTo>
                <a:lnTo>
                  <a:pt x="9837" y="94"/>
                </a:lnTo>
                <a:cubicBezTo>
                  <a:pt x="9840" y="94"/>
                  <a:pt x="9853" y="96"/>
                  <a:pt x="9876" y="99"/>
                </a:cubicBezTo>
                <a:cubicBezTo>
                  <a:pt x="9869" y="67"/>
                  <a:pt x="9863" y="36"/>
                  <a:pt x="9857" y="7"/>
                </a:cubicBezTo>
                <a:lnTo>
                  <a:pt x="9856" y="0"/>
                </a:lnTo>
                <a:lnTo>
                  <a:pt x="10492" y="0"/>
                </a:lnTo>
                <a:lnTo>
                  <a:pt x="10363" y="378"/>
                </a:lnTo>
                <a:cubicBezTo>
                  <a:pt x="10297" y="572"/>
                  <a:pt x="10229" y="710"/>
                  <a:pt x="10158" y="790"/>
                </a:cubicBezTo>
                <a:cubicBezTo>
                  <a:pt x="10088" y="870"/>
                  <a:pt x="9979" y="933"/>
                  <a:pt x="9831" y="981"/>
                </a:cubicBezTo>
                <a:lnTo>
                  <a:pt x="10586" y="981"/>
                </a:lnTo>
                <a:lnTo>
                  <a:pt x="10640" y="1070"/>
                </a:lnTo>
                <a:lnTo>
                  <a:pt x="9828" y="1070"/>
                </a:lnTo>
                <a:lnTo>
                  <a:pt x="9839" y="1114"/>
                </a:lnTo>
                <a:lnTo>
                  <a:pt x="10718" y="1114"/>
                </a:lnTo>
                <a:lnTo>
                  <a:pt x="10628" y="963"/>
                </a:lnTo>
                <a:cubicBezTo>
                  <a:pt x="10499" y="921"/>
                  <a:pt x="10430" y="854"/>
                  <a:pt x="10422" y="762"/>
                </a:cubicBezTo>
                <a:cubicBezTo>
                  <a:pt x="10414" y="670"/>
                  <a:pt x="10461" y="476"/>
                  <a:pt x="10561" y="180"/>
                </a:cubicBezTo>
                <a:lnTo>
                  <a:pt x="10623" y="0"/>
                </a:lnTo>
                <a:lnTo>
                  <a:pt x="10711" y="0"/>
                </a:lnTo>
                <a:lnTo>
                  <a:pt x="10608" y="303"/>
                </a:lnTo>
                <a:lnTo>
                  <a:pt x="10554" y="456"/>
                </a:lnTo>
                <a:cubicBezTo>
                  <a:pt x="10462" y="725"/>
                  <a:pt x="10483" y="884"/>
                  <a:pt x="10615" y="934"/>
                </a:cubicBezTo>
                <a:lnTo>
                  <a:pt x="10606" y="923"/>
                </a:lnTo>
                <a:cubicBezTo>
                  <a:pt x="10547" y="871"/>
                  <a:pt x="10525" y="791"/>
                  <a:pt x="10540" y="683"/>
                </a:cubicBezTo>
                <a:lnTo>
                  <a:pt x="10600" y="449"/>
                </a:lnTo>
                <a:lnTo>
                  <a:pt x="10627" y="376"/>
                </a:lnTo>
                <a:lnTo>
                  <a:pt x="10755" y="0"/>
                </a:lnTo>
                <a:lnTo>
                  <a:pt x="11014" y="0"/>
                </a:lnTo>
                <a:lnTo>
                  <a:pt x="11186" y="981"/>
                </a:lnTo>
                <a:lnTo>
                  <a:pt x="11460" y="981"/>
                </a:lnTo>
                <a:lnTo>
                  <a:pt x="11794" y="0"/>
                </a:lnTo>
                <a:lnTo>
                  <a:pt x="11883" y="0"/>
                </a:lnTo>
                <a:lnTo>
                  <a:pt x="11519" y="1070"/>
                </a:lnTo>
                <a:lnTo>
                  <a:pt x="11193" y="1070"/>
                </a:lnTo>
                <a:lnTo>
                  <a:pt x="11199" y="1114"/>
                </a:lnTo>
                <a:lnTo>
                  <a:pt x="11548" y="1114"/>
                </a:lnTo>
                <a:lnTo>
                  <a:pt x="11927" y="0"/>
                </a:lnTo>
                <a:lnTo>
                  <a:pt x="12480" y="0"/>
                </a:lnTo>
                <a:lnTo>
                  <a:pt x="12211" y="791"/>
                </a:lnTo>
                <a:lnTo>
                  <a:pt x="11924" y="981"/>
                </a:lnTo>
                <a:lnTo>
                  <a:pt x="12666" y="981"/>
                </a:lnTo>
                <a:lnTo>
                  <a:pt x="12530" y="804"/>
                </a:lnTo>
                <a:lnTo>
                  <a:pt x="12702" y="300"/>
                </a:lnTo>
                <a:lnTo>
                  <a:pt x="13056" y="0"/>
                </a:lnTo>
                <a:lnTo>
                  <a:pt x="13152" y="0"/>
                </a:lnTo>
                <a:lnTo>
                  <a:pt x="12784" y="319"/>
                </a:lnTo>
                <a:lnTo>
                  <a:pt x="12613" y="822"/>
                </a:lnTo>
                <a:lnTo>
                  <a:pt x="12735" y="1070"/>
                </a:lnTo>
                <a:lnTo>
                  <a:pt x="11957" y="1070"/>
                </a:lnTo>
                <a:lnTo>
                  <a:pt x="11986" y="1114"/>
                </a:lnTo>
                <a:lnTo>
                  <a:pt x="12817" y="1114"/>
                </a:lnTo>
                <a:lnTo>
                  <a:pt x="12658" y="804"/>
                </a:lnTo>
                <a:lnTo>
                  <a:pt x="12816" y="341"/>
                </a:lnTo>
                <a:lnTo>
                  <a:pt x="13190" y="18"/>
                </a:lnTo>
                <a:lnTo>
                  <a:pt x="13318" y="822"/>
                </a:lnTo>
                <a:lnTo>
                  <a:pt x="13052" y="981"/>
                </a:lnTo>
                <a:lnTo>
                  <a:pt x="13893" y="981"/>
                </a:lnTo>
                <a:lnTo>
                  <a:pt x="13681" y="804"/>
                </a:lnTo>
                <a:lnTo>
                  <a:pt x="13541" y="0"/>
                </a:lnTo>
                <a:lnTo>
                  <a:pt x="13638" y="0"/>
                </a:lnTo>
                <a:lnTo>
                  <a:pt x="13769" y="835"/>
                </a:lnTo>
                <a:lnTo>
                  <a:pt x="14035" y="1070"/>
                </a:lnTo>
                <a:lnTo>
                  <a:pt x="13096" y="1070"/>
                </a:lnTo>
                <a:lnTo>
                  <a:pt x="13127" y="1114"/>
                </a:lnTo>
                <a:lnTo>
                  <a:pt x="14158" y="1114"/>
                </a:lnTo>
                <a:lnTo>
                  <a:pt x="13804" y="804"/>
                </a:lnTo>
                <a:lnTo>
                  <a:pt x="13681" y="0"/>
                </a:lnTo>
                <a:lnTo>
                  <a:pt x="14730" y="0"/>
                </a:lnTo>
                <a:lnTo>
                  <a:pt x="14734" y="6"/>
                </a:lnTo>
                <a:cubicBezTo>
                  <a:pt x="14748" y="24"/>
                  <a:pt x="14768" y="41"/>
                  <a:pt x="14793" y="56"/>
                </a:cubicBezTo>
                <a:cubicBezTo>
                  <a:pt x="14860" y="95"/>
                  <a:pt x="15000" y="142"/>
                  <a:pt x="15216" y="196"/>
                </a:cubicBezTo>
                <a:cubicBezTo>
                  <a:pt x="15364" y="234"/>
                  <a:pt x="15462" y="266"/>
                  <a:pt x="15510" y="292"/>
                </a:cubicBezTo>
                <a:cubicBezTo>
                  <a:pt x="15558" y="318"/>
                  <a:pt x="15596" y="359"/>
                  <a:pt x="15626" y="415"/>
                </a:cubicBezTo>
                <a:lnTo>
                  <a:pt x="15639" y="409"/>
                </a:lnTo>
                <a:cubicBezTo>
                  <a:pt x="15637" y="344"/>
                  <a:pt x="15611" y="295"/>
                  <a:pt x="15563" y="264"/>
                </a:cubicBezTo>
                <a:cubicBezTo>
                  <a:pt x="15515" y="232"/>
                  <a:pt x="15410" y="194"/>
                  <a:pt x="15248" y="149"/>
                </a:cubicBezTo>
                <a:lnTo>
                  <a:pt x="15009" y="84"/>
                </a:lnTo>
                <a:cubicBezTo>
                  <a:pt x="14920" y="61"/>
                  <a:pt x="14853" y="33"/>
                  <a:pt x="14810" y="3"/>
                </a:cubicBezTo>
                <a:lnTo>
                  <a:pt x="14806" y="0"/>
                </a:lnTo>
                <a:lnTo>
                  <a:pt x="15017" y="0"/>
                </a:lnTo>
                <a:lnTo>
                  <a:pt x="15026" y="3"/>
                </a:lnTo>
                <a:cubicBezTo>
                  <a:pt x="15058" y="12"/>
                  <a:pt x="15091" y="21"/>
                  <a:pt x="15127" y="28"/>
                </a:cubicBezTo>
                <a:cubicBezTo>
                  <a:pt x="15374" y="80"/>
                  <a:pt x="15530" y="136"/>
                  <a:pt x="15595" y="197"/>
                </a:cubicBezTo>
                <a:cubicBezTo>
                  <a:pt x="15684" y="282"/>
                  <a:pt x="15707" y="390"/>
                  <a:pt x="15663" y="521"/>
                </a:cubicBezTo>
                <a:cubicBezTo>
                  <a:pt x="15624" y="634"/>
                  <a:pt x="15551" y="725"/>
                  <a:pt x="15443" y="792"/>
                </a:cubicBezTo>
                <a:cubicBezTo>
                  <a:pt x="15334" y="859"/>
                  <a:pt x="15208" y="892"/>
                  <a:pt x="15063" y="892"/>
                </a:cubicBezTo>
                <a:cubicBezTo>
                  <a:pt x="14880" y="892"/>
                  <a:pt x="14747" y="845"/>
                  <a:pt x="14665" y="751"/>
                </a:cubicBezTo>
                <a:cubicBezTo>
                  <a:pt x="14584" y="657"/>
                  <a:pt x="14561" y="525"/>
                  <a:pt x="14596" y="355"/>
                </a:cubicBezTo>
                <a:lnTo>
                  <a:pt x="14569" y="347"/>
                </a:lnTo>
                <a:cubicBezTo>
                  <a:pt x="14453" y="530"/>
                  <a:pt x="14294" y="722"/>
                  <a:pt x="14091" y="924"/>
                </a:cubicBezTo>
                <a:lnTo>
                  <a:pt x="14096" y="947"/>
                </a:lnTo>
                <a:cubicBezTo>
                  <a:pt x="14181" y="905"/>
                  <a:pt x="14256" y="884"/>
                  <a:pt x="14322" y="884"/>
                </a:cubicBezTo>
                <a:cubicBezTo>
                  <a:pt x="14372" y="884"/>
                  <a:pt x="14432" y="893"/>
                  <a:pt x="14502" y="912"/>
                </a:cubicBezTo>
                <a:lnTo>
                  <a:pt x="14676" y="958"/>
                </a:lnTo>
                <a:cubicBezTo>
                  <a:pt x="14816" y="996"/>
                  <a:pt x="14947" y="1015"/>
                  <a:pt x="15070" y="1015"/>
                </a:cubicBezTo>
                <a:cubicBezTo>
                  <a:pt x="15267" y="1015"/>
                  <a:pt x="15452" y="955"/>
                  <a:pt x="15627" y="834"/>
                </a:cubicBezTo>
                <a:cubicBezTo>
                  <a:pt x="15801" y="714"/>
                  <a:pt x="15919" y="565"/>
                  <a:pt x="15979" y="388"/>
                </a:cubicBezTo>
                <a:cubicBezTo>
                  <a:pt x="16029" y="239"/>
                  <a:pt x="16029" y="115"/>
                  <a:pt x="15977" y="15"/>
                </a:cubicBezTo>
                <a:lnTo>
                  <a:pt x="15969" y="0"/>
                </a:lnTo>
                <a:lnTo>
                  <a:pt x="16059" y="0"/>
                </a:lnTo>
                <a:lnTo>
                  <a:pt x="16064" y="10"/>
                </a:lnTo>
                <a:cubicBezTo>
                  <a:pt x="16115" y="124"/>
                  <a:pt x="16116" y="253"/>
                  <a:pt x="16066" y="398"/>
                </a:cubicBezTo>
                <a:cubicBezTo>
                  <a:pt x="16000" y="593"/>
                  <a:pt x="15867" y="760"/>
                  <a:pt x="15669" y="898"/>
                </a:cubicBezTo>
                <a:cubicBezTo>
                  <a:pt x="15470" y="1036"/>
                  <a:pt x="15262" y="1105"/>
                  <a:pt x="15046" y="1105"/>
                </a:cubicBezTo>
                <a:cubicBezTo>
                  <a:pt x="14936" y="1105"/>
                  <a:pt x="14835" y="1093"/>
                  <a:pt x="14744" y="1069"/>
                </a:cubicBezTo>
                <a:lnTo>
                  <a:pt x="14515" y="1008"/>
                </a:lnTo>
                <a:cubicBezTo>
                  <a:pt x="14438" y="989"/>
                  <a:pt x="14368" y="979"/>
                  <a:pt x="14303" y="979"/>
                </a:cubicBezTo>
                <a:cubicBezTo>
                  <a:pt x="14244" y="979"/>
                  <a:pt x="14183" y="992"/>
                  <a:pt x="14117" y="1018"/>
                </a:cubicBezTo>
                <a:lnTo>
                  <a:pt x="14121" y="1065"/>
                </a:lnTo>
                <a:cubicBezTo>
                  <a:pt x="14181" y="1040"/>
                  <a:pt x="14242" y="1028"/>
                  <a:pt x="14304" y="1028"/>
                </a:cubicBezTo>
                <a:cubicBezTo>
                  <a:pt x="14373" y="1028"/>
                  <a:pt x="14435" y="1036"/>
                  <a:pt x="14491" y="1051"/>
                </a:cubicBezTo>
                <a:lnTo>
                  <a:pt x="14728" y="1114"/>
                </a:lnTo>
                <a:cubicBezTo>
                  <a:pt x="14814" y="1138"/>
                  <a:pt x="14916" y="1150"/>
                  <a:pt x="15032" y="1150"/>
                </a:cubicBezTo>
                <a:cubicBezTo>
                  <a:pt x="15261" y="1150"/>
                  <a:pt x="15480" y="1078"/>
                  <a:pt x="15689" y="935"/>
                </a:cubicBezTo>
                <a:cubicBezTo>
                  <a:pt x="15898" y="792"/>
                  <a:pt x="16037" y="617"/>
                  <a:pt x="16107" y="410"/>
                </a:cubicBezTo>
                <a:cubicBezTo>
                  <a:pt x="16163" y="247"/>
                  <a:pt x="16156" y="113"/>
                  <a:pt x="16087" y="8"/>
                </a:cubicBezTo>
                <a:lnTo>
                  <a:pt x="16081" y="0"/>
                </a:lnTo>
                <a:lnTo>
                  <a:pt x="19200" y="0"/>
                </a:lnTo>
                <a:lnTo>
                  <a:pt x="19200" y="5409"/>
                </a:lnTo>
                <a:lnTo>
                  <a:pt x="0" y="540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9e22223c4a89d125568f88332519b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-638175"/>
            <a:ext cx="12188190" cy="8122285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3810" y="-3437255"/>
            <a:ext cx="12192000" cy="34347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5409">
                <a:moveTo>
                  <a:pt x="6960" y="5397"/>
                </a:moveTo>
                <a:lnTo>
                  <a:pt x="6956" y="5409"/>
                </a:lnTo>
                <a:lnTo>
                  <a:pt x="6848" y="5409"/>
                </a:lnTo>
                <a:lnTo>
                  <a:pt x="6877" y="5406"/>
                </a:lnTo>
                <a:cubicBezTo>
                  <a:pt x="6906" y="5404"/>
                  <a:pt x="6933" y="5400"/>
                  <a:pt x="6960" y="5397"/>
                </a:cubicBezTo>
                <a:close/>
                <a:moveTo>
                  <a:pt x="6245" y="5397"/>
                </a:moveTo>
                <a:cubicBezTo>
                  <a:pt x="6263" y="5398"/>
                  <a:pt x="6275" y="5399"/>
                  <a:pt x="6281" y="5400"/>
                </a:cubicBezTo>
                <a:lnTo>
                  <a:pt x="6383" y="5409"/>
                </a:lnTo>
                <a:lnTo>
                  <a:pt x="6241" y="5409"/>
                </a:lnTo>
                <a:lnTo>
                  <a:pt x="6245" y="5397"/>
                </a:lnTo>
                <a:close/>
                <a:moveTo>
                  <a:pt x="5928" y="5377"/>
                </a:moveTo>
                <a:lnTo>
                  <a:pt x="5917" y="5409"/>
                </a:lnTo>
                <a:lnTo>
                  <a:pt x="5760" y="5409"/>
                </a:lnTo>
                <a:lnTo>
                  <a:pt x="5774" y="5404"/>
                </a:lnTo>
                <a:cubicBezTo>
                  <a:pt x="5824" y="5386"/>
                  <a:pt x="5875" y="5377"/>
                  <a:pt x="5928" y="5377"/>
                </a:cubicBezTo>
                <a:close/>
                <a:moveTo>
                  <a:pt x="13173" y="5296"/>
                </a:moveTo>
                <a:lnTo>
                  <a:pt x="13184" y="5367"/>
                </a:lnTo>
                <a:lnTo>
                  <a:pt x="13136" y="5409"/>
                </a:lnTo>
                <a:lnTo>
                  <a:pt x="13039" y="5409"/>
                </a:lnTo>
                <a:lnTo>
                  <a:pt x="13173" y="5296"/>
                </a:lnTo>
                <a:close/>
                <a:moveTo>
                  <a:pt x="10926" y="4891"/>
                </a:moveTo>
                <a:lnTo>
                  <a:pt x="11017" y="5409"/>
                </a:lnTo>
                <a:lnTo>
                  <a:pt x="10750" y="5409"/>
                </a:lnTo>
                <a:lnTo>
                  <a:pt x="10926" y="4891"/>
                </a:lnTo>
                <a:close/>
                <a:moveTo>
                  <a:pt x="9047" y="4816"/>
                </a:moveTo>
                <a:lnTo>
                  <a:pt x="9067" y="5409"/>
                </a:lnTo>
                <a:lnTo>
                  <a:pt x="8775" y="5409"/>
                </a:lnTo>
                <a:lnTo>
                  <a:pt x="8773" y="5405"/>
                </a:lnTo>
                <a:cubicBezTo>
                  <a:pt x="8769" y="5396"/>
                  <a:pt x="8764" y="5388"/>
                  <a:pt x="8760" y="5380"/>
                </a:cubicBezTo>
                <a:lnTo>
                  <a:pt x="8719" y="5306"/>
                </a:lnTo>
                <a:cubicBezTo>
                  <a:pt x="8719" y="5304"/>
                  <a:pt x="8715" y="5297"/>
                  <a:pt x="8709" y="5286"/>
                </a:cubicBezTo>
                <a:lnTo>
                  <a:pt x="9047" y="4816"/>
                </a:lnTo>
                <a:close/>
                <a:moveTo>
                  <a:pt x="10879" y="4641"/>
                </a:moveTo>
                <a:lnTo>
                  <a:pt x="10909" y="4811"/>
                </a:lnTo>
                <a:lnTo>
                  <a:pt x="10706" y="5409"/>
                </a:lnTo>
                <a:lnTo>
                  <a:pt x="10618" y="5409"/>
                </a:lnTo>
                <a:lnTo>
                  <a:pt x="10879" y="4641"/>
                </a:lnTo>
                <a:close/>
                <a:moveTo>
                  <a:pt x="9038" y="4628"/>
                </a:moveTo>
                <a:lnTo>
                  <a:pt x="9041" y="4753"/>
                </a:lnTo>
                <a:lnTo>
                  <a:pt x="8648" y="5301"/>
                </a:lnTo>
                <a:cubicBezTo>
                  <a:pt x="8669" y="5330"/>
                  <a:pt x="8689" y="5361"/>
                  <a:pt x="8707" y="5392"/>
                </a:cubicBezTo>
                <a:lnTo>
                  <a:pt x="8716" y="5409"/>
                </a:lnTo>
                <a:lnTo>
                  <a:pt x="8608" y="5409"/>
                </a:lnTo>
                <a:lnTo>
                  <a:pt x="8605" y="5403"/>
                </a:lnTo>
                <a:cubicBezTo>
                  <a:pt x="8588" y="5372"/>
                  <a:pt x="8569" y="5341"/>
                  <a:pt x="8549" y="5309"/>
                </a:cubicBezTo>
                <a:lnTo>
                  <a:pt x="9038" y="4628"/>
                </a:lnTo>
                <a:close/>
                <a:moveTo>
                  <a:pt x="15581" y="4473"/>
                </a:moveTo>
                <a:cubicBezTo>
                  <a:pt x="15484" y="4473"/>
                  <a:pt x="15396" y="4499"/>
                  <a:pt x="15318" y="4552"/>
                </a:cubicBezTo>
                <a:cubicBezTo>
                  <a:pt x="15239" y="4605"/>
                  <a:pt x="15186" y="4674"/>
                  <a:pt x="15157" y="4758"/>
                </a:cubicBezTo>
                <a:cubicBezTo>
                  <a:pt x="15116" y="4879"/>
                  <a:pt x="15156" y="4971"/>
                  <a:pt x="15276" y="5035"/>
                </a:cubicBezTo>
                <a:lnTo>
                  <a:pt x="15289" y="5022"/>
                </a:lnTo>
                <a:lnTo>
                  <a:pt x="15279" y="5014"/>
                </a:lnTo>
                <a:cubicBezTo>
                  <a:pt x="15198" y="4930"/>
                  <a:pt x="15172" y="4848"/>
                  <a:pt x="15199" y="4768"/>
                </a:cubicBezTo>
                <a:cubicBezTo>
                  <a:pt x="15224" y="4694"/>
                  <a:pt x="15271" y="4634"/>
                  <a:pt x="15341" y="4586"/>
                </a:cubicBezTo>
                <a:cubicBezTo>
                  <a:pt x="15412" y="4539"/>
                  <a:pt x="15488" y="4515"/>
                  <a:pt x="15570" y="4515"/>
                </a:cubicBezTo>
                <a:cubicBezTo>
                  <a:pt x="15706" y="4515"/>
                  <a:pt x="15812" y="4578"/>
                  <a:pt x="15888" y="4705"/>
                </a:cubicBezTo>
                <a:lnTo>
                  <a:pt x="15902" y="4698"/>
                </a:lnTo>
                <a:cubicBezTo>
                  <a:pt x="15893" y="4627"/>
                  <a:pt x="15861" y="4571"/>
                  <a:pt x="15805" y="4532"/>
                </a:cubicBezTo>
                <a:cubicBezTo>
                  <a:pt x="15749" y="4492"/>
                  <a:pt x="15674" y="4473"/>
                  <a:pt x="15581" y="4473"/>
                </a:cubicBezTo>
                <a:close/>
                <a:moveTo>
                  <a:pt x="5971" y="4366"/>
                </a:moveTo>
                <a:lnTo>
                  <a:pt x="5960" y="4376"/>
                </a:lnTo>
                <a:cubicBezTo>
                  <a:pt x="5855" y="4463"/>
                  <a:pt x="5725" y="4619"/>
                  <a:pt x="5569" y="4843"/>
                </a:cubicBezTo>
                <a:lnTo>
                  <a:pt x="5559" y="4857"/>
                </a:lnTo>
                <a:lnTo>
                  <a:pt x="5584" y="4888"/>
                </a:lnTo>
                <a:lnTo>
                  <a:pt x="5596" y="4872"/>
                </a:lnTo>
                <a:cubicBezTo>
                  <a:pt x="5754" y="4651"/>
                  <a:pt x="5885" y="4494"/>
                  <a:pt x="5992" y="4398"/>
                </a:cubicBezTo>
                <a:lnTo>
                  <a:pt x="5971" y="4366"/>
                </a:lnTo>
                <a:close/>
                <a:moveTo>
                  <a:pt x="16436" y="4361"/>
                </a:moveTo>
                <a:lnTo>
                  <a:pt x="16424" y="4374"/>
                </a:lnTo>
                <a:lnTo>
                  <a:pt x="16241" y="4588"/>
                </a:lnTo>
                <a:cubicBezTo>
                  <a:pt x="16142" y="4702"/>
                  <a:pt x="16065" y="4795"/>
                  <a:pt x="16010" y="4866"/>
                </a:cubicBezTo>
                <a:lnTo>
                  <a:pt x="15998" y="4881"/>
                </a:lnTo>
                <a:lnTo>
                  <a:pt x="16032" y="4897"/>
                </a:lnTo>
                <a:lnTo>
                  <a:pt x="16044" y="4886"/>
                </a:lnTo>
                <a:cubicBezTo>
                  <a:pt x="16060" y="4867"/>
                  <a:pt x="16132" y="4779"/>
                  <a:pt x="16262" y="4620"/>
                </a:cubicBezTo>
                <a:cubicBezTo>
                  <a:pt x="16316" y="4552"/>
                  <a:pt x="16379" y="4481"/>
                  <a:pt x="16448" y="4406"/>
                </a:cubicBezTo>
                <a:lnTo>
                  <a:pt x="16471" y="4382"/>
                </a:lnTo>
                <a:lnTo>
                  <a:pt x="16436" y="4361"/>
                </a:lnTo>
                <a:close/>
                <a:moveTo>
                  <a:pt x="0" y="0"/>
                </a:moveTo>
                <a:lnTo>
                  <a:pt x="19200" y="0"/>
                </a:lnTo>
                <a:lnTo>
                  <a:pt x="19200" y="5409"/>
                </a:lnTo>
                <a:lnTo>
                  <a:pt x="16091" y="5409"/>
                </a:lnTo>
                <a:lnTo>
                  <a:pt x="16087" y="5403"/>
                </a:lnTo>
                <a:cubicBezTo>
                  <a:pt x="16074" y="5384"/>
                  <a:pt x="16059" y="5365"/>
                  <a:pt x="16042" y="5348"/>
                </a:cubicBezTo>
                <a:lnTo>
                  <a:pt x="16039" y="5358"/>
                </a:lnTo>
                <a:cubicBezTo>
                  <a:pt x="16048" y="5373"/>
                  <a:pt x="16057" y="5389"/>
                  <a:pt x="16064" y="5405"/>
                </a:cubicBezTo>
                <a:lnTo>
                  <a:pt x="16065" y="5409"/>
                </a:lnTo>
                <a:lnTo>
                  <a:pt x="15977" y="5409"/>
                </a:lnTo>
                <a:lnTo>
                  <a:pt x="15966" y="5390"/>
                </a:lnTo>
                <a:cubicBezTo>
                  <a:pt x="15903" y="5287"/>
                  <a:pt x="15783" y="5212"/>
                  <a:pt x="15604" y="5165"/>
                </a:cubicBezTo>
                <a:lnTo>
                  <a:pt x="15352" y="5099"/>
                </a:lnTo>
                <a:cubicBezTo>
                  <a:pt x="15101" y="5033"/>
                  <a:pt x="15007" y="4909"/>
                  <a:pt x="15068" y="4728"/>
                </a:cubicBezTo>
                <a:cubicBezTo>
                  <a:pt x="15101" y="4630"/>
                  <a:pt x="15167" y="4550"/>
                  <a:pt x="15266" y="4485"/>
                </a:cubicBezTo>
                <a:cubicBezTo>
                  <a:pt x="15364" y="4421"/>
                  <a:pt x="15471" y="4389"/>
                  <a:pt x="15587" y="4389"/>
                </a:cubicBezTo>
                <a:cubicBezTo>
                  <a:pt x="15712" y="4389"/>
                  <a:pt x="15809" y="4433"/>
                  <a:pt x="15878" y="4520"/>
                </a:cubicBezTo>
                <a:cubicBezTo>
                  <a:pt x="15905" y="4555"/>
                  <a:pt x="15922" y="4591"/>
                  <a:pt x="15929" y="4629"/>
                </a:cubicBezTo>
                <a:cubicBezTo>
                  <a:pt x="15935" y="4666"/>
                  <a:pt x="15937" y="4734"/>
                  <a:pt x="15934" y="4831"/>
                </a:cubicBezTo>
                <a:cubicBezTo>
                  <a:pt x="15934" y="4837"/>
                  <a:pt x="15934" y="4847"/>
                  <a:pt x="15935" y="4858"/>
                </a:cubicBezTo>
                <a:lnTo>
                  <a:pt x="15946" y="4849"/>
                </a:lnTo>
                <a:cubicBezTo>
                  <a:pt x="15980" y="4812"/>
                  <a:pt x="16058" y="4713"/>
                  <a:pt x="16179" y="4550"/>
                </a:cubicBezTo>
                <a:cubicBezTo>
                  <a:pt x="16240" y="4468"/>
                  <a:pt x="16312" y="4389"/>
                  <a:pt x="16394" y="4314"/>
                </a:cubicBezTo>
                <a:lnTo>
                  <a:pt x="16379" y="4306"/>
                </a:lnTo>
                <a:cubicBezTo>
                  <a:pt x="16303" y="4343"/>
                  <a:pt x="16239" y="4361"/>
                  <a:pt x="16186" y="4361"/>
                </a:cubicBezTo>
                <a:cubicBezTo>
                  <a:pt x="16149" y="4361"/>
                  <a:pt x="16094" y="4350"/>
                  <a:pt x="16022" y="4329"/>
                </a:cubicBezTo>
                <a:cubicBezTo>
                  <a:pt x="15869" y="4284"/>
                  <a:pt x="15729" y="4261"/>
                  <a:pt x="15603" y="4261"/>
                </a:cubicBezTo>
                <a:cubicBezTo>
                  <a:pt x="15406" y="4261"/>
                  <a:pt x="15228" y="4314"/>
                  <a:pt x="15070" y="4421"/>
                </a:cubicBezTo>
                <a:cubicBezTo>
                  <a:pt x="14911" y="4527"/>
                  <a:pt x="14802" y="4666"/>
                  <a:pt x="14744" y="4836"/>
                </a:cubicBezTo>
                <a:cubicBezTo>
                  <a:pt x="14688" y="5002"/>
                  <a:pt x="14690" y="5131"/>
                  <a:pt x="14751" y="5224"/>
                </a:cubicBezTo>
                <a:cubicBezTo>
                  <a:pt x="14803" y="5305"/>
                  <a:pt x="14906" y="5366"/>
                  <a:pt x="15058" y="5407"/>
                </a:cubicBezTo>
                <a:lnTo>
                  <a:pt x="15067" y="5409"/>
                </a:lnTo>
                <a:lnTo>
                  <a:pt x="14827" y="5409"/>
                </a:lnTo>
                <a:lnTo>
                  <a:pt x="14825" y="5408"/>
                </a:lnTo>
                <a:cubicBezTo>
                  <a:pt x="14782" y="5382"/>
                  <a:pt x="14757" y="5352"/>
                  <a:pt x="14750" y="5320"/>
                </a:cubicBezTo>
                <a:lnTo>
                  <a:pt x="14705" y="5290"/>
                </a:lnTo>
                <a:cubicBezTo>
                  <a:pt x="14700" y="5332"/>
                  <a:pt x="14710" y="5369"/>
                  <a:pt x="14734" y="5401"/>
                </a:cubicBezTo>
                <a:lnTo>
                  <a:pt x="14741" y="5409"/>
                </a:lnTo>
                <a:lnTo>
                  <a:pt x="13683" y="5409"/>
                </a:lnTo>
                <a:lnTo>
                  <a:pt x="13627" y="5038"/>
                </a:lnTo>
                <a:lnTo>
                  <a:pt x="14017" y="4724"/>
                </a:lnTo>
                <a:cubicBezTo>
                  <a:pt x="14236" y="4548"/>
                  <a:pt x="14427" y="4454"/>
                  <a:pt x="14591" y="4443"/>
                </a:cubicBezTo>
                <a:lnTo>
                  <a:pt x="14584" y="4409"/>
                </a:lnTo>
                <a:cubicBezTo>
                  <a:pt x="14411" y="4426"/>
                  <a:pt x="14216" y="4522"/>
                  <a:pt x="13998" y="4698"/>
                </a:cubicBezTo>
                <a:lnTo>
                  <a:pt x="13581" y="5038"/>
                </a:lnTo>
                <a:lnTo>
                  <a:pt x="13640" y="5409"/>
                </a:lnTo>
                <a:lnTo>
                  <a:pt x="13543" y="5409"/>
                </a:lnTo>
                <a:lnTo>
                  <a:pt x="13478" y="5037"/>
                </a:lnTo>
                <a:lnTo>
                  <a:pt x="13794" y="4769"/>
                </a:lnTo>
                <a:cubicBezTo>
                  <a:pt x="14099" y="4510"/>
                  <a:pt x="14352" y="4358"/>
                  <a:pt x="14554" y="4312"/>
                </a:cubicBezTo>
                <a:lnTo>
                  <a:pt x="14560" y="4296"/>
                </a:lnTo>
                <a:lnTo>
                  <a:pt x="13705" y="4296"/>
                </a:lnTo>
                <a:lnTo>
                  <a:pt x="13700" y="4312"/>
                </a:lnTo>
                <a:cubicBezTo>
                  <a:pt x="13754" y="4324"/>
                  <a:pt x="13796" y="4349"/>
                  <a:pt x="13824" y="4386"/>
                </a:cubicBezTo>
                <a:cubicBezTo>
                  <a:pt x="13852" y="4423"/>
                  <a:pt x="13860" y="4462"/>
                  <a:pt x="13846" y="4503"/>
                </a:cubicBezTo>
                <a:cubicBezTo>
                  <a:pt x="13822" y="4573"/>
                  <a:pt x="13759" y="4650"/>
                  <a:pt x="13658" y="4737"/>
                </a:cubicBezTo>
                <a:lnTo>
                  <a:pt x="12951" y="5337"/>
                </a:lnTo>
                <a:lnTo>
                  <a:pt x="13221" y="4544"/>
                </a:lnTo>
                <a:lnTo>
                  <a:pt x="13443" y="4382"/>
                </a:lnTo>
                <a:lnTo>
                  <a:pt x="13431" y="4346"/>
                </a:lnTo>
                <a:lnTo>
                  <a:pt x="13189" y="4523"/>
                </a:lnTo>
                <a:lnTo>
                  <a:pt x="12895" y="5387"/>
                </a:lnTo>
                <a:lnTo>
                  <a:pt x="12869" y="5409"/>
                </a:lnTo>
                <a:lnTo>
                  <a:pt x="12799" y="5409"/>
                </a:lnTo>
                <a:lnTo>
                  <a:pt x="13104" y="4510"/>
                </a:lnTo>
                <a:lnTo>
                  <a:pt x="13402" y="4296"/>
                </a:lnTo>
                <a:lnTo>
                  <a:pt x="12644" y="4296"/>
                </a:lnTo>
                <a:lnTo>
                  <a:pt x="12788" y="4489"/>
                </a:lnTo>
                <a:lnTo>
                  <a:pt x="12475" y="5409"/>
                </a:lnTo>
                <a:lnTo>
                  <a:pt x="11922" y="5409"/>
                </a:lnTo>
                <a:lnTo>
                  <a:pt x="12116" y="4837"/>
                </a:lnTo>
                <a:cubicBezTo>
                  <a:pt x="12158" y="4713"/>
                  <a:pt x="12203" y="4625"/>
                  <a:pt x="12251" y="4572"/>
                </a:cubicBezTo>
                <a:cubicBezTo>
                  <a:pt x="12298" y="4520"/>
                  <a:pt x="12367" y="4484"/>
                  <a:pt x="12457" y="4465"/>
                </a:cubicBezTo>
                <a:lnTo>
                  <a:pt x="12502" y="4416"/>
                </a:lnTo>
                <a:cubicBezTo>
                  <a:pt x="12383" y="4435"/>
                  <a:pt x="12294" y="4475"/>
                  <a:pt x="12234" y="4535"/>
                </a:cubicBezTo>
                <a:cubicBezTo>
                  <a:pt x="12174" y="4595"/>
                  <a:pt x="12118" y="4701"/>
                  <a:pt x="12067" y="4854"/>
                </a:cubicBezTo>
                <a:lnTo>
                  <a:pt x="11878" y="5409"/>
                </a:lnTo>
                <a:lnTo>
                  <a:pt x="11789" y="5409"/>
                </a:lnTo>
                <a:lnTo>
                  <a:pt x="11946" y="4948"/>
                </a:lnTo>
                <a:lnTo>
                  <a:pt x="11981" y="4842"/>
                </a:lnTo>
                <a:cubicBezTo>
                  <a:pt x="12038" y="4677"/>
                  <a:pt x="12107" y="4553"/>
                  <a:pt x="12189" y="4471"/>
                </a:cubicBezTo>
                <a:cubicBezTo>
                  <a:pt x="12242" y="4418"/>
                  <a:pt x="12342" y="4360"/>
                  <a:pt x="12486" y="4296"/>
                </a:cubicBezTo>
                <a:lnTo>
                  <a:pt x="11750" y="4296"/>
                </a:lnTo>
                <a:cubicBezTo>
                  <a:pt x="11851" y="4354"/>
                  <a:pt x="11907" y="4415"/>
                  <a:pt x="11916" y="4478"/>
                </a:cubicBezTo>
                <a:cubicBezTo>
                  <a:pt x="11925" y="4542"/>
                  <a:pt x="11898" y="4667"/>
                  <a:pt x="11834" y="4855"/>
                </a:cubicBezTo>
                <a:lnTo>
                  <a:pt x="11805" y="4941"/>
                </a:lnTo>
                <a:lnTo>
                  <a:pt x="11646" y="5409"/>
                </a:lnTo>
                <a:lnTo>
                  <a:pt x="11499" y="5409"/>
                </a:lnTo>
                <a:lnTo>
                  <a:pt x="11343" y="4489"/>
                </a:lnTo>
                <a:lnTo>
                  <a:pt x="11590" y="4353"/>
                </a:lnTo>
                <a:lnTo>
                  <a:pt x="11570" y="4322"/>
                </a:lnTo>
                <a:lnTo>
                  <a:pt x="11291" y="4476"/>
                </a:lnTo>
                <a:lnTo>
                  <a:pt x="11452" y="5409"/>
                </a:lnTo>
                <a:lnTo>
                  <a:pt x="11353" y="5409"/>
                </a:lnTo>
                <a:lnTo>
                  <a:pt x="11188" y="4450"/>
                </a:lnTo>
                <a:lnTo>
                  <a:pt x="11470" y="4296"/>
                </a:lnTo>
                <a:lnTo>
                  <a:pt x="10649" y="4296"/>
                </a:lnTo>
                <a:lnTo>
                  <a:pt x="10804" y="4476"/>
                </a:lnTo>
                <a:lnTo>
                  <a:pt x="10487" y="5409"/>
                </a:lnTo>
                <a:lnTo>
                  <a:pt x="9858" y="5409"/>
                </a:lnTo>
                <a:lnTo>
                  <a:pt x="9857" y="5402"/>
                </a:lnTo>
                <a:cubicBezTo>
                  <a:pt x="9834" y="5275"/>
                  <a:pt x="9826" y="5172"/>
                  <a:pt x="9834" y="5093"/>
                </a:cubicBezTo>
                <a:lnTo>
                  <a:pt x="9794" y="5063"/>
                </a:lnTo>
                <a:cubicBezTo>
                  <a:pt x="9783" y="5165"/>
                  <a:pt x="9790" y="5280"/>
                  <a:pt x="9816" y="5408"/>
                </a:cubicBezTo>
                <a:lnTo>
                  <a:pt x="9816" y="5409"/>
                </a:lnTo>
                <a:lnTo>
                  <a:pt x="9426" y="5409"/>
                </a:lnTo>
                <a:lnTo>
                  <a:pt x="9426" y="5392"/>
                </a:lnTo>
                <a:cubicBezTo>
                  <a:pt x="9484" y="5359"/>
                  <a:pt x="9565" y="5343"/>
                  <a:pt x="9668" y="5343"/>
                </a:cubicBezTo>
                <a:cubicBezTo>
                  <a:pt x="9682" y="5343"/>
                  <a:pt x="9704" y="5344"/>
                  <a:pt x="9735" y="5346"/>
                </a:cubicBezTo>
                <a:cubicBezTo>
                  <a:pt x="9709" y="5249"/>
                  <a:pt x="9704" y="5139"/>
                  <a:pt x="9717" y="5016"/>
                </a:cubicBezTo>
                <a:cubicBezTo>
                  <a:pt x="9705" y="5026"/>
                  <a:pt x="9678" y="5045"/>
                  <a:pt x="9637" y="5071"/>
                </a:cubicBezTo>
                <a:lnTo>
                  <a:pt x="9568" y="5116"/>
                </a:lnTo>
                <a:cubicBezTo>
                  <a:pt x="9565" y="5118"/>
                  <a:pt x="9556" y="5124"/>
                  <a:pt x="9539" y="5134"/>
                </a:cubicBezTo>
                <a:lnTo>
                  <a:pt x="9518" y="4529"/>
                </a:lnTo>
                <a:lnTo>
                  <a:pt x="9746" y="4340"/>
                </a:lnTo>
                <a:lnTo>
                  <a:pt x="9710" y="4322"/>
                </a:lnTo>
                <a:lnTo>
                  <a:pt x="9471" y="4520"/>
                </a:lnTo>
                <a:lnTo>
                  <a:pt x="9494" y="5158"/>
                </a:lnTo>
                <a:lnTo>
                  <a:pt x="9417" y="5194"/>
                </a:lnTo>
                <a:lnTo>
                  <a:pt x="9391" y="4487"/>
                </a:lnTo>
                <a:lnTo>
                  <a:pt x="9625" y="4296"/>
                </a:lnTo>
                <a:lnTo>
                  <a:pt x="8877" y="4296"/>
                </a:lnTo>
                <a:lnTo>
                  <a:pt x="8986" y="4481"/>
                </a:lnTo>
                <a:lnTo>
                  <a:pt x="8560" y="5087"/>
                </a:lnTo>
                <a:cubicBezTo>
                  <a:pt x="8524" y="5037"/>
                  <a:pt x="8484" y="4993"/>
                  <a:pt x="8439" y="4956"/>
                </a:cubicBezTo>
                <a:lnTo>
                  <a:pt x="8401" y="4991"/>
                </a:lnTo>
                <a:lnTo>
                  <a:pt x="8412" y="5003"/>
                </a:lnTo>
                <a:cubicBezTo>
                  <a:pt x="8439" y="5032"/>
                  <a:pt x="8471" y="5070"/>
                  <a:pt x="8509" y="5118"/>
                </a:cubicBezTo>
                <a:lnTo>
                  <a:pt x="8523" y="5134"/>
                </a:lnTo>
                <a:lnTo>
                  <a:pt x="8469" y="5205"/>
                </a:lnTo>
                <a:cubicBezTo>
                  <a:pt x="8443" y="5180"/>
                  <a:pt x="8422" y="5156"/>
                  <a:pt x="8405" y="5132"/>
                </a:cubicBezTo>
                <a:lnTo>
                  <a:pt x="8355" y="5064"/>
                </a:lnTo>
                <a:cubicBezTo>
                  <a:pt x="8353" y="5061"/>
                  <a:pt x="8347" y="5052"/>
                  <a:pt x="8337" y="5038"/>
                </a:cubicBezTo>
                <a:cubicBezTo>
                  <a:pt x="8271" y="5134"/>
                  <a:pt x="8194" y="5227"/>
                  <a:pt x="8105" y="5316"/>
                </a:cubicBezTo>
                <a:cubicBezTo>
                  <a:pt x="8209" y="5326"/>
                  <a:pt x="8281" y="5356"/>
                  <a:pt x="8322" y="5405"/>
                </a:cubicBezTo>
                <a:lnTo>
                  <a:pt x="8320" y="5409"/>
                </a:lnTo>
                <a:lnTo>
                  <a:pt x="7410" y="5409"/>
                </a:lnTo>
                <a:lnTo>
                  <a:pt x="7703" y="4547"/>
                </a:lnTo>
                <a:lnTo>
                  <a:pt x="7923" y="4387"/>
                </a:lnTo>
                <a:lnTo>
                  <a:pt x="7908" y="4353"/>
                </a:lnTo>
                <a:lnTo>
                  <a:pt x="7667" y="4531"/>
                </a:lnTo>
                <a:lnTo>
                  <a:pt x="7369" y="5409"/>
                </a:lnTo>
                <a:lnTo>
                  <a:pt x="7283" y="5409"/>
                </a:lnTo>
                <a:lnTo>
                  <a:pt x="7588" y="4512"/>
                </a:lnTo>
                <a:lnTo>
                  <a:pt x="7885" y="4296"/>
                </a:lnTo>
                <a:lnTo>
                  <a:pt x="7136" y="4296"/>
                </a:lnTo>
                <a:lnTo>
                  <a:pt x="7272" y="4478"/>
                </a:lnTo>
                <a:lnTo>
                  <a:pt x="7019" y="5223"/>
                </a:lnTo>
                <a:cubicBezTo>
                  <a:pt x="6934" y="5234"/>
                  <a:pt x="6836" y="5239"/>
                  <a:pt x="6723" y="5239"/>
                </a:cubicBezTo>
                <a:cubicBezTo>
                  <a:pt x="6645" y="5239"/>
                  <a:pt x="6566" y="5235"/>
                  <a:pt x="6485" y="5228"/>
                </a:cubicBezTo>
                <a:lnTo>
                  <a:pt x="6433" y="5223"/>
                </a:lnTo>
                <a:lnTo>
                  <a:pt x="6663" y="4547"/>
                </a:lnTo>
                <a:lnTo>
                  <a:pt x="6886" y="4382"/>
                </a:lnTo>
                <a:lnTo>
                  <a:pt x="6864" y="4353"/>
                </a:lnTo>
                <a:lnTo>
                  <a:pt x="6627" y="4528"/>
                </a:lnTo>
                <a:lnTo>
                  <a:pt x="6392" y="5222"/>
                </a:lnTo>
                <a:cubicBezTo>
                  <a:pt x="6359" y="5219"/>
                  <a:pt x="6331" y="5216"/>
                  <a:pt x="6308" y="5212"/>
                </a:cubicBezTo>
                <a:lnTo>
                  <a:pt x="6546" y="4512"/>
                </a:lnTo>
                <a:lnTo>
                  <a:pt x="6839" y="4296"/>
                </a:lnTo>
                <a:lnTo>
                  <a:pt x="6078" y="4296"/>
                </a:lnTo>
                <a:lnTo>
                  <a:pt x="6228" y="4494"/>
                </a:lnTo>
                <a:lnTo>
                  <a:pt x="5980" y="5223"/>
                </a:lnTo>
                <a:cubicBezTo>
                  <a:pt x="5865" y="5244"/>
                  <a:pt x="5760" y="5301"/>
                  <a:pt x="5666" y="5394"/>
                </a:cubicBezTo>
                <a:lnTo>
                  <a:pt x="5651" y="5409"/>
                </a:lnTo>
                <a:lnTo>
                  <a:pt x="4850" y="5409"/>
                </a:lnTo>
                <a:lnTo>
                  <a:pt x="5131" y="4575"/>
                </a:lnTo>
                <a:cubicBezTo>
                  <a:pt x="5159" y="4572"/>
                  <a:pt x="5185" y="4570"/>
                  <a:pt x="5210" y="4570"/>
                </a:cubicBezTo>
                <a:cubicBezTo>
                  <a:pt x="5321" y="4570"/>
                  <a:pt x="5409" y="4597"/>
                  <a:pt x="5474" y="4651"/>
                </a:cubicBezTo>
                <a:cubicBezTo>
                  <a:pt x="5467" y="4601"/>
                  <a:pt x="5445" y="4568"/>
                  <a:pt x="5407" y="4551"/>
                </a:cubicBezTo>
                <a:cubicBezTo>
                  <a:pt x="5369" y="4534"/>
                  <a:pt x="5297" y="4526"/>
                  <a:pt x="5192" y="4526"/>
                </a:cubicBezTo>
                <a:lnTo>
                  <a:pt x="5104" y="4528"/>
                </a:lnTo>
                <a:lnTo>
                  <a:pt x="4805" y="5409"/>
                </a:lnTo>
                <a:lnTo>
                  <a:pt x="4724" y="5409"/>
                </a:lnTo>
                <a:lnTo>
                  <a:pt x="5052" y="4442"/>
                </a:lnTo>
                <a:lnTo>
                  <a:pt x="5072" y="4442"/>
                </a:lnTo>
                <a:cubicBezTo>
                  <a:pt x="5122" y="4438"/>
                  <a:pt x="5171" y="4436"/>
                  <a:pt x="5220" y="4436"/>
                </a:cubicBezTo>
                <a:cubicBezTo>
                  <a:pt x="5339" y="4436"/>
                  <a:pt x="5419" y="4460"/>
                  <a:pt x="5461" y="4507"/>
                </a:cubicBezTo>
                <a:cubicBezTo>
                  <a:pt x="5502" y="4555"/>
                  <a:pt x="5518" y="4640"/>
                  <a:pt x="5508" y="4763"/>
                </a:cubicBezTo>
                <a:lnTo>
                  <a:pt x="5505" y="4784"/>
                </a:lnTo>
                <a:lnTo>
                  <a:pt x="5518" y="4795"/>
                </a:lnTo>
                <a:lnTo>
                  <a:pt x="5524" y="4787"/>
                </a:lnTo>
                <a:cubicBezTo>
                  <a:pt x="5591" y="4683"/>
                  <a:pt x="5656" y="4597"/>
                  <a:pt x="5717" y="4528"/>
                </a:cubicBezTo>
                <a:lnTo>
                  <a:pt x="5893" y="4333"/>
                </a:lnTo>
                <a:cubicBezTo>
                  <a:pt x="5899" y="4327"/>
                  <a:pt x="5910" y="4314"/>
                  <a:pt x="5926" y="4296"/>
                </a:cubicBezTo>
                <a:lnTo>
                  <a:pt x="3973" y="4296"/>
                </a:lnTo>
                <a:lnTo>
                  <a:pt x="3978" y="4312"/>
                </a:lnTo>
                <a:cubicBezTo>
                  <a:pt x="4012" y="4497"/>
                  <a:pt x="4027" y="4664"/>
                  <a:pt x="4022" y="4815"/>
                </a:cubicBezTo>
                <a:lnTo>
                  <a:pt x="4042" y="4815"/>
                </a:lnTo>
                <a:cubicBezTo>
                  <a:pt x="4094" y="4680"/>
                  <a:pt x="4161" y="4584"/>
                  <a:pt x="4242" y="4527"/>
                </a:cubicBezTo>
                <a:cubicBezTo>
                  <a:pt x="4323" y="4470"/>
                  <a:pt x="4433" y="4442"/>
                  <a:pt x="4572" y="4442"/>
                </a:cubicBezTo>
                <a:cubicBezTo>
                  <a:pt x="4622" y="4442"/>
                  <a:pt x="4673" y="4445"/>
                  <a:pt x="4726" y="4452"/>
                </a:cubicBezTo>
                <a:lnTo>
                  <a:pt x="4699" y="4531"/>
                </a:lnTo>
                <a:lnTo>
                  <a:pt x="4681" y="4531"/>
                </a:lnTo>
                <a:lnTo>
                  <a:pt x="4585" y="4529"/>
                </a:lnTo>
                <a:cubicBezTo>
                  <a:pt x="4462" y="4529"/>
                  <a:pt x="4365" y="4554"/>
                  <a:pt x="4294" y="4604"/>
                </a:cubicBezTo>
                <a:cubicBezTo>
                  <a:pt x="4224" y="4653"/>
                  <a:pt x="4161" y="4741"/>
                  <a:pt x="4106" y="4868"/>
                </a:cubicBezTo>
                <a:lnTo>
                  <a:pt x="4149" y="4868"/>
                </a:lnTo>
                <a:cubicBezTo>
                  <a:pt x="4195" y="4758"/>
                  <a:pt x="4249" y="4681"/>
                  <a:pt x="4311" y="4637"/>
                </a:cubicBezTo>
                <a:cubicBezTo>
                  <a:pt x="4373" y="4593"/>
                  <a:pt x="4459" y="4571"/>
                  <a:pt x="4571" y="4571"/>
                </a:cubicBezTo>
                <a:lnTo>
                  <a:pt x="4685" y="4573"/>
                </a:lnTo>
                <a:lnTo>
                  <a:pt x="4401" y="5409"/>
                </a:lnTo>
                <a:lnTo>
                  <a:pt x="0" y="540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6858000"/>
            <a:ext cx="12192000" cy="34347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5409">
                <a:moveTo>
                  <a:pt x="14729" y="420"/>
                </a:moveTo>
                <a:lnTo>
                  <a:pt x="14683" y="428"/>
                </a:lnTo>
                <a:cubicBezTo>
                  <a:pt x="14650" y="649"/>
                  <a:pt x="14724" y="788"/>
                  <a:pt x="14905" y="846"/>
                </a:cubicBezTo>
                <a:lnTo>
                  <a:pt x="14910" y="833"/>
                </a:lnTo>
                <a:cubicBezTo>
                  <a:pt x="14763" y="752"/>
                  <a:pt x="14703" y="615"/>
                  <a:pt x="14729" y="420"/>
                </a:cubicBezTo>
                <a:close/>
                <a:moveTo>
                  <a:pt x="12804" y="0"/>
                </a:moveTo>
                <a:lnTo>
                  <a:pt x="12886" y="0"/>
                </a:lnTo>
                <a:lnTo>
                  <a:pt x="12772" y="94"/>
                </a:lnTo>
                <a:lnTo>
                  <a:pt x="12804" y="0"/>
                </a:lnTo>
                <a:close/>
                <a:moveTo>
                  <a:pt x="11496" y="0"/>
                </a:moveTo>
                <a:lnTo>
                  <a:pt x="11651" y="0"/>
                </a:lnTo>
                <a:lnTo>
                  <a:pt x="11548" y="303"/>
                </a:lnTo>
                <a:lnTo>
                  <a:pt x="11496" y="0"/>
                </a:lnTo>
                <a:close/>
                <a:moveTo>
                  <a:pt x="11351" y="0"/>
                </a:moveTo>
                <a:lnTo>
                  <a:pt x="11450" y="0"/>
                </a:lnTo>
                <a:lnTo>
                  <a:pt x="11518" y="391"/>
                </a:lnTo>
                <a:lnTo>
                  <a:pt x="11452" y="585"/>
                </a:lnTo>
                <a:lnTo>
                  <a:pt x="11351" y="0"/>
                </a:lnTo>
                <a:close/>
                <a:moveTo>
                  <a:pt x="8768" y="0"/>
                </a:moveTo>
                <a:lnTo>
                  <a:pt x="9066" y="0"/>
                </a:lnTo>
                <a:lnTo>
                  <a:pt x="9067" y="18"/>
                </a:lnTo>
                <a:cubicBezTo>
                  <a:pt x="8984" y="75"/>
                  <a:pt x="8909" y="133"/>
                  <a:pt x="8842" y="191"/>
                </a:cubicBezTo>
                <a:lnTo>
                  <a:pt x="8835" y="167"/>
                </a:lnTo>
                <a:cubicBezTo>
                  <a:pt x="8811" y="95"/>
                  <a:pt x="8789" y="40"/>
                  <a:pt x="8769" y="1"/>
                </a:cubicBezTo>
                <a:lnTo>
                  <a:pt x="8768" y="0"/>
                </a:lnTo>
                <a:close/>
                <a:moveTo>
                  <a:pt x="8600" y="0"/>
                </a:moveTo>
                <a:lnTo>
                  <a:pt x="8709" y="0"/>
                </a:lnTo>
                <a:lnTo>
                  <a:pt x="8718" y="17"/>
                </a:lnTo>
                <a:cubicBezTo>
                  <a:pt x="8753" y="81"/>
                  <a:pt x="8782" y="149"/>
                  <a:pt x="8804" y="222"/>
                </a:cubicBezTo>
                <a:cubicBezTo>
                  <a:pt x="8793" y="232"/>
                  <a:pt x="8784" y="239"/>
                  <a:pt x="8779" y="243"/>
                </a:cubicBezTo>
                <a:lnTo>
                  <a:pt x="8747" y="271"/>
                </a:lnTo>
                <a:cubicBezTo>
                  <a:pt x="8746" y="273"/>
                  <a:pt x="8738" y="279"/>
                  <a:pt x="8725" y="289"/>
                </a:cubicBezTo>
                <a:cubicBezTo>
                  <a:pt x="8720" y="276"/>
                  <a:pt x="8717" y="269"/>
                  <a:pt x="8716" y="268"/>
                </a:cubicBezTo>
                <a:lnTo>
                  <a:pt x="8677" y="164"/>
                </a:lnTo>
                <a:cubicBezTo>
                  <a:pt x="8657" y="112"/>
                  <a:pt x="8633" y="61"/>
                  <a:pt x="8605" y="8"/>
                </a:cubicBezTo>
                <a:lnTo>
                  <a:pt x="8600" y="0"/>
                </a:lnTo>
                <a:close/>
                <a:moveTo>
                  <a:pt x="0" y="0"/>
                </a:moveTo>
                <a:lnTo>
                  <a:pt x="4406" y="0"/>
                </a:lnTo>
                <a:lnTo>
                  <a:pt x="4137" y="791"/>
                </a:lnTo>
                <a:lnTo>
                  <a:pt x="3845" y="981"/>
                </a:lnTo>
                <a:lnTo>
                  <a:pt x="4587" y="981"/>
                </a:lnTo>
                <a:lnTo>
                  <a:pt x="4455" y="804"/>
                </a:lnTo>
                <a:lnTo>
                  <a:pt x="4729" y="0"/>
                </a:lnTo>
                <a:lnTo>
                  <a:pt x="4810" y="0"/>
                </a:lnTo>
                <a:lnTo>
                  <a:pt x="4530" y="822"/>
                </a:lnTo>
                <a:lnTo>
                  <a:pt x="4663" y="1070"/>
                </a:lnTo>
                <a:lnTo>
                  <a:pt x="3887" y="1070"/>
                </a:lnTo>
                <a:lnTo>
                  <a:pt x="3909" y="1114"/>
                </a:lnTo>
                <a:lnTo>
                  <a:pt x="4737" y="1114"/>
                </a:lnTo>
                <a:lnTo>
                  <a:pt x="4583" y="809"/>
                </a:lnTo>
                <a:lnTo>
                  <a:pt x="4855" y="0"/>
                </a:lnTo>
                <a:lnTo>
                  <a:pt x="5665" y="0"/>
                </a:lnTo>
                <a:lnTo>
                  <a:pt x="5643" y="23"/>
                </a:lnTo>
                <a:cubicBezTo>
                  <a:pt x="5619" y="48"/>
                  <a:pt x="5597" y="75"/>
                  <a:pt x="5575" y="104"/>
                </a:cubicBezTo>
                <a:lnTo>
                  <a:pt x="5594" y="120"/>
                </a:lnTo>
                <a:cubicBezTo>
                  <a:pt x="5657" y="63"/>
                  <a:pt x="5725" y="23"/>
                  <a:pt x="5796" y="2"/>
                </a:cubicBezTo>
                <a:lnTo>
                  <a:pt x="5801" y="0"/>
                </a:lnTo>
                <a:lnTo>
                  <a:pt x="5922" y="0"/>
                </a:lnTo>
                <a:lnTo>
                  <a:pt x="5907" y="42"/>
                </a:lnTo>
                <a:cubicBezTo>
                  <a:pt x="5799" y="51"/>
                  <a:pt x="5701" y="95"/>
                  <a:pt x="5611" y="174"/>
                </a:cubicBezTo>
                <a:lnTo>
                  <a:pt x="5640" y="190"/>
                </a:lnTo>
                <a:cubicBezTo>
                  <a:pt x="5718" y="118"/>
                  <a:pt x="5803" y="83"/>
                  <a:pt x="5893" y="83"/>
                </a:cubicBezTo>
                <a:lnTo>
                  <a:pt x="5653" y="791"/>
                </a:lnTo>
                <a:lnTo>
                  <a:pt x="5371" y="981"/>
                </a:lnTo>
                <a:lnTo>
                  <a:pt x="6119" y="981"/>
                </a:lnTo>
                <a:lnTo>
                  <a:pt x="5972" y="806"/>
                </a:lnTo>
                <a:lnTo>
                  <a:pt x="6245" y="2"/>
                </a:lnTo>
                <a:cubicBezTo>
                  <a:pt x="6263" y="3"/>
                  <a:pt x="6275" y="4"/>
                  <a:pt x="6281" y="5"/>
                </a:cubicBezTo>
                <a:lnTo>
                  <a:pt x="6440" y="19"/>
                </a:lnTo>
                <a:cubicBezTo>
                  <a:pt x="6473" y="22"/>
                  <a:pt x="6525" y="24"/>
                  <a:pt x="6597" y="24"/>
                </a:cubicBezTo>
                <a:cubicBezTo>
                  <a:pt x="6732" y="24"/>
                  <a:pt x="6853" y="17"/>
                  <a:pt x="6960" y="2"/>
                </a:cubicBezTo>
                <a:lnTo>
                  <a:pt x="6940" y="60"/>
                </a:lnTo>
                <a:cubicBezTo>
                  <a:pt x="6854" y="88"/>
                  <a:pt x="6759" y="102"/>
                  <a:pt x="6655" y="102"/>
                </a:cubicBezTo>
                <a:cubicBezTo>
                  <a:pt x="6591" y="102"/>
                  <a:pt x="6490" y="97"/>
                  <a:pt x="6350" y="86"/>
                </a:cubicBezTo>
                <a:lnTo>
                  <a:pt x="6304" y="83"/>
                </a:lnTo>
                <a:lnTo>
                  <a:pt x="6051" y="829"/>
                </a:lnTo>
                <a:lnTo>
                  <a:pt x="6190" y="1070"/>
                </a:lnTo>
                <a:lnTo>
                  <a:pt x="5399" y="1070"/>
                </a:lnTo>
                <a:lnTo>
                  <a:pt x="5426" y="1114"/>
                </a:lnTo>
                <a:lnTo>
                  <a:pt x="6264" y="1114"/>
                </a:lnTo>
                <a:lnTo>
                  <a:pt x="6101" y="806"/>
                </a:lnTo>
                <a:lnTo>
                  <a:pt x="6334" y="120"/>
                </a:lnTo>
                <a:lnTo>
                  <a:pt x="6356" y="122"/>
                </a:lnTo>
                <a:cubicBezTo>
                  <a:pt x="6450" y="131"/>
                  <a:pt x="6543" y="136"/>
                  <a:pt x="6634" y="136"/>
                </a:cubicBezTo>
                <a:cubicBezTo>
                  <a:pt x="6730" y="136"/>
                  <a:pt x="6827" y="125"/>
                  <a:pt x="6925" y="104"/>
                </a:cubicBezTo>
                <a:lnTo>
                  <a:pt x="6692" y="791"/>
                </a:lnTo>
                <a:lnTo>
                  <a:pt x="6405" y="981"/>
                </a:lnTo>
                <a:lnTo>
                  <a:pt x="7150" y="981"/>
                </a:lnTo>
                <a:lnTo>
                  <a:pt x="7014" y="806"/>
                </a:lnTo>
                <a:lnTo>
                  <a:pt x="7288" y="0"/>
                </a:lnTo>
                <a:lnTo>
                  <a:pt x="7374" y="0"/>
                </a:lnTo>
                <a:lnTo>
                  <a:pt x="7093" y="825"/>
                </a:lnTo>
                <a:lnTo>
                  <a:pt x="7228" y="1070"/>
                </a:lnTo>
                <a:lnTo>
                  <a:pt x="6438" y="1070"/>
                </a:lnTo>
                <a:lnTo>
                  <a:pt x="6463" y="1114"/>
                </a:lnTo>
                <a:lnTo>
                  <a:pt x="7305" y="1114"/>
                </a:lnTo>
                <a:lnTo>
                  <a:pt x="7141" y="806"/>
                </a:lnTo>
                <a:lnTo>
                  <a:pt x="7415" y="0"/>
                </a:lnTo>
                <a:lnTo>
                  <a:pt x="8313" y="0"/>
                </a:lnTo>
                <a:lnTo>
                  <a:pt x="8314" y="1"/>
                </a:lnTo>
                <a:cubicBezTo>
                  <a:pt x="8317" y="4"/>
                  <a:pt x="8320" y="7"/>
                  <a:pt x="8322" y="10"/>
                </a:cubicBezTo>
                <a:lnTo>
                  <a:pt x="8308" y="32"/>
                </a:lnTo>
                <a:cubicBezTo>
                  <a:pt x="8124" y="315"/>
                  <a:pt x="7963" y="523"/>
                  <a:pt x="7827" y="658"/>
                </a:cubicBezTo>
                <a:cubicBezTo>
                  <a:pt x="7691" y="793"/>
                  <a:pt x="7532" y="901"/>
                  <a:pt x="7350" y="981"/>
                </a:cubicBezTo>
                <a:lnTo>
                  <a:pt x="8161" y="981"/>
                </a:lnTo>
                <a:cubicBezTo>
                  <a:pt x="8153" y="967"/>
                  <a:pt x="8146" y="957"/>
                  <a:pt x="8142" y="950"/>
                </a:cubicBezTo>
                <a:cubicBezTo>
                  <a:pt x="8100" y="881"/>
                  <a:pt x="8075" y="826"/>
                  <a:pt x="8068" y="786"/>
                </a:cubicBezTo>
                <a:cubicBezTo>
                  <a:pt x="8061" y="746"/>
                  <a:pt x="8068" y="696"/>
                  <a:pt x="8089" y="636"/>
                </a:cubicBezTo>
                <a:cubicBezTo>
                  <a:pt x="8108" y="577"/>
                  <a:pt x="8148" y="504"/>
                  <a:pt x="8207" y="415"/>
                </a:cubicBezTo>
                <a:lnTo>
                  <a:pt x="8317" y="250"/>
                </a:lnTo>
                <a:cubicBezTo>
                  <a:pt x="8361" y="183"/>
                  <a:pt x="8396" y="132"/>
                  <a:pt x="8422" y="97"/>
                </a:cubicBezTo>
                <a:lnTo>
                  <a:pt x="8468" y="172"/>
                </a:lnTo>
                <a:cubicBezTo>
                  <a:pt x="8304" y="390"/>
                  <a:pt x="8203" y="554"/>
                  <a:pt x="8166" y="665"/>
                </a:cubicBezTo>
                <a:cubicBezTo>
                  <a:pt x="8144" y="730"/>
                  <a:pt x="8136" y="786"/>
                  <a:pt x="8141" y="834"/>
                </a:cubicBezTo>
                <a:cubicBezTo>
                  <a:pt x="8147" y="882"/>
                  <a:pt x="8171" y="949"/>
                  <a:pt x="8213" y="1036"/>
                </a:cubicBezTo>
                <a:lnTo>
                  <a:pt x="8229" y="1070"/>
                </a:lnTo>
                <a:lnTo>
                  <a:pt x="7404" y="1070"/>
                </a:lnTo>
                <a:lnTo>
                  <a:pt x="7422" y="1114"/>
                </a:lnTo>
                <a:lnTo>
                  <a:pt x="8297" y="1114"/>
                </a:lnTo>
                <a:cubicBezTo>
                  <a:pt x="8288" y="1093"/>
                  <a:pt x="8281" y="1078"/>
                  <a:pt x="8277" y="1069"/>
                </a:cubicBezTo>
                <a:cubicBezTo>
                  <a:pt x="8225" y="958"/>
                  <a:pt x="8196" y="880"/>
                  <a:pt x="8189" y="833"/>
                </a:cubicBezTo>
                <a:cubicBezTo>
                  <a:pt x="8181" y="786"/>
                  <a:pt x="8189" y="728"/>
                  <a:pt x="8212" y="660"/>
                </a:cubicBezTo>
                <a:cubicBezTo>
                  <a:pt x="8252" y="544"/>
                  <a:pt x="8345" y="394"/>
                  <a:pt x="8491" y="209"/>
                </a:cubicBezTo>
                <a:lnTo>
                  <a:pt x="8501" y="229"/>
                </a:lnTo>
                <a:cubicBezTo>
                  <a:pt x="8549" y="343"/>
                  <a:pt x="8586" y="445"/>
                  <a:pt x="8612" y="535"/>
                </a:cubicBezTo>
                <a:lnTo>
                  <a:pt x="8625" y="582"/>
                </a:lnTo>
                <a:cubicBezTo>
                  <a:pt x="8758" y="441"/>
                  <a:pt x="8907" y="316"/>
                  <a:pt x="9071" y="209"/>
                </a:cubicBezTo>
                <a:lnTo>
                  <a:pt x="9078" y="281"/>
                </a:lnTo>
                <a:lnTo>
                  <a:pt x="9060" y="297"/>
                </a:lnTo>
                <a:cubicBezTo>
                  <a:pt x="8889" y="428"/>
                  <a:pt x="8753" y="546"/>
                  <a:pt x="8654" y="652"/>
                </a:cubicBezTo>
                <a:lnTo>
                  <a:pt x="8688" y="662"/>
                </a:lnTo>
                <a:cubicBezTo>
                  <a:pt x="8788" y="553"/>
                  <a:pt x="8918" y="439"/>
                  <a:pt x="9078" y="319"/>
                </a:cubicBezTo>
                <a:lnTo>
                  <a:pt x="9097" y="793"/>
                </a:lnTo>
                <a:lnTo>
                  <a:pt x="8809" y="981"/>
                </a:lnTo>
                <a:lnTo>
                  <a:pt x="9628" y="981"/>
                </a:lnTo>
                <a:lnTo>
                  <a:pt x="9449" y="793"/>
                </a:lnTo>
                <a:lnTo>
                  <a:pt x="9426" y="0"/>
                </a:lnTo>
                <a:lnTo>
                  <a:pt x="9813" y="0"/>
                </a:lnTo>
                <a:lnTo>
                  <a:pt x="9816" y="13"/>
                </a:lnTo>
                <a:lnTo>
                  <a:pt x="9823" y="49"/>
                </a:lnTo>
                <a:cubicBezTo>
                  <a:pt x="9755" y="39"/>
                  <a:pt x="9692" y="34"/>
                  <a:pt x="9634" y="34"/>
                </a:cubicBezTo>
                <a:cubicBezTo>
                  <a:pt x="9586" y="34"/>
                  <a:pt x="9542" y="39"/>
                  <a:pt x="9502" y="49"/>
                </a:cubicBezTo>
                <a:lnTo>
                  <a:pt x="9531" y="812"/>
                </a:lnTo>
                <a:lnTo>
                  <a:pt x="9735" y="1070"/>
                </a:lnTo>
                <a:lnTo>
                  <a:pt x="8875" y="1070"/>
                </a:lnTo>
                <a:lnTo>
                  <a:pt x="8890" y="1114"/>
                </a:lnTo>
                <a:lnTo>
                  <a:pt x="9829" y="1114"/>
                </a:lnTo>
                <a:lnTo>
                  <a:pt x="9576" y="794"/>
                </a:lnTo>
                <a:lnTo>
                  <a:pt x="9550" y="76"/>
                </a:lnTo>
                <a:cubicBezTo>
                  <a:pt x="9567" y="75"/>
                  <a:pt x="9578" y="75"/>
                  <a:pt x="9582" y="75"/>
                </a:cubicBezTo>
                <a:cubicBezTo>
                  <a:pt x="9609" y="75"/>
                  <a:pt x="9652" y="78"/>
                  <a:pt x="9709" y="83"/>
                </a:cubicBezTo>
                <a:lnTo>
                  <a:pt x="9837" y="94"/>
                </a:lnTo>
                <a:cubicBezTo>
                  <a:pt x="9840" y="94"/>
                  <a:pt x="9853" y="96"/>
                  <a:pt x="9876" y="99"/>
                </a:cubicBezTo>
                <a:cubicBezTo>
                  <a:pt x="9869" y="67"/>
                  <a:pt x="9863" y="36"/>
                  <a:pt x="9857" y="7"/>
                </a:cubicBezTo>
                <a:lnTo>
                  <a:pt x="9856" y="0"/>
                </a:lnTo>
                <a:lnTo>
                  <a:pt x="10492" y="0"/>
                </a:lnTo>
                <a:lnTo>
                  <a:pt x="10363" y="378"/>
                </a:lnTo>
                <a:cubicBezTo>
                  <a:pt x="10297" y="572"/>
                  <a:pt x="10229" y="710"/>
                  <a:pt x="10158" y="790"/>
                </a:cubicBezTo>
                <a:cubicBezTo>
                  <a:pt x="10088" y="870"/>
                  <a:pt x="9979" y="933"/>
                  <a:pt x="9831" y="981"/>
                </a:cubicBezTo>
                <a:lnTo>
                  <a:pt x="10586" y="981"/>
                </a:lnTo>
                <a:lnTo>
                  <a:pt x="10640" y="1070"/>
                </a:lnTo>
                <a:lnTo>
                  <a:pt x="9828" y="1070"/>
                </a:lnTo>
                <a:lnTo>
                  <a:pt x="9839" y="1114"/>
                </a:lnTo>
                <a:lnTo>
                  <a:pt x="10718" y="1114"/>
                </a:lnTo>
                <a:lnTo>
                  <a:pt x="10628" y="963"/>
                </a:lnTo>
                <a:cubicBezTo>
                  <a:pt x="10499" y="921"/>
                  <a:pt x="10430" y="854"/>
                  <a:pt x="10422" y="762"/>
                </a:cubicBezTo>
                <a:cubicBezTo>
                  <a:pt x="10414" y="670"/>
                  <a:pt x="10461" y="476"/>
                  <a:pt x="10561" y="180"/>
                </a:cubicBezTo>
                <a:lnTo>
                  <a:pt x="10623" y="0"/>
                </a:lnTo>
                <a:lnTo>
                  <a:pt x="10711" y="0"/>
                </a:lnTo>
                <a:lnTo>
                  <a:pt x="10608" y="303"/>
                </a:lnTo>
                <a:lnTo>
                  <a:pt x="10554" y="456"/>
                </a:lnTo>
                <a:cubicBezTo>
                  <a:pt x="10462" y="725"/>
                  <a:pt x="10483" y="884"/>
                  <a:pt x="10615" y="934"/>
                </a:cubicBezTo>
                <a:lnTo>
                  <a:pt x="10606" y="923"/>
                </a:lnTo>
                <a:cubicBezTo>
                  <a:pt x="10547" y="871"/>
                  <a:pt x="10525" y="791"/>
                  <a:pt x="10540" y="683"/>
                </a:cubicBezTo>
                <a:lnTo>
                  <a:pt x="10600" y="449"/>
                </a:lnTo>
                <a:lnTo>
                  <a:pt x="10627" y="376"/>
                </a:lnTo>
                <a:lnTo>
                  <a:pt x="10755" y="0"/>
                </a:lnTo>
                <a:lnTo>
                  <a:pt x="11014" y="0"/>
                </a:lnTo>
                <a:lnTo>
                  <a:pt x="11186" y="981"/>
                </a:lnTo>
                <a:lnTo>
                  <a:pt x="11460" y="981"/>
                </a:lnTo>
                <a:lnTo>
                  <a:pt x="11794" y="0"/>
                </a:lnTo>
                <a:lnTo>
                  <a:pt x="11883" y="0"/>
                </a:lnTo>
                <a:lnTo>
                  <a:pt x="11519" y="1070"/>
                </a:lnTo>
                <a:lnTo>
                  <a:pt x="11193" y="1070"/>
                </a:lnTo>
                <a:lnTo>
                  <a:pt x="11199" y="1114"/>
                </a:lnTo>
                <a:lnTo>
                  <a:pt x="11548" y="1114"/>
                </a:lnTo>
                <a:lnTo>
                  <a:pt x="11927" y="0"/>
                </a:lnTo>
                <a:lnTo>
                  <a:pt x="12480" y="0"/>
                </a:lnTo>
                <a:lnTo>
                  <a:pt x="12211" y="791"/>
                </a:lnTo>
                <a:lnTo>
                  <a:pt x="11924" y="981"/>
                </a:lnTo>
                <a:lnTo>
                  <a:pt x="12666" y="981"/>
                </a:lnTo>
                <a:lnTo>
                  <a:pt x="12530" y="804"/>
                </a:lnTo>
                <a:lnTo>
                  <a:pt x="12702" y="300"/>
                </a:lnTo>
                <a:lnTo>
                  <a:pt x="13056" y="0"/>
                </a:lnTo>
                <a:lnTo>
                  <a:pt x="13152" y="0"/>
                </a:lnTo>
                <a:lnTo>
                  <a:pt x="12784" y="319"/>
                </a:lnTo>
                <a:lnTo>
                  <a:pt x="12613" y="822"/>
                </a:lnTo>
                <a:lnTo>
                  <a:pt x="12735" y="1070"/>
                </a:lnTo>
                <a:lnTo>
                  <a:pt x="11957" y="1070"/>
                </a:lnTo>
                <a:lnTo>
                  <a:pt x="11986" y="1114"/>
                </a:lnTo>
                <a:lnTo>
                  <a:pt x="12817" y="1114"/>
                </a:lnTo>
                <a:lnTo>
                  <a:pt x="12658" y="804"/>
                </a:lnTo>
                <a:lnTo>
                  <a:pt x="12816" y="341"/>
                </a:lnTo>
                <a:lnTo>
                  <a:pt x="13190" y="18"/>
                </a:lnTo>
                <a:lnTo>
                  <a:pt x="13318" y="822"/>
                </a:lnTo>
                <a:lnTo>
                  <a:pt x="13052" y="981"/>
                </a:lnTo>
                <a:lnTo>
                  <a:pt x="13893" y="981"/>
                </a:lnTo>
                <a:lnTo>
                  <a:pt x="13681" y="804"/>
                </a:lnTo>
                <a:lnTo>
                  <a:pt x="13541" y="0"/>
                </a:lnTo>
                <a:lnTo>
                  <a:pt x="13638" y="0"/>
                </a:lnTo>
                <a:lnTo>
                  <a:pt x="13769" y="835"/>
                </a:lnTo>
                <a:lnTo>
                  <a:pt x="14035" y="1070"/>
                </a:lnTo>
                <a:lnTo>
                  <a:pt x="13096" y="1070"/>
                </a:lnTo>
                <a:lnTo>
                  <a:pt x="13127" y="1114"/>
                </a:lnTo>
                <a:lnTo>
                  <a:pt x="14158" y="1114"/>
                </a:lnTo>
                <a:lnTo>
                  <a:pt x="13804" y="804"/>
                </a:lnTo>
                <a:lnTo>
                  <a:pt x="13681" y="0"/>
                </a:lnTo>
                <a:lnTo>
                  <a:pt x="14730" y="0"/>
                </a:lnTo>
                <a:lnTo>
                  <a:pt x="14734" y="6"/>
                </a:lnTo>
                <a:cubicBezTo>
                  <a:pt x="14748" y="24"/>
                  <a:pt x="14768" y="41"/>
                  <a:pt x="14793" y="56"/>
                </a:cubicBezTo>
                <a:cubicBezTo>
                  <a:pt x="14860" y="95"/>
                  <a:pt x="15000" y="142"/>
                  <a:pt x="15216" y="196"/>
                </a:cubicBezTo>
                <a:cubicBezTo>
                  <a:pt x="15364" y="234"/>
                  <a:pt x="15462" y="266"/>
                  <a:pt x="15510" y="292"/>
                </a:cubicBezTo>
                <a:cubicBezTo>
                  <a:pt x="15558" y="318"/>
                  <a:pt x="15596" y="359"/>
                  <a:pt x="15626" y="415"/>
                </a:cubicBezTo>
                <a:lnTo>
                  <a:pt x="15639" y="409"/>
                </a:lnTo>
                <a:cubicBezTo>
                  <a:pt x="15637" y="344"/>
                  <a:pt x="15611" y="295"/>
                  <a:pt x="15563" y="264"/>
                </a:cubicBezTo>
                <a:cubicBezTo>
                  <a:pt x="15515" y="232"/>
                  <a:pt x="15410" y="194"/>
                  <a:pt x="15248" y="149"/>
                </a:cubicBezTo>
                <a:lnTo>
                  <a:pt x="15009" y="84"/>
                </a:lnTo>
                <a:cubicBezTo>
                  <a:pt x="14920" y="61"/>
                  <a:pt x="14853" y="33"/>
                  <a:pt x="14810" y="3"/>
                </a:cubicBezTo>
                <a:lnTo>
                  <a:pt x="14806" y="0"/>
                </a:lnTo>
                <a:lnTo>
                  <a:pt x="15017" y="0"/>
                </a:lnTo>
                <a:lnTo>
                  <a:pt x="15026" y="3"/>
                </a:lnTo>
                <a:cubicBezTo>
                  <a:pt x="15058" y="12"/>
                  <a:pt x="15091" y="21"/>
                  <a:pt x="15127" y="28"/>
                </a:cubicBezTo>
                <a:cubicBezTo>
                  <a:pt x="15374" y="80"/>
                  <a:pt x="15530" y="136"/>
                  <a:pt x="15595" y="197"/>
                </a:cubicBezTo>
                <a:cubicBezTo>
                  <a:pt x="15684" y="282"/>
                  <a:pt x="15707" y="390"/>
                  <a:pt x="15663" y="521"/>
                </a:cubicBezTo>
                <a:cubicBezTo>
                  <a:pt x="15624" y="634"/>
                  <a:pt x="15551" y="725"/>
                  <a:pt x="15443" y="792"/>
                </a:cubicBezTo>
                <a:cubicBezTo>
                  <a:pt x="15334" y="859"/>
                  <a:pt x="15208" y="892"/>
                  <a:pt x="15063" y="892"/>
                </a:cubicBezTo>
                <a:cubicBezTo>
                  <a:pt x="14880" y="892"/>
                  <a:pt x="14747" y="845"/>
                  <a:pt x="14665" y="751"/>
                </a:cubicBezTo>
                <a:cubicBezTo>
                  <a:pt x="14584" y="657"/>
                  <a:pt x="14561" y="525"/>
                  <a:pt x="14596" y="355"/>
                </a:cubicBezTo>
                <a:lnTo>
                  <a:pt x="14569" y="347"/>
                </a:lnTo>
                <a:cubicBezTo>
                  <a:pt x="14453" y="530"/>
                  <a:pt x="14294" y="722"/>
                  <a:pt x="14091" y="924"/>
                </a:cubicBezTo>
                <a:lnTo>
                  <a:pt x="14096" y="947"/>
                </a:lnTo>
                <a:cubicBezTo>
                  <a:pt x="14181" y="905"/>
                  <a:pt x="14256" y="884"/>
                  <a:pt x="14322" y="884"/>
                </a:cubicBezTo>
                <a:cubicBezTo>
                  <a:pt x="14372" y="884"/>
                  <a:pt x="14432" y="893"/>
                  <a:pt x="14502" y="912"/>
                </a:cubicBezTo>
                <a:lnTo>
                  <a:pt x="14676" y="958"/>
                </a:lnTo>
                <a:cubicBezTo>
                  <a:pt x="14816" y="996"/>
                  <a:pt x="14947" y="1015"/>
                  <a:pt x="15070" y="1015"/>
                </a:cubicBezTo>
                <a:cubicBezTo>
                  <a:pt x="15267" y="1015"/>
                  <a:pt x="15452" y="955"/>
                  <a:pt x="15627" y="834"/>
                </a:cubicBezTo>
                <a:cubicBezTo>
                  <a:pt x="15801" y="714"/>
                  <a:pt x="15919" y="565"/>
                  <a:pt x="15979" y="388"/>
                </a:cubicBezTo>
                <a:cubicBezTo>
                  <a:pt x="16029" y="239"/>
                  <a:pt x="16029" y="115"/>
                  <a:pt x="15977" y="15"/>
                </a:cubicBezTo>
                <a:lnTo>
                  <a:pt x="15969" y="0"/>
                </a:lnTo>
                <a:lnTo>
                  <a:pt x="16059" y="0"/>
                </a:lnTo>
                <a:lnTo>
                  <a:pt x="16064" y="10"/>
                </a:lnTo>
                <a:cubicBezTo>
                  <a:pt x="16115" y="124"/>
                  <a:pt x="16116" y="253"/>
                  <a:pt x="16066" y="398"/>
                </a:cubicBezTo>
                <a:cubicBezTo>
                  <a:pt x="16000" y="593"/>
                  <a:pt x="15867" y="760"/>
                  <a:pt x="15669" y="898"/>
                </a:cubicBezTo>
                <a:cubicBezTo>
                  <a:pt x="15470" y="1036"/>
                  <a:pt x="15262" y="1105"/>
                  <a:pt x="15046" y="1105"/>
                </a:cubicBezTo>
                <a:cubicBezTo>
                  <a:pt x="14936" y="1105"/>
                  <a:pt x="14835" y="1093"/>
                  <a:pt x="14744" y="1069"/>
                </a:cubicBezTo>
                <a:lnTo>
                  <a:pt x="14515" y="1008"/>
                </a:lnTo>
                <a:cubicBezTo>
                  <a:pt x="14438" y="989"/>
                  <a:pt x="14368" y="979"/>
                  <a:pt x="14303" y="979"/>
                </a:cubicBezTo>
                <a:cubicBezTo>
                  <a:pt x="14244" y="979"/>
                  <a:pt x="14183" y="992"/>
                  <a:pt x="14117" y="1018"/>
                </a:cubicBezTo>
                <a:lnTo>
                  <a:pt x="14121" y="1065"/>
                </a:lnTo>
                <a:cubicBezTo>
                  <a:pt x="14181" y="1040"/>
                  <a:pt x="14242" y="1028"/>
                  <a:pt x="14304" y="1028"/>
                </a:cubicBezTo>
                <a:cubicBezTo>
                  <a:pt x="14373" y="1028"/>
                  <a:pt x="14435" y="1036"/>
                  <a:pt x="14491" y="1051"/>
                </a:cubicBezTo>
                <a:lnTo>
                  <a:pt x="14728" y="1114"/>
                </a:lnTo>
                <a:cubicBezTo>
                  <a:pt x="14814" y="1138"/>
                  <a:pt x="14916" y="1150"/>
                  <a:pt x="15032" y="1150"/>
                </a:cubicBezTo>
                <a:cubicBezTo>
                  <a:pt x="15261" y="1150"/>
                  <a:pt x="15480" y="1078"/>
                  <a:pt x="15689" y="935"/>
                </a:cubicBezTo>
                <a:cubicBezTo>
                  <a:pt x="15898" y="792"/>
                  <a:pt x="16037" y="617"/>
                  <a:pt x="16107" y="410"/>
                </a:cubicBezTo>
                <a:cubicBezTo>
                  <a:pt x="16163" y="247"/>
                  <a:pt x="16156" y="113"/>
                  <a:pt x="16087" y="8"/>
                </a:cubicBezTo>
                <a:lnTo>
                  <a:pt x="16081" y="0"/>
                </a:lnTo>
                <a:lnTo>
                  <a:pt x="19200" y="0"/>
                </a:lnTo>
                <a:lnTo>
                  <a:pt x="19200" y="5409"/>
                </a:lnTo>
                <a:lnTo>
                  <a:pt x="0" y="540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0130" y="2680335"/>
            <a:ext cx="10462260" cy="14846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ct val="100000"/>
              </a:lnSpc>
            </a:pPr>
            <a:r>
              <a:rPr lang="en-US" sz="8800" b="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latin typeface="Edwardian Script ITC" panose="030303020407070D0804" charset="0"/>
                <a:cs typeface="Edwardian Script ITC" panose="030303020407070D0804" charset="0"/>
              </a:rPr>
              <a:t>Thanks for your attention</a:t>
            </a:r>
            <a:endParaRPr lang="en-US" altLang="zh-CN" sz="8800" b="0">
              <a:solidFill>
                <a:srgbClr val="C00000"/>
              </a:solidFill>
              <a:effectLst>
                <a:glow rad="254000">
                  <a:schemeClr val="bg1">
                    <a:alpha val="100000"/>
                  </a:schemeClr>
                </a:glow>
                <a:outerShdw blurRad="63500" algn="ctr" rotWithShape="0">
                  <a:schemeClr val="bg1">
                    <a:lumMod val="50000"/>
                    <a:alpha val="100000"/>
                  </a:schemeClr>
                </a:outerShdw>
              </a:effectLst>
              <a:latin typeface="Edwardian Script ITC" panose="030303020407070D0804" charset="0"/>
              <a:ea typeface="Consolas" panose="020B0609020204030204"/>
              <a:cs typeface="Edwardian Script ITC" panose="030303020407070D08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90470"/>
            <a:ext cx="12192000" cy="1877060"/>
          </a:xfrm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i="1" u="sng">
                <a:solidFill>
                  <a:srgbClr val="C00000"/>
                </a:solidFill>
                <a:effectLst/>
              </a:rPr>
              <a:t>Part1</a:t>
            </a:r>
            <a:r>
              <a:rPr lang="en-US" sz="4800" b="1" i="1">
                <a:solidFill>
                  <a:srgbClr val="C00000"/>
                </a:solidFill>
                <a:effectLst/>
              </a:rPr>
              <a:t>: </a:t>
            </a:r>
            <a:r>
              <a:rPr lang="en-US" altLang="zh-CN" sz="4800" b="1" i="1"/>
              <a:t>Parameter-sharing for </a:t>
            </a:r>
            <a:br>
              <a:rPr lang="en-US" altLang="zh-CN" sz="4800" b="1" i="1"/>
            </a:br>
            <a:r>
              <a:rPr lang="en-US" altLang="zh-CN" sz="4800" b="1" i="1"/>
              <a:t>multiple requests of the same model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3465" y="1630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98420"/>
            <a:ext cx="12192000" cy="1026160"/>
          </a:xfrm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i="1" u="sng">
                <a:solidFill>
                  <a:srgbClr val="C00000"/>
                </a:solidFill>
                <a:effectLst/>
              </a:rPr>
              <a:t>Part1.1</a:t>
            </a:r>
            <a:r>
              <a:rPr lang="en-US" sz="4800" b="1" i="1">
                <a:solidFill>
                  <a:srgbClr val="C00000"/>
                </a:solidFill>
                <a:effectLst/>
              </a:rPr>
              <a:t>: </a:t>
            </a:r>
            <a:r>
              <a:rPr lang="en-US" altLang="zh-CN" sz="4800" b="1" i="1"/>
              <a:t>GPU </a:t>
            </a:r>
            <a:r>
              <a:rPr lang="en-US" altLang="zh-CN" sz="4800" b="1" i="1"/>
              <a:t>memory sharing </a:t>
            </a:r>
            <a:br>
              <a:rPr lang="en-US" altLang="zh-CN" sz="4800" b="1" i="1"/>
            </a:br>
            <a:r>
              <a:rPr lang="en-US" altLang="zh-CN" sz="4800" b="1" i="1"/>
              <a:t>among processes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3465" y="1630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Sharing Parameters?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Instances of one model reside on the same GPU</a:t>
            </a:r>
            <a:endParaRPr lang="en-US" altLang="zh-CN"/>
          </a:p>
          <a:p>
            <a:pPr lvl="1"/>
            <a:r>
              <a:rPr lang="en-US" altLang="zh-CN"/>
              <a:t>Scenario 1: Multiple instances can utilize GPU better than single one</a:t>
            </a:r>
            <a:endParaRPr lang="en-US" altLang="zh-CN"/>
          </a:p>
          <a:p>
            <a:pPr lvl="1"/>
            <a:r>
              <a:rPr lang="en-US" altLang="zh-CN"/>
              <a:t>Scenario 2: Disaggregate prefill and decode phases (</a:t>
            </a:r>
            <a:r>
              <a:rPr lang="en-US" altLang="zh-CN" i="1"/>
              <a:t>Part 2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 Multiple replicas of parameters bring about memory waste</a:t>
            </a:r>
            <a:endParaRPr lang="en-US" altLang="zh-CN"/>
          </a:p>
          <a:p>
            <a:pPr lvl="1"/>
            <a:r>
              <a:rPr lang="en-US" altLang="zh-CN"/>
              <a:t>Each redundant replica wastes space of ~GB</a:t>
            </a:r>
            <a:endParaRPr lang="en-US" altLang="zh-CN"/>
          </a:p>
          <a:p>
            <a:pPr lvl="1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366118" y="2800499"/>
            <a:ext cx="1838930" cy="1138456"/>
            <a:chOff x="4181427" y="2884187"/>
            <a:chExt cx="1069954" cy="708897"/>
          </a:xfrm>
        </p:grpSpPr>
        <p:sp>
          <p:nvSpPr>
            <p:cNvPr id="5" name="圆角矩形 24"/>
            <p:cNvSpPr/>
            <p:nvPr/>
          </p:nvSpPr>
          <p:spPr>
            <a:xfrm>
              <a:off x="4181427" y="2884187"/>
              <a:ext cx="1069954" cy="708897"/>
            </a:xfrm>
            <a:prstGeom prst="roundRect">
              <a:avLst>
                <a:gd name="adj" fmla="val 106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zh-CN" sz="1200" b="1" i="1">
                  <a:solidFill>
                    <a:schemeClr val="tx1"/>
                  </a:solidFill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Node</a:t>
              </a:r>
              <a:endParaRPr lang="en-US" altLang="zh-CN" sz="1200" b="1" i="1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73797" y="3093946"/>
              <a:ext cx="485214" cy="418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  <a:latin typeface="Gill Sans MT" panose="020B0502020104020203" pitchFamily="34" charset="0"/>
                  <a:ea typeface="楷体" panose="02010609060101010101" pitchFamily="49" charset="-122"/>
                  <a:cs typeface="Gill Sans MT" panose="020B0502020104020203" pitchFamily="34" charset="0"/>
                </a:rPr>
                <a:t>Inst 1</a:t>
              </a:r>
              <a:endParaRPr lang="en-US" altLang="zh-CN" sz="1400" baseline="-25000">
                <a:solidFill>
                  <a:schemeClr val="bg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489211" y="4044241"/>
            <a:ext cx="1592744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altLang="zh-CN" sz="1600" b="1"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one instance</a:t>
            </a:r>
            <a:endParaRPr lang="zh-CN" altLang="en-US" sz="1600"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32" name="圆角矩形 24"/>
          <p:cNvSpPr/>
          <p:nvPr/>
        </p:nvSpPr>
        <p:spPr>
          <a:xfrm>
            <a:off x="6616866" y="2800499"/>
            <a:ext cx="1838930" cy="1138456"/>
          </a:xfrm>
          <a:prstGeom prst="roundRect">
            <a:avLst>
              <a:gd name="adj" fmla="val 1062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zh-CN" sz="1200" b="1" i="1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Node</a:t>
            </a:r>
            <a:endParaRPr lang="en-US" altLang="zh-CN" sz="1200" b="1" i="1">
              <a:solidFill>
                <a:schemeClr val="tx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39959" y="3137364"/>
            <a:ext cx="796372" cy="6728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Inst 1</a:t>
            </a:r>
            <a:endParaRPr lang="en-US" altLang="zh-CN" sz="1400" baseline="-25000">
              <a:solidFill>
                <a:schemeClr val="bg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6331" y="3137363"/>
            <a:ext cx="796372" cy="672831"/>
          </a:xfrm>
          <a:prstGeom prst="rect">
            <a:avLst/>
          </a:prstGeom>
          <a:solidFill>
            <a:srgbClr val="C00000"/>
          </a:solidFill>
          <a:ln>
            <a:solidFill>
              <a:srgbClr val="98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Inst 2</a:t>
            </a:r>
            <a:endParaRPr lang="en-US" altLang="zh-CN" sz="1400" baseline="-25000">
              <a:solidFill>
                <a:schemeClr val="bg1"/>
              </a:solidFill>
              <a:latin typeface="Gill Sans MT" panose="020B0502020104020203" pitchFamily="34" charset="0"/>
              <a:ea typeface="楷体" panose="02010609060101010101" pitchFamily="49" charset="-122"/>
              <a:cs typeface="Gill Sans MT" panose="020B050202010402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39959" y="4055225"/>
            <a:ext cx="1592744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altLang="zh-CN" sz="1600" b="1"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two instances</a:t>
            </a:r>
            <a:endParaRPr lang="zh-CN" altLang="en-US" sz="1600"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4749" y="3291013"/>
            <a:ext cx="1277676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altLang="zh-CN" sz="2800" b="1" i="1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v.s.</a:t>
            </a:r>
            <a:endParaRPr lang="zh-CN" altLang="en-US" sz="2800" b="1" i="1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51873" y="3111477"/>
            <a:ext cx="1616148" cy="63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altLang="zh-CN" sz="1600" b="0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Higher utilization</a:t>
            </a:r>
            <a:endParaRPr lang="en-US" altLang="zh-CN" sz="1600" b="0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  <a:p>
            <a:pPr algn="ctr">
              <a:lnSpc>
                <a:spcPts val="1425"/>
              </a:lnSpc>
            </a:pPr>
            <a:r>
              <a:rPr lang="en-US" altLang="zh-CN" sz="1600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&amp;</a:t>
            </a:r>
            <a:endParaRPr lang="en-US" altLang="zh-CN" sz="1600" b="0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  <a:p>
            <a:pPr algn="ctr">
              <a:lnSpc>
                <a:spcPts val="1425"/>
              </a:lnSpc>
            </a:pPr>
            <a:r>
              <a:rPr lang="en-US" altLang="zh-CN" sz="1600">
                <a:solidFill>
                  <a:srgbClr val="C00000"/>
                </a:solidFill>
                <a:latin typeface="Gill Sans MT" panose="020B0502020104020203" pitchFamily="34" charset="0"/>
                <a:ea typeface="Consolas" panose="020B0609020204030204"/>
                <a:cs typeface="Gill Sans MT" panose="020B0502020104020203" pitchFamily="34" charset="0"/>
              </a:rPr>
              <a:t>Lower latency</a:t>
            </a:r>
            <a:endParaRPr lang="zh-CN" altLang="en-US" sz="1600" b="0">
              <a:solidFill>
                <a:srgbClr val="C00000"/>
              </a:solidFill>
              <a:latin typeface="Gill Sans MT" panose="020B0502020104020203" pitchFamily="34" charset="0"/>
              <a:ea typeface="Consolas" panose="020B0609020204030204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413375"/>
          </a:xfrm>
          <a:ln>
            <a:noFill/>
          </a:ln>
        </p:spPr>
        <p:txBody>
          <a:bodyPr/>
          <a:lstStyle/>
          <a:p>
            <a:r>
              <a:rPr lang="en-US" altLang="zh-CN">
                <a:sym typeface="+mn-ea"/>
              </a:rPr>
              <a:t> Mechanism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i="1">
                <a:sym typeface="+mn-ea"/>
              </a:rPr>
              <a:t>IpcMemHandle</a:t>
            </a:r>
            <a:r>
              <a:rPr lang="en-US" altLang="zh-CN">
                <a:sym typeface="+mn-ea"/>
              </a:rPr>
              <a:t> from CUDA Runtime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Allows different processes to access the same memory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Usage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Owner: Expose an address as a handle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User: Read the handle and restore it to memory address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Underlying support: CUDA Runtime</a:t>
            </a:r>
            <a:endParaRPr lang="en-US" altLang="zh-CN" sz="3600"/>
          </a:p>
        </p:txBody>
      </p:sp>
      <p:sp>
        <p:nvSpPr>
          <p:cNvPr id="10" name="文本框 9"/>
          <p:cNvSpPr txBox="1"/>
          <p:nvPr/>
        </p:nvSpPr>
        <p:spPr>
          <a:xfrm>
            <a:off x="0" y="6505575"/>
            <a:ext cx="1219200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21120" y="3392664"/>
            <a:ext cx="732404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latin typeface="Cascadia Code" panose="020B0609020000020004" charset="0"/>
                <a:ea typeface="Cascadia Code" panose="020B0609020000020004" charset="0"/>
                <a:cs typeface="Cascadia Code" panose="020B0609020000020004" charset="0"/>
              </a:rPr>
              <a:t>handle = cudart.cudaIpcGetMemHandle(data_ptr1)</a:t>
            </a:r>
            <a:endParaRPr lang="en-US" altLang="zh-CN" sz="2000" b="0" dirty="0">
              <a:latin typeface="Cascadia Code" panose="020B0609020000020004" charset="0"/>
              <a:ea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21120" y="4213279"/>
            <a:ext cx="732404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latin typeface="Cascadia Code" panose="020B0609020000020004" charset="0"/>
                <a:ea typeface="Cascadia Code" panose="020B0609020000020004" charset="0"/>
                <a:cs typeface="Cascadia Code" panose="020B0609020000020004" charset="0"/>
              </a:rPr>
              <a:t>data_ptr2 = cudart.cudaIpcOpenMemHandle(handle)</a:t>
            </a:r>
            <a:endParaRPr lang="en-US" altLang="zh-CN" sz="2000" b="0" dirty="0">
              <a:latin typeface="Cascadia Code" panose="020B0609020000020004" charset="0"/>
              <a:ea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Underlying support: CUDA Runtime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5430715" cy="4963126"/>
          </a:xfrm>
        </p:spPr>
        <p:txBody>
          <a:bodyPr/>
          <a:lstStyle/>
          <a:p>
            <a:r>
              <a:rPr lang="en-US" altLang="zh-CN"/>
              <a:t> An example</a:t>
            </a:r>
            <a:endParaRPr lang="en-US" altLang="zh-CN"/>
          </a:p>
          <a:p>
            <a:pPr lvl="1"/>
            <a:r>
              <a:rPr lang="en-US" altLang="zh-CN"/>
              <a:t>Owner</a:t>
            </a:r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5826369" y="1213837"/>
            <a:ext cx="5430715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Ø"/>
              <a:defRPr sz="28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charset="0"/>
              <a:buChar char="n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pPr lvl="1"/>
            <a:r>
              <a:rPr lang="en-US" altLang="zh-CN"/>
              <a:t>User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6579" y="2197893"/>
            <a:ext cx="591942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zh-CN" sz="1400" b="0">
                <a:solidFill>
                  <a:srgbClr val="003366"/>
                </a:solidFill>
                <a:effectLst/>
                <a:latin typeface="Fira Code" panose="020B0809050000020004" pitchFamily="49" charset="0"/>
              </a:rPr>
              <a:t>data_ptr1 </a:t>
            </a:r>
            <a:r>
              <a:rPr lang="it-IT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 tensor.data_ptr()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status, handle = cudart.cudaIpcGetMemHandle(</a:t>
            </a:r>
            <a:r>
              <a:rPr lang="en-US" altLang="zh-CN" sz="1400" b="0">
                <a:solidFill>
                  <a:srgbClr val="003366"/>
                </a:solidFill>
                <a:effectLst/>
                <a:latin typeface="Fira Code" panose="020B0809050000020004" pitchFamily="49" charset="0"/>
              </a:rPr>
              <a:t>data_ptr1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memory_handle_str1 = base64.b64encode(handle.reserved).decode(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'utf-8’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open(memory_handle_file,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'w'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f: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f.write(memory_handle_str)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3434" y="2197893"/>
            <a:ext cx="5651987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open(memory_handle_file,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f: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cuda_memory_handle_b64 = f.read()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handle = cudart.cudaIpcMemHandle_t()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handle.reserved = base64.b64decode(cuda_memory_handle_b64)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3366"/>
                </a:solidFill>
                <a:effectLst/>
                <a:latin typeface="Fira Code" panose="020B0809050000020004" pitchFamily="49" charset="0"/>
              </a:rPr>
              <a:t>data_ptr2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cudart.cudaIpcOpenMemHandle(handle,cudart.</a:t>
            </a:r>
            <a:r>
              <a:rPr lang="en-US" altLang="zh-CN" sz="1400" b="0">
                <a:effectLst/>
                <a:latin typeface="Fira Code" panose="020B0809050000020004" pitchFamily="49" charset="0"/>
              </a:rPr>
              <a:t>cudaIpcMemLazyEnablePeerAccess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tensor = torch_tensor_module.create_gpu_tensor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400" b="0">
                <a:solidFill>
                  <a:srgbClr val="003366"/>
                </a:solidFill>
                <a:effectLst/>
                <a:latin typeface="Fira Code" panose="020B0809050000020004" pitchFamily="49" charset="0"/>
              </a:rPr>
              <a:t>data_ptr2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dims, dtype)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413" y="5502963"/>
            <a:ext cx="5792008" cy="9240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5" y="5512489"/>
            <a:ext cx="5849166" cy="905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Underlying support: CUDA Runtime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766" y="1213837"/>
            <a:ext cx="5689354" cy="5327640"/>
          </a:xfrm>
        </p:spPr>
        <p:txBody>
          <a:bodyPr/>
          <a:lstStyle/>
          <a:p>
            <a:r>
              <a:rPr lang="en-US" altLang="zh-CN"/>
              <a:t> An example</a:t>
            </a:r>
            <a:endParaRPr lang="en-US" altLang="zh-CN"/>
          </a:p>
          <a:p>
            <a:pPr lvl="1"/>
            <a:r>
              <a:rPr lang="en-US" altLang="zh-CN"/>
              <a:t>Owner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Python tensor is not fit for pointer</a:t>
            </a:r>
            <a:endParaRPr lang="en-US" altLang="zh-CN"/>
          </a:p>
          <a:p>
            <a:pPr lvl="1"/>
            <a:r>
              <a:rPr lang="en-US" altLang="zh-CN"/>
              <a:t>Create tensor with C++ and integrate into python as </a:t>
            </a:r>
            <a:r>
              <a:rPr lang="en-US" altLang="zh-CN" sz="2000" b="1">
                <a:latin typeface="Cascadia Code" panose="020B0609020000020004" charset="0"/>
                <a:ea typeface="Cascadia Code" panose="020B0609020000020004" charset="0"/>
                <a:cs typeface="Cascadia Code" panose="020B0609020000020004" charset="0"/>
              </a:rPr>
              <a:t>torch_tensor_module</a:t>
            </a:r>
            <a:endParaRPr lang="zh-CN" altLang="en-US" b="1"/>
          </a:p>
        </p:txBody>
      </p:sp>
      <p:sp>
        <p:nvSpPr>
          <p:cNvPr id="4" name="内容占位符 2"/>
          <p:cNvSpPr txBox="1"/>
          <p:nvPr/>
        </p:nvSpPr>
        <p:spPr>
          <a:xfrm>
            <a:off x="5920888" y="1213837"/>
            <a:ext cx="5430715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Ø"/>
              <a:defRPr sz="28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charset="0"/>
              <a:buChar char="n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pPr lvl="1"/>
            <a:r>
              <a:rPr lang="en-US" altLang="zh-CN"/>
              <a:t>User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6579" y="2074802"/>
            <a:ext cx="591942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zh-CN" sz="1400" b="0">
                <a:solidFill>
                  <a:srgbClr val="003366"/>
                </a:solidFill>
                <a:effectLst/>
                <a:latin typeface="Fira Code" panose="020B0809050000020004" pitchFamily="49" charset="0"/>
              </a:rPr>
              <a:t>data_ptr1 </a:t>
            </a:r>
            <a:r>
              <a:rPr lang="it-IT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 tensor.data_ptr()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status, handle = cudart.cudaIpcGetMemHandle(</a:t>
            </a:r>
            <a:r>
              <a:rPr lang="en-US" altLang="zh-CN" sz="1400" b="0">
                <a:solidFill>
                  <a:srgbClr val="003366"/>
                </a:solidFill>
                <a:effectLst/>
                <a:latin typeface="Fira Code" panose="020B0809050000020004" pitchFamily="49" charset="0"/>
              </a:rPr>
              <a:t>data_ptr1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memory_handle_str1 = base64.b64encode(handle.reserved).decode(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'utf-8’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open(memory_handle_file,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'w'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f: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f.write(memory_handle_str)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98602" y="2074802"/>
            <a:ext cx="5651987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open(memory_handle_file,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f: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cuda_memory_handle_b64 = f.read()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handle = cudart.cudaIpcMemHandle_t()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handle.reserved = base64.b64decode(cuda_memory_handle_b64)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3366"/>
                </a:solidFill>
                <a:effectLst/>
                <a:latin typeface="Fira Code" panose="020B0809050000020004" pitchFamily="49" charset="0"/>
              </a:rPr>
              <a:t>data_ptr2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cudart.cudaIpcOpenMemHandle(handle,cudart.</a:t>
            </a:r>
            <a:r>
              <a:rPr lang="en-US" altLang="zh-CN" sz="1400" b="0">
                <a:effectLst/>
                <a:latin typeface="Fira Code" panose="020B0809050000020004" pitchFamily="49" charset="0"/>
              </a:rPr>
              <a:t>cudaIpcMemLazyEnablePeerAccess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tensor = torch_tensor_module.create_gpu_tensor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400" b="0">
                <a:solidFill>
                  <a:srgbClr val="003366"/>
                </a:solidFill>
                <a:effectLst/>
                <a:latin typeface="Fira Code" panose="020B0809050000020004" pitchFamily="49" charset="0"/>
              </a:rPr>
              <a:t>data_ptr2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dims, dtype)</a:t>
            </a:r>
            <a:endParaRPr lang="en-US" altLang="zh-CN" sz="14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435970" y="4450373"/>
            <a:ext cx="5091483" cy="48821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98420"/>
            <a:ext cx="12192000" cy="1026160"/>
          </a:xfrm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i="1" u="sng">
                <a:solidFill>
                  <a:srgbClr val="C00000"/>
                </a:solidFill>
                <a:effectLst/>
              </a:rPr>
              <a:t>Part1.2</a:t>
            </a:r>
            <a:r>
              <a:rPr lang="en-US" sz="4800" b="1" i="1">
                <a:solidFill>
                  <a:srgbClr val="C00000"/>
                </a:solidFill>
                <a:effectLst/>
              </a:rPr>
              <a:t>: </a:t>
            </a:r>
            <a:r>
              <a:rPr lang="en-US" altLang="zh-CN" sz="4800" b="1" i="1"/>
              <a:t>Parameter-sharing on vLLM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3465" y="1630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67*393"/>
  <p:tag name="TABLE_ENDDRAG_RECT" val="36*138*767*393"/>
</p:tagLst>
</file>

<file path=ppt/tags/tag10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11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12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13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14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15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16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17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18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19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2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20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21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22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23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24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25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26.xml><?xml version="1.0" encoding="utf-8"?>
<p:tagLst xmlns:p="http://schemas.openxmlformats.org/presentationml/2006/main">
  <p:tag name="TABLE_ENDDRAG_ORIGIN_RECT" val="779*310"/>
  <p:tag name="TABLE_ENDDRAG_RECT" val="82*147*779*310"/>
</p:tagLst>
</file>

<file path=ppt/tags/tag27.xml><?xml version="1.0" encoding="utf-8"?>
<p:tagLst xmlns:p="http://schemas.openxmlformats.org/presentationml/2006/main">
  <p:tag name="KSO_WPP_MARK_KEY" val="e496b352-041d-417f-af8c-8ac59f3f9557"/>
  <p:tag name="COMMONDATA" val="eyJoZGlkIjoiYWM2OWQ3NmNmNDllMGI3YTA3YjE2ZTg3ODI3MjBjMzIifQ=="/>
</p:tagLst>
</file>

<file path=ppt/tags/tag3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4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5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6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7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8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ags/tag9.xml><?xml version="1.0" encoding="utf-8"?>
<p:tagLst xmlns:p="http://schemas.openxmlformats.org/presentationml/2006/main">
  <p:tag name="KSO_WM_DIAGRAM_VIRTUALLY_FRAME" val="{&quot;height&quot;:97.05,&quot;left&quot;:202.25,&quot;top&quot;:395.5,&quot;width&quot;:422.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anchor="ctr" anchorCtr="0">
        <a:noAutofit/>
      </a:bodyPr>
      <a:lstStyle>
        <a:defPPr algn="ctr">
          <a:lnSpc>
            <a:spcPct val="100000"/>
          </a:lnSpc>
          <a:defRPr lang="en-US" altLang="zh-CN" sz="2400" b="0">
            <a:solidFill>
              <a:schemeClr val="tx1"/>
            </a:solidFill>
            <a:latin typeface="Gill Sans MT" panose="020B0502020104020203" pitchFamily="34" charset="0"/>
            <a:ea typeface="Consolas" panose="020B0609020204030204"/>
            <a:cs typeface="Gill Sans MT" panose="020B0502020104020203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7763</Words>
  <Application>WPS 演示</Application>
  <PresentationFormat>宽屏</PresentationFormat>
  <Paragraphs>771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112" baseType="lpstr">
      <vt:lpstr>Arial</vt:lpstr>
      <vt:lpstr>宋体</vt:lpstr>
      <vt:lpstr>Wingdings</vt:lpstr>
      <vt:lpstr>Gill Sans MT</vt:lpstr>
      <vt:lpstr>Consolas</vt:lpstr>
      <vt:lpstr>Wingdings</vt:lpstr>
      <vt:lpstr>楷体</vt:lpstr>
      <vt:lpstr>微软雅黑</vt:lpstr>
      <vt:lpstr>Times New Roman</vt:lpstr>
      <vt:lpstr>Cascadia Code</vt:lpstr>
      <vt:lpstr>Microsoft YaHei UI</vt:lpstr>
      <vt:lpstr>Fira Code</vt:lpstr>
      <vt:lpstr>Yu Gothic UI Semibold</vt:lpstr>
      <vt:lpstr>Arial Unicode MS</vt:lpstr>
      <vt:lpstr>Calibri</vt:lpstr>
      <vt:lpstr>华康俪金黑W8(P)</vt:lpstr>
      <vt:lpstr>黑体</vt:lpstr>
      <vt:lpstr>SimSun-ExtB</vt:lpstr>
      <vt:lpstr>SimSun-ExtG</vt:lpstr>
      <vt:lpstr>Yu Gothic UI Semilight</vt:lpstr>
      <vt:lpstr>Arial Black</vt:lpstr>
      <vt:lpstr>Blackadder ITC</vt:lpstr>
      <vt:lpstr>Berlin Sans FB Demi</vt:lpstr>
      <vt:lpstr>Berlin Sans FB</vt:lpstr>
      <vt:lpstr>Bauhaus 93</vt:lpstr>
      <vt:lpstr>Bodoni MT Poster Compressed</vt:lpstr>
      <vt:lpstr>Bodoni MT Condensed</vt:lpstr>
      <vt:lpstr>Broadway</vt:lpstr>
      <vt:lpstr>Britannic Bold</vt:lpstr>
      <vt:lpstr>Bradley Hand ITC</vt:lpstr>
      <vt:lpstr>Brush Script MT</vt:lpstr>
      <vt:lpstr>Chiller</vt:lpstr>
      <vt:lpstr>Corbel</vt:lpstr>
      <vt:lpstr>Edwardian Script ITC</vt:lpstr>
      <vt:lpstr>Eras Light ITC</vt:lpstr>
      <vt:lpstr>French Script MT</vt:lpstr>
      <vt:lpstr>Freestyle Script</vt:lpstr>
      <vt:lpstr>Goudy Stout</vt:lpstr>
      <vt:lpstr>Gloucester MT Extra Condensed</vt:lpstr>
      <vt:lpstr>Harlow Solid Italic</vt:lpstr>
      <vt:lpstr>Harrington</vt:lpstr>
      <vt:lpstr>Imprint MT Shadow</vt:lpstr>
      <vt:lpstr>Informal Roman</vt:lpstr>
      <vt:lpstr>Jokerman</vt:lpstr>
      <vt:lpstr>Kunstler Script</vt:lpstr>
      <vt:lpstr>Kristen ITC</vt:lpstr>
      <vt:lpstr>Nirmala UI</vt:lpstr>
      <vt:lpstr>Niagara Solid</vt:lpstr>
      <vt:lpstr>Niagara Engraved</vt:lpstr>
      <vt:lpstr>Palace Script MT</vt:lpstr>
      <vt:lpstr>Perpetua Titling MT</vt:lpstr>
      <vt:lpstr>Parchment</vt:lpstr>
      <vt:lpstr>Papyrus</vt:lpstr>
      <vt:lpstr>Segoe MDL2 Assets</vt:lpstr>
      <vt:lpstr>Segoe Print</vt:lpstr>
      <vt:lpstr>Segoe Fluent Icons</vt:lpstr>
      <vt:lpstr>Segoe UI Symbol</vt:lpstr>
      <vt:lpstr>Showcard Gothic</vt:lpstr>
      <vt:lpstr>Snap ITC</vt:lpstr>
      <vt:lpstr>Vivaldi</vt:lpstr>
      <vt:lpstr>Vladimir Script</vt:lpstr>
      <vt:lpstr>Sitka Heading</vt:lpstr>
      <vt:lpstr>Segoe UI Semibold</vt:lpstr>
      <vt:lpstr>Sans Serif Collection</vt:lpstr>
      <vt:lpstr>Rockwell Extra Bold</vt:lpstr>
      <vt:lpstr>Javanese Text</vt:lpstr>
      <vt:lpstr>Ink Free</vt:lpstr>
      <vt:lpstr>仿宋</vt:lpstr>
      <vt:lpstr>新宋体</vt:lpstr>
      <vt:lpstr>Arial Rounded MT Bold</vt:lpstr>
      <vt:lpstr>Algerian</vt:lpstr>
      <vt:lpstr>华文彩云</vt:lpstr>
      <vt:lpstr>Microsoft YaHei UI Light</vt:lpstr>
      <vt:lpstr>MingLiU_HKSCS-ExtB</vt:lpstr>
      <vt:lpstr>PMingLiU-ExtB</vt:lpstr>
      <vt:lpstr>Agency FB</vt:lpstr>
      <vt:lpstr>Bahnschrift SemiLight</vt:lpstr>
      <vt:lpstr>Bookshelf Symbol 7</vt:lpstr>
      <vt:lpstr>Candara</vt:lpstr>
      <vt:lpstr>Century</vt:lpstr>
      <vt:lpstr>Colonna MT</vt:lpstr>
      <vt:lpstr>Copperplate Gothic Light</vt:lpstr>
      <vt:lpstr>DejaVu Math TeX Gyre</vt:lpstr>
      <vt:lpstr>Dubai Light</vt:lpstr>
      <vt:lpstr>MiSans Light</vt:lpstr>
      <vt:lpstr>Garamond</vt:lpstr>
      <vt:lpstr>Gadugi</vt:lpstr>
      <vt:lpstr>Office 主题</vt:lpstr>
      <vt:lpstr>Model-level GPU Sharing for Serverless LLM Serving</vt:lpstr>
      <vt:lpstr>Planning and Tracking List</vt:lpstr>
      <vt:lpstr>Part1: Deploy MPS on K8s</vt:lpstr>
      <vt:lpstr>Part1.2: Parameter-sharing on vLLM  </vt:lpstr>
      <vt:lpstr>Why Sharing Parameters?</vt:lpstr>
      <vt:lpstr>Underlying support: CUDA Runtime</vt:lpstr>
      <vt:lpstr>Underlying support: CUDA Runtime</vt:lpstr>
      <vt:lpstr>Underlying support: CUDA Runtime</vt:lpstr>
      <vt:lpstr>Part1: Parameter-sharing for  multiple requests of the same model </vt:lpstr>
      <vt:lpstr>Deployment modes of MPS</vt:lpstr>
      <vt:lpstr>Overview</vt:lpstr>
      <vt:lpstr>Weights loader of vLLM</vt:lpstr>
      <vt:lpstr>Weights loader of vLLM</vt:lpstr>
      <vt:lpstr>Weights loader of  params-sharing daemon</vt:lpstr>
      <vt:lpstr>PyTorch memory management and allocation</vt:lpstr>
      <vt:lpstr>Weights loader of vLLM</vt:lpstr>
      <vt:lpstr>Weights loader of inference processes</vt:lpstr>
      <vt:lpstr>Part1: Parameter-sharing for  multiple requests of the same model </vt:lpstr>
      <vt:lpstr>Overview</vt:lpstr>
      <vt:lpstr>Disaggregate prefill and decode</vt:lpstr>
      <vt:lpstr>Disaggregate prefill and decode</vt:lpstr>
      <vt:lpstr>Planning and Tracking List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Tao Li</cp:lastModifiedBy>
  <cp:revision>1937</cp:revision>
  <dcterms:created xsi:type="dcterms:W3CDTF">2019-12-04T06:28:00Z</dcterms:created>
  <dcterms:modified xsi:type="dcterms:W3CDTF">2024-11-25T15:11:42Z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FC5B9377C3604DC2A0CBDC8440D99CAD_12</vt:lpwstr>
  </property>
  <property fmtid="{D5CDD505-2E9C-101B-9397-08002B2CF9AE}" pid="3" name="KSOProductBuildVer">
    <vt:lpwstr>2052-12.1.0.18912</vt:lpwstr>
  </property>
</Properties>
</file>