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2" r:id="rId3"/>
    <p:sldId id="810" r:id="rId5"/>
    <p:sldId id="811" r:id="rId6"/>
    <p:sldId id="812" r:id="rId7"/>
    <p:sldId id="814" r:id="rId8"/>
    <p:sldId id="813" r:id="rId9"/>
    <p:sldId id="816" r:id="rId10"/>
    <p:sldId id="825" r:id="rId11"/>
    <p:sldId id="815" r:id="rId12"/>
    <p:sldId id="827" r:id="rId13"/>
    <p:sldId id="828" r:id="rId14"/>
    <p:sldId id="829" r:id="rId15"/>
    <p:sldId id="830" r:id="rId16"/>
    <p:sldId id="831" r:id="rId17"/>
    <p:sldId id="832" r:id="rId18"/>
    <p:sldId id="83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462"/>
            <p14:sldId id="810"/>
            <p14:sldId id="811"/>
            <p14:sldId id="812"/>
            <p14:sldId id="814"/>
            <p14:sldId id="813"/>
            <p14:sldId id="816"/>
            <p14:sldId id="825"/>
            <p14:sldId id="815"/>
            <p14:sldId id="827"/>
            <p14:sldId id="828"/>
            <p14:sldId id="829"/>
            <p14:sldId id="830"/>
            <p14:sldId id="831"/>
            <p14:sldId id="832"/>
            <p14:sldId id="833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79"/>
    <a:srgbClr val="82B0D4"/>
    <a:srgbClr val="EDEDED"/>
    <a:srgbClr val="FFD241"/>
    <a:srgbClr val="FFF2CC"/>
    <a:srgbClr val="F4CCCC"/>
    <a:srgbClr val="EFEFEF"/>
    <a:srgbClr val="E06666"/>
    <a:srgbClr val="FFD966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>
        <p:scale>
          <a:sx n="100" d="100"/>
          <a:sy n="10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Engine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：初始化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kv_caches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调度器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输出处理器</a:t>
            </a:r>
            <a:endParaRPr lang="en-US" altLang="zh-CN" b="0" i="1">
              <a:solidFill>
                <a:srgbClr val="5C637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/>
              <a:t>Executor</a:t>
            </a:r>
            <a:r>
              <a:rPr lang="zh-CN" altLang="en-US"/>
              <a:t>：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确认可用的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blocks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初始化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</a:t>
            </a:r>
            <a:endParaRPr lang="en-US" altLang="zh-CN" b="0" i="1">
              <a:solidFill>
                <a:srgbClr val="5C637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Worker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：加载和执行模型的部分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初始化和更新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Engine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：初始化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kv_caches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调度器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输出处理器</a:t>
            </a:r>
            <a:endParaRPr lang="en-US" altLang="zh-CN" b="0" i="1">
              <a:solidFill>
                <a:srgbClr val="5C637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/>
              <a:t>Executor</a:t>
            </a:r>
            <a:r>
              <a:rPr lang="zh-CN" altLang="en-US"/>
              <a:t>：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确认可用的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blocks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en-US" altLang="zh-CN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初始化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</a:t>
            </a:r>
            <a:endParaRPr lang="en-US" altLang="zh-CN" b="0" i="1">
              <a:solidFill>
                <a:srgbClr val="5C637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Worker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：加载和执行模型的部分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b="0" i="0">
                <a:solidFill>
                  <a:srgbClr val="669900"/>
                </a:solidFill>
                <a:effectLst/>
                <a:latin typeface="Source Code Pro" panose="020B0604020202020204" pitchFamily="49" charset="0"/>
              </a:rPr>
              <a:t>|</a:t>
            </a:r>
            <a:r>
              <a:rPr lang="zh-CN" altLang="en-US" b="0" i="0">
                <a:solidFill>
                  <a:srgbClr val="ABB2B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zh-CN" altLang="en-US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初始化和更新</a:t>
            </a:r>
            <a:r>
              <a:rPr lang="en-US" altLang="zh-CN" b="0" i="1">
                <a:solidFill>
                  <a:srgbClr val="5C6370"/>
                </a:solidFill>
                <a:effectLst/>
                <a:latin typeface="Source Code Pro" panose="020B0604020202020204" pitchFamily="49" charset="0"/>
              </a:rPr>
              <a:t>kv_cache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5" y="1396365"/>
            <a:ext cx="12092940" cy="245237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sym typeface="+mn-ea"/>
              </a:rPr>
              <a:t>Code Analysis of vLLM and ServerlessLLM</a:t>
            </a: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6285" y="3429000"/>
            <a:ext cx="8240395" cy="1841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Li,  </a:t>
            </a:r>
            <a:r>
              <a:rPr lang="en-US" altLang="zh-CN" sz="3200" err="1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Zhuoyuan</a:t>
            </a:r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 Li,  Chuanyi Liu, Chenye Wang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80000"/>
              </a:lnSpc>
            </a:pPr>
            <a:fld id="{BB962C8B-B14F-4D97-AF65-F5344CB8AC3E}" type="datetime1">
              <a:rPr lang="zh-CN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5982335"/>
            <a:ext cx="1219200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https://kserve.github.io/website/latest/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[2] ServerlessLLM: Low-Latency Serverless Inference for Large Language Models. OSDI’24</a:t>
            </a:r>
            <a:endParaRPr lang="en-US" altLang="zh-CN" sz="17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[3] </a:t>
            </a:r>
            <a:r>
              <a:rPr sz="1700">
                <a:solidFill>
                  <a:schemeClr val="bg1">
                    <a:lumMod val="50000"/>
                  </a:schemeClr>
                </a:solidFill>
                <a:sym typeface="+mn-ea"/>
              </a:rPr>
              <a:t>Efficient Memory Management for Large Language Model Serving with PagedAttention</a:t>
            </a:r>
            <a:r>
              <a:rPr lang="en-US" altLang="zh-CN" sz="1700">
                <a:solidFill>
                  <a:schemeClr val="bg1">
                    <a:lumMod val="50000"/>
                  </a:schemeClr>
                </a:solidFill>
                <a:sym typeface="+mn-ea"/>
              </a:rPr>
              <a:t>. SOSP’23</a:t>
            </a:r>
            <a:endParaRPr lang="en-US" altLang="zh-CN" sz="17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Overview on Serverless Inference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Control plane(schedule framework): KServe, ServerlessLLM </a:t>
            </a:r>
            <a:endParaRPr lang="en-US" altLang="zh-CN"/>
          </a:p>
          <a:p>
            <a:r>
              <a:rPr lang="en-US" altLang="zh-CN"/>
              <a:t> Data plane(inference engine): vLLM, Transformers, Pytorch...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249" t="481" b="-481"/>
          <a:stretch>
            <a:fillRect/>
          </a:stretch>
        </p:blipFill>
        <p:spPr>
          <a:xfrm>
            <a:off x="1650365" y="2277110"/>
            <a:ext cx="8891270" cy="4090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87" y="2807926"/>
            <a:ext cx="4586808" cy="3440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vLLM Breakdown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Two-phase lifecycle --- an offline programming example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0055" y="1886833"/>
            <a:ext cx="9280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llm = LLM(</a:t>
            </a:r>
            <a:r>
              <a:rPr lang="en-US" altLang="zh-CN" sz="2000" b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“/path/to/model”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# Init</a:t>
            </a:r>
            <a:endParaRPr lang="en-US" altLang="zh-CN" sz="20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outputs = llm.generate(</a:t>
            </a:r>
            <a:r>
              <a:rPr lang="en-US" altLang="zh-CN" sz="2000" b="0">
                <a:solidFill>
                  <a:srgbClr val="990000"/>
                </a:solidFill>
                <a:effectLst/>
                <a:latin typeface="Fira Code" panose="020B0809050000020004" pitchFamily="49" charset="0"/>
              </a:rPr>
              <a:t>prompts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sampling_params)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# Generate</a:t>
            </a:r>
            <a:endParaRPr lang="en-US" altLang="zh-CN" sz="20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69622" y="2996015"/>
            <a:ext cx="0" cy="2763748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15146" y="3478900"/>
            <a:ext cx="9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38472" y="3478900"/>
            <a:ext cx="11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8279" y="6210017"/>
            <a:ext cx="557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Gill Sans MT" panose="020B0502020104020203" pitchFamily="34" charset="0"/>
              </a:rPr>
              <a:t>Single request on LLaMA-7b (max_tokens=16)</a:t>
            </a:r>
            <a:endParaRPr lang="zh-CN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vLLM Call 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5161908" cy="4963126"/>
          </a:xfrm>
        </p:spPr>
        <p:txBody>
          <a:bodyPr/>
          <a:lstStyle/>
          <a:p>
            <a:r>
              <a:rPr lang="en-US" altLang="zh-CN"/>
              <a:t> Code structure of vLLM</a:t>
            </a:r>
            <a:endParaRPr lang="zh-CN" altLang="en-US"/>
          </a:p>
        </p:txBody>
      </p:sp>
      <p:sp>
        <p:nvSpPr>
          <p:cNvPr id="30" name="内容占位符 2"/>
          <p:cNvSpPr txBox="1"/>
          <p:nvPr/>
        </p:nvSpPr>
        <p:spPr>
          <a:xfrm>
            <a:off x="6094288" y="1213837"/>
            <a:ext cx="5161908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Init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7765126" y="2216118"/>
            <a:ext cx="1582221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LLM.init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7416028" y="3187466"/>
            <a:ext cx="2280420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LLMEngine.init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直接箭头连接符 33"/>
          <p:cNvCxnSpPr>
            <a:stCxn id="32" idx="2"/>
            <a:endCxn id="33" idx="0"/>
          </p:cNvCxnSpPr>
          <p:nvPr/>
        </p:nvCxnSpPr>
        <p:spPr>
          <a:xfrm>
            <a:off x="8556237" y="2616229"/>
            <a:ext cx="1" cy="571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5807471" y="4276949"/>
            <a:ext cx="1438382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*.init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8" name="直接箭头连接符 37"/>
          <p:cNvCxnSpPr>
            <a:stCxn id="33" idx="2"/>
            <a:endCxn id="37" idx="0"/>
          </p:cNvCxnSpPr>
          <p:nvPr/>
        </p:nvCxnSpPr>
        <p:spPr>
          <a:xfrm flipH="1">
            <a:off x="6526662" y="3587577"/>
            <a:ext cx="2029576" cy="689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741985" y="3768141"/>
            <a:ext cx="3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42" name="矩形: 圆角 41"/>
          <p:cNvSpPr/>
          <p:nvPr/>
        </p:nvSpPr>
        <p:spPr>
          <a:xfrm>
            <a:off x="7614442" y="4276947"/>
            <a:ext cx="1883591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init_kvcache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3" name="直接箭头连接符 42"/>
          <p:cNvCxnSpPr>
            <a:stCxn id="33" idx="2"/>
            <a:endCxn id="42" idx="0"/>
          </p:cNvCxnSpPr>
          <p:nvPr/>
        </p:nvCxnSpPr>
        <p:spPr>
          <a:xfrm>
            <a:off x="8556238" y="3587577"/>
            <a:ext cx="0" cy="68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190651" y="3768141"/>
            <a:ext cx="3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9791486" y="4276947"/>
            <a:ext cx="2168703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Scheduler.init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9" name="直接箭头连接符 48"/>
          <p:cNvCxnSpPr>
            <a:stCxn id="33" idx="2"/>
            <a:endCxn id="47" idx="0"/>
          </p:cNvCxnSpPr>
          <p:nvPr/>
        </p:nvCxnSpPr>
        <p:spPr>
          <a:xfrm>
            <a:off x="8556238" y="3587577"/>
            <a:ext cx="2319600" cy="68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188207" y="3783531"/>
            <a:ext cx="3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5740689" y="5252585"/>
            <a:ext cx="1571946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load_model</a:t>
            </a:r>
            <a:endParaRPr lang="zh-CN" altLang="en-US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4" name="直接箭头连接符 53"/>
          <p:cNvCxnSpPr>
            <a:stCxn id="37" idx="2"/>
            <a:endCxn id="53" idx="0"/>
          </p:cNvCxnSpPr>
          <p:nvPr/>
        </p:nvCxnSpPr>
        <p:spPr>
          <a:xfrm>
            <a:off x="6526662" y="4677060"/>
            <a:ext cx="0" cy="575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/>
          <p:cNvSpPr/>
          <p:nvPr/>
        </p:nvSpPr>
        <p:spPr>
          <a:xfrm>
            <a:off x="7676084" y="5272533"/>
            <a:ext cx="1760306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profile_run</a:t>
            </a:r>
            <a:endParaRPr lang="zh-CN" altLang="en-US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" name="直接箭头连接符 57"/>
          <p:cNvCxnSpPr>
            <a:stCxn id="42" idx="2"/>
            <a:endCxn id="57" idx="0"/>
          </p:cNvCxnSpPr>
          <p:nvPr/>
        </p:nvCxnSpPr>
        <p:spPr>
          <a:xfrm flipH="1">
            <a:off x="8556237" y="4677058"/>
            <a:ext cx="1" cy="59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73526" y="4834939"/>
            <a:ext cx="3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63" name="矩形: 圆角 62"/>
          <p:cNvSpPr/>
          <p:nvPr/>
        </p:nvSpPr>
        <p:spPr>
          <a:xfrm>
            <a:off x="9604375" y="5266690"/>
            <a:ext cx="2467610" cy="40005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CacheEngine.init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" name="直接箭头连接符 63"/>
          <p:cNvCxnSpPr>
            <a:stCxn id="42" idx="2"/>
            <a:endCxn id="63" idx="0"/>
          </p:cNvCxnSpPr>
          <p:nvPr/>
        </p:nvCxnSpPr>
        <p:spPr>
          <a:xfrm>
            <a:off x="8556238" y="4677058"/>
            <a:ext cx="2282190" cy="589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147428" y="4834939"/>
            <a:ext cx="3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526662" y="1630796"/>
            <a:ext cx="5545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llm = LLM(</a:t>
            </a:r>
            <a:r>
              <a:rPr lang="en-US" altLang="zh-CN" sz="2000" b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“/path/to/model”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20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1555252" y="1666671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7" name="直接箭头连接符 96"/>
          <p:cNvCxnSpPr>
            <a:stCxn id="96" idx="2"/>
            <a:endCxn id="98" idx="0"/>
          </p:cNvCxnSpPr>
          <p:nvPr/>
        </p:nvCxnSpPr>
        <p:spPr>
          <a:xfrm>
            <a:off x="2341225" y="2200928"/>
            <a:ext cx="0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/>
          <p:cNvSpPr/>
          <p:nvPr/>
        </p:nvSpPr>
        <p:spPr>
          <a:xfrm>
            <a:off x="1555252" y="2583392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LLMEngine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9" name="矩形: 圆角 98"/>
          <p:cNvSpPr/>
          <p:nvPr/>
        </p:nvSpPr>
        <p:spPr>
          <a:xfrm>
            <a:off x="669962" y="3500114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Scheduler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2435405" y="3500113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Executor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1" name="直接箭头连接符 100"/>
          <p:cNvCxnSpPr>
            <a:stCxn id="98" idx="2"/>
            <a:endCxn id="99" idx="0"/>
          </p:cNvCxnSpPr>
          <p:nvPr/>
        </p:nvCxnSpPr>
        <p:spPr>
          <a:xfrm flipH="1">
            <a:off x="1455935" y="3117649"/>
            <a:ext cx="885290" cy="382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2"/>
            <a:endCxn id="100" idx="0"/>
          </p:cNvCxnSpPr>
          <p:nvPr/>
        </p:nvCxnSpPr>
        <p:spPr>
          <a:xfrm>
            <a:off x="2341225" y="3117649"/>
            <a:ext cx="880153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102"/>
          <p:cNvSpPr/>
          <p:nvPr/>
        </p:nvSpPr>
        <p:spPr>
          <a:xfrm>
            <a:off x="2435405" y="4416834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Worker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4" name="直接箭头连接符 103"/>
          <p:cNvCxnSpPr>
            <a:stCxn id="100" idx="2"/>
            <a:endCxn id="103" idx="0"/>
          </p:cNvCxnSpPr>
          <p:nvPr/>
        </p:nvCxnSpPr>
        <p:spPr>
          <a:xfrm>
            <a:off x="3221378" y="4034370"/>
            <a:ext cx="0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/>
          <p:cNvSpPr/>
          <p:nvPr/>
        </p:nvSpPr>
        <p:spPr>
          <a:xfrm>
            <a:off x="1380592" y="5327957"/>
            <a:ext cx="174660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ModelRunner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6" name="直接箭头连接符 105"/>
          <p:cNvCxnSpPr>
            <a:stCxn id="103" idx="2"/>
            <a:endCxn id="105" idx="0"/>
          </p:cNvCxnSpPr>
          <p:nvPr/>
        </p:nvCxnSpPr>
        <p:spPr>
          <a:xfrm flipH="1">
            <a:off x="2253895" y="4951091"/>
            <a:ext cx="967483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8" idx="0"/>
          </p:cNvCxnSpPr>
          <p:nvPr/>
        </p:nvCxnSpPr>
        <p:spPr>
          <a:xfrm>
            <a:off x="3221378" y="4951091"/>
            <a:ext cx="960632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/>
          <p:cNvSpPr/>
          <p:nvPr/>
        </p:nvSpPr>
        <p:spPr>
          <a:xfrm>
            <a:off x="3308707" y="5327957"/>
            <a:ext cx="1746605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CacheEngine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9" name="直接箭头连接符 108"/>
          <p:cNvCxnSpPr>
            <a:stCxn id="105" idx="2"/>
          </p:cNvCxnSpPr>
          <p:nvPr/>
        </p:nvCxnSpPr>
        <p:spPr>
          <a:xfrm>
            <a:off x="2253895" y="5862214"/>
            <a:ext cx="0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圆角 109"/>
          <p:cNvSpPr/>
          <p:nvPr/>
        </p:nvSpPr>
        <p:spPr>
          <a:xfrm>
            <a:off x="1380592" y="6239911"/>
            <a:ext cx="174660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vLLM Call Stack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5161908" cy="5371898"/>
          </a:xfrm>
        </p:spPr>
        <p:txBody>
          <a:bodyPr/>
          <a:lstStyle/>
          <a:p>
            <a:r>
              <a:rPr lang="en-US" altLang="zh-CN"/>
              <a:t> Code structure of vLLM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555252" y="1666671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" name="直接箭头连接符 6"/>
          <p:cNvCxnSpPr>
            <a:stCxn id="5" idx="2"/>
            <a:endCxn id="10" idx="0"/>
          </p:cNvCxnSpPr>
          <p:nvPr/>
        </p:nvCxnSpPr>
        <p:spPr>
          <a:xfrm>
            <a:off x="2341225" y="2200928"/>
            <a:ext cx="0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1555252" y="2583392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LLMEngine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9962" y="3500114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Scheduler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435405" y="3500113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Executor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直接箭头连接符 12"/>
          <p:cNvCxnSpPr>
            <a:stCxn id="10" idx="2"/>
            <a:endCxn id="11" idx="0"/>
          </p:cNvCxnSpPr>
          <p:nvPr/>
        </p:nvCxnSpPr>
        <p:spPr>
          <a:xfrm flipH="1">
            <a:off x="1455935" y="3117649"/>
            <a:ext cx="885290" cy="382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>
            <a:off x="2341225" y="3117649"/>
            <a:ext cx="880153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2435405" y="4416834"/>
            <a:ext cx="157194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Worker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" name="直接箭头连接符 18"/>
          <p:cNvCxnSpPr>
            <a:stCxn id="12" idx="2"/>
            <a:endCxn id="18" idx="0"/>
          </p:cNvCxnSpPr>
          <p:nvPr/>
        </p:nvCxnSpPr>
        <p:spPr>
          <a:xfrm>
            <a:off x="3221378" y="4034370"/>
            <a:ext cx="0" cy="382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>
            <a:off x="1380592" y="5327957"/>
            <a:ext cx="174660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ModelRunner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" name="直接箭头连接符 23"/>
          <p:cNvCxnSpPr>
            <a:stCxn id="18" idx="2"/>
            <a:endCxn id="23" idx="0"/>
          </p:cNvCxnSpPr>
          <p:nvPr/>
        </p:nvCxnSpPr>
        <p:spPr>
          <a:xfrm flipH="1">
            <a:off x="2253895" y="4951091"/>
            <a:ext cx="967483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28" idx="0"/>
          </p:cNvCxnSpPr>
          <p:nvPr/>
        </p:nvCxnSpPr>
        <p:spPr>
          <a:xfrm>
            <a:off x="3221378" y="4951091"/>
            <a:ext cx="960632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3308707" y="5327957"/>
            <a:ext cx="1746605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CacheEngine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6094288" y="1213837"/>
            <a:ext cx="5161908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Generate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26662" y="1666671"/>
            <a:ext cx="4977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outputs = llm.generate(</a:t>
            </a:r>
            <a:r>
              <a:rPr lang="en-US" altLang="zh-CN" sz="2000" b="0">
                <a:solidFill>
                  <a:srgbClr val="990000"/>
                </a:solidFill>
                <a:effectLst/>
                <a:latin typeface="Fira Code" panose="020B0809050000020004" pitchFamily="49" charset="0"/>
              </a:rPr>
              <a:t>prompts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zh-CN" sz="2000" b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7154243" y="2152726"/>
            <a:ext cx="1982056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LLM.generate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6965883" y="2855756"/>
            <a:ext cx="2358778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LLM.run_engine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" name="直接箭头连接符 44"/>
          <p:cNvCxnSpPr>
            <a:stCxn id="40" idx="2"/>
            <a:endCxn id="44" idx="0"/>
          </p:cNvCxnSpPr>
          <p:nvPr/>
        </p:nvCxnSpPr>
        <p:spPr>
          <a:xfrm>
            <a:off x="8145271" y="2552837"/>
            <a:ext cx="1" cy="302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6965883" y="3561301"/>
            <a:ext cx="2358780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LLMEngine.step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0" name="直接箭头连接符 49"/>
          <p:cNvCxnSpPr>
            <a:stCxn id="44" idx="2"/>
            <a:endCxn id="48" idx="0"/>
          </p:cNvCxnSpPr>
          <p:nvPr/>
        </p:nvCxnSpPr>
        <p:spPr>
          <a:xfrm>
            <a:off x="8145272" y="3255867"/>
            <a:ext cx="1" cy="30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>
            <a:off x="6685909" y="3434002"/>
            <a:ext cx="802236" cy="644838"/>
          </a:xfrm>
          <a:prstGeom prst="arc">
            <a:avLst>
              <a:gd name="adj1" fmla="val 2121240"/>
              <a:gd name="adj2" fmla="val 19511660"/>
            </a:avLst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9540430" y="4247413"/>
            <a:ext cx="2511166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Worker.execute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5" name="直接箭头连接符 54"/>
          <p:cNvCxnSpPr>
            <a:stCxn id="48" idx="2"/>
            <a:endCxn id="59" idx="0"/>
          </p:cNvCxnSpPr>
          <p:nvPr/>
        </p:nvCxnSpPr>
        <p:spPr>
          <a:xfrm flipH="1">
            <a:off x="8145271" y="3961412"/>
            <a:ext cx="2" cy="28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/>
          <p:cNvSpPr/>
          <p:nvPr/>
        </p:nvSpPr>
        <p:spPr>
          <a:xfrm>
            <a:off x="6889688" y="4247413"/>
            <a:ext cx="2511166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schedule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" name="直接箭头连接符 61"/>
          <p:cNvCxnSpPr>
            <a:stCxn id="48" idx="2"/>
            <a:endCxn id="51" idx="0"/>
          </p:cNvCxnSpPr>
          <p:nvPr/>
        </p:nvCxnSpPr>
        <p:spPr>
          <a:xfrm>
            <a:off x="8145273" y="3961412"/>
            <a:ext cx="2650740" cy="28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9136299" y="4933525"/>
            <a:ext cx="2915297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ModelRunner.execute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0796013" y="4665304"/>
            <a:ext cx="2" cy="28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/>
          <p:cNvSpPr/>
          <p:nvPr/>
        </p:nvSpPr>
        <p:spPr>
          <a:xfrm>
            <a:off x="6889688" y="4927846"/>
            <a:ext cx="2119897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Worker.’swap’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9" name="直接箭头连接符 68"/>
          <p:cNvCxnSpPr>
            <a:stCxn id="51" idx="2"/>
            <a:endCxn id="67" idx="0"/>
          </p:cNvCxnSpPr>
          <p:nvPr/>
        </p:nvCxnSpPr>
        <p:spPr>
          <a:xfrm flipH="1">
            <a:off x="7949637" y="4647524"/>
            <a:ext cx="2846376" cy="280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9136299" y="5604842"/>
            <a:ext cx="2915297" cy="40011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model_executable</a:t>
            </a:r>
            <a:endParaRPr lang="zh-CN" altLang="en-US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10794529" y="5342562"/>
            <a:ext cx="2" cy="28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3" idx="2"/>
          </p:cNvCxnSpPr>
          <p:nvPr/>
        </p:nvCxnSpPr>
        <p:spPr>
          <a:xfrm>
            <a:off x="2253895" y="5862214"/>
            <a:ext cx="0" cy="37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/>
          <p:cNvSpPr/>
          <p:nvPr/>
        </p:nvSpPr>
        <p:spPr>
          <a:xfrm>
            <a:off x="1380592" y="6239911"/>
            <a:ext cx="1746606" cy="534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</a:t>
            </a:r>
            <a:endParaRPr lang="zh-CN" altLang="en-US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ServerlessLLM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38810"/>
          </a:xfrm>
        </p:spPr>
        <p:txBody>
          <a:bodyPr/>
          <a:lstStyle/>
          <a:p>
            <a:r>
              <a:rPr lang="en-US" altLang="zh-CN"/>
              <a:t> Overview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78175" y="1615440"/>
            <a:ext cx="5021580" cy="2825750"/>
          </a:xfrm>
          <a:prstGeom prst="roundRect">
            <a:avLst>
              <a:gd name="adj" fmla="val 4836"/>
            </a:avLst>
          </a:prstGeom>
          <a:ln cap="rnd"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6235"/>
            <a:ext cx="2418080" cy="50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Controller</a:t>
            </a:r>
            <a:endParaRPr lang="en-US" altLang="zh-CN" sz="2800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78530" y="2362200"/>
            <a:ext cx="2051685" cy="582930"/>
          </a:xfrm>
          <a:prstGeom prst="roundRect">
            <a:avLst>
              <a:gd name="adj" fmla="val 20152"/>
            </a:avLst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78175" y="2413000"/>
            <a:ext cx="259143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solidFill>
                  <a:schemeClr val="accent6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zh-CN" sz="2000" b="1">
                <a:solidFill>
                  <a:schemeClr val="accent6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Request Router</a:t>
            </a:r>
            <a:endParaRPr lang="en-US" altLang="zh-CN" sz="2000" b="1">
              <a:solidFill>
                <a:schemeClr val="accent6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78530" y="3568065"/>
            <a:ext cx="1915160" cy="582930"/>
          </a:xfrm>
          <a:prstGeom prst="roundRect">
            <a:avLst>
              <a:gd name="adj" fmla="val 20152"/>
            </a:avLst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2990" y="3645535"/>
            <a:ext cx="165798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solidFill>
                  <a:schemeClr val="accent6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Scheduler</a:t>
            </a:r>
            <a:endParaRPr lang="en-US" altLang="zh-CN" sz="2400" b="1">
              <a:solidFill>
                <a:schemeClr val="accent6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37885" y="2362200"/>
            <a:ext cx="1924685" cy="1301115"/>
          </a:xfrm>
          <a:prstGeom prst="roundRect">
            <a:avLst>
              <a:gd name="adj" fmla="val 20152"/>
            </a:avLst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76315" y="2551430"/>
            <a:ext cx="1657985" cy="909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solidFill>
                  <a:schemeClr val="accent6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Store Manager</a:t>
            </a:r>
            <a:endParaRPr lang="en-US" altLang="zh-CN" sz="2400" b="1">
              <a:solidFill>
                <a:schemeClr val="accent6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106930" y="2584450"/>
            <a:ext cx="1397000" cy="13017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06930" y="1939290"/>
            <a:ext cx="115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Inference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/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request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4108450" y="3195955"/>
            <a:ext cx="622935" cy="12001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63415" y="4377055"/>
            <a:ext cx="1694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Create Instance     &amp; generate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1825" y="3003550"/>
            <a:ext cx="1495425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Add to queue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7873365" y="2802890"/>
            <a:ext cx="1077595" cy="1308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170545" y="2126615"/>
            <a:ext cx="916940" cy="67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Deploy 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model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38200" y="2269490"/>
            <a:ext cx="1268730" cy="768350"/>
          </a:xfrm>
          <a:prstGeom prst="roundRect">
            <a:avLst>
              <a:gd name="adj" fmla="val 24462"/>
            </a:avLst>
          </a:prstGeom>
          <a:solidFill>
            <a:schemeClr val="accent3"/>
          </a:solidFill>
          <a:ln w="12700" cmpd="sng">
            <a:solidFill>
              <a:schemeClr val="accent3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37565" y="2454910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Sllm_CLI</a:t>
            </a:r>
            <a:endParaRPr lang="en-US" altLang="zh-CN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950960" y="2454910"/>
            <a:ext cx="1268730" cy="768350"/>
          </a:xfrm>
          <a:prstGeom prst="roundRect">
            <a:avLst>
              <a:gd name="adj" fmla="val 24462"/>
            </a:avLst>
          </a:prstGeom>
          <a:solidFill>
            <a:schemeClr val="accent3"/>
          </a:solidFill>
          <a:ln w="12700" cmpd="sng">
            <a:solidFill>
              <a:schemeClr val="accent3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950960" y="2650490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Sllm_CLI</a:t>
            </a:r>
            <a:endParaRPr lang="en-US" altLang="zh-CN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51345" y="3727450"/>
            <a:ext cx="1248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Download model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178175" y="5004435"/>
            <a:ext cx="5176520" cy="1717040"/>
          </a:xfrm>
          <a:prstGeom prst="roundRect">
            <a:avLst>
              <a:gd name="adj" fmla="val 11424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69995" y="5074285"/>
            <a:ext cx="364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Worker Nodes</a:t>
            </a:r>
            <a:endParaRPr lang="en-US" altLang="zh-CN" sz="2800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178810" y="5647690"/>
            <a:ext cx="3032125" cy="1064260"/>
          </a:xfrm>
          <a:prstGeom prst="roundRect">
            <a:avLst>
              <a:gd name="adj" fmla="val 12665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64230" y="5641975"/>
            <a:ext cx="258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Backend</a:t>
            </a:r>
            <a:endParaRPr lang="en-US" altLang="zh-CN" sz="2400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5" name="图片 44"/>
          <p:cNvPicPr/>
          <p:nvPr/>
        </p:nvPicPr>
        <p:blipFill>
          <a:blip r:embed="rId1"/>
          <a:stretch>
            <a:fillRect/>
          </a:stretch>
        </p:blipFill>
        <p:spPr>
          <a:xfrm>
            <a:off x="3056890" y="6125210"/>
            <a:ext cx="1178560" cy="318770"/>
          </a:xfrm>
          <a:prstGeom prst="rect">
            <a:avLst/>
          </a:prstGeom>
        </p:spPr>
      </p:pic>
      <p:pic>
        <p:nvPicPr>
          <p:cNvPr id="46" name="图片 45"/>
          <p:cNvPicPr/>
          <p:nvPr/>
        </p:nvPicPr>
        <p:blipFill>
          <a:blip r:embed="rId2"/>
          <a:stretch>
            <a:fillRect/>
          </a:stretch>
        </p:blipFill>
        <p:spPr>
          <a:xfrm>
            <a:off x="4204335" y="6073775"/>
            <a:ext cx="1896745" cy="407670"/>
          </a:xfrm>
          <a:prstGeom prst="rect">
            <a:avLst/>
          </a:prstGeom>
        </p:spPr>
      </p:pic>
      <p:sp>
        <p:nvSpPr>
          <p:cNvPr id="47" name="圆角矩形 46"/>
          <p:cNvSpPr/>
          <p:nvPr/>
        </p:nvSpPr>
        <p:spPr>
          <a:xfrm>
            <a:off x="6403975" y="5579745"/>
            <a:ext cx="1300480" cy="630555"/>
          </a:xfrm>
          <a:prstGeom prst="roundRect">
            <a:avLst>
              <a:gd name="adj" fmla="val 32803"/>
            </a:avLst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423660" y="5648325"/>
            <a:ext cx="1257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bg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Model  Downloader</a:t>
            </a:r>
            <a:endParaRPr lang="en-US" altLang="zh-CN" sz="1400" b="1">
              <a:solidFill>
                <a:schemeClr val="bg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9" name="右箭头 48"/>
          <p:cNvSpPr/>
          <p:nvPr/>
        </p:nvSpPr>
        <p:spPr>
          <a:xfrm rot="5400000">
            <a:off x="3990340" y="4515485"/>
            <a:ext cx="852170" cy="12573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5400000">
            <a:off x="5921375" y="4549775"/>
            <a:ext cx="1934210" cy="12573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ServerlessLLM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38810"/>
          </a:xfrm>
        </p:spPr>
        <p:txBody>
          <a:bodyPr/>
          <a:lstStyle/>
          <a:p>
            <a:r>
              <a:rPr lang="en-US" altLang="zh-CN"/>
              <a:t> ServerlessLLM deploy models</a:t>
            </a:r>
            <a:endParaRPr lang="zh-CN" altLang="en-US"/>
          </a:p>
        </p:txBody>
      </p:sp>
      <p:sp>
        <p:nvSpPr>
          <p:cNvPr id="13" name="矩形: 圆角 3"/>
          <p:cNvSpPr/>
          <p:nvPr/>
        </p:nvSpPr>
        <p:spPr>
          <a:xfrm>
            <a:off x="6225540" y="3057525"/>
            <a:ext cx="28086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SllmController.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register</a:t>
            </a:r>
            <a:r>
              <a:rPr lang="en-US" altLang="zh-C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(model_config)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7630470" y="2460133"/>
            <a:ext cx="0" cy="59711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41" idx="0"/>
          </p:cNvCxnSpPr>
          <p:nvPr/>
        </p:nvCxnSpPr>
        <p:spPr>
          <a:xfrm>
            <a:off x="7630158" y="3514443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230750" y="4057897"/>
            <a:ext cx="995045" cy="63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4"/>
          <p:cNvSpPr/>
          <p:nvPr/>
        </p:nvSpPr>
        <p:spPr>
          <a:xfrm>
            <a:off x="6724715" y="5661166"/>
            <a:ext cx="181013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deploy successfully</a:t>
            </a:r>
            <a:endParaRPr lang="en-US" altLang="zh-C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矩形: 圆角 15"/>
          <p:cNvSpPr/>
          <p:nvPr/>
        </p:nvSpPr>
        <p:spPr>
          <a:xfrm>
            <a:off x="6795254" y="2188988"/>
            <a:ext cx="181013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sllm_cli 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" name="矩形: 圆角 4"/>
          <p:cNvSpPr/>
          <p:nvPr/>
        </p:nvSpPr>
        <p:spPr>
          <a:xfrm>
            <a:off x="6225540" y="3924300"/>
            <a:ext cx="2809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StoreManager.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register(model_config)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" name="矩形: 圆角 4"/>
          <p:cNvSpPr/>
          <p:nvPr/>
        </p:nvSpPr>
        <p:spPr>
          <a:xfrm>
            <a:off x="2092960" y="3924300"/>
            <a:ext cx="3137535" cy="45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ModelDownloader.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download_model(model_config)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94885" y="3519805"/>
            <a:ext cx="1738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Gill Sans MT" panose="020B0502020104020203" pitchFamily="34" charset="0"/>
                <a:cs typeface="Gill Sans MT" panose="020B0502020104020203" pitchFamily="34" charset="0"/>
              </a:rPr>
              <a:t>not local model</a:t>
            </a:r>
            <a:endParaRPr lang="en-US" altLang="zh-CN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238370" y="4269352"/>
            <a:ext cx="1000125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3"/>
          <p:cNvSpPr/>
          <p:nvPr/>
        </p:nvSpPr>
        <p:spPr>
          <a:xfrm>
            <a:off x="6238240" y="4792980"/>
            <a:ext cx="28086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SllmLocalStore.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register_model</a:t>
            </a:r>
            <a:r>
              <a:rPr lang="en-US" altLang="zh-C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(model)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630158" y="4381218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617458" y="5249898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ServerlessLLM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38810"/>
          </a:xfrm>
        </p:spPr>
        <p:txBody>
          <a:bodyPr/>
          <a:lstStyle/>
          <a:p>
            <a:r>
              <a:rPr lang="en-US" altLang="zh-CN"/>
              <a:t> ServerlessLLM inference</a:t>
            </a:r>
            <a:endParaRPr lang="zh-CN" altLang="en-US"/>
          </a:p>
        </p:txBody>
      </p:sp>
      <p:sp>
        <p:nvSpPr>
          <p:cNvPr id="13" name="矩形: 圆角 3"/>
          <p:cNvSpPr/>
          <p:nvPr/>
        </p:nvSpPr>
        <p:spPr>
          <a:xfrm>
            <a:off x="4620895" y="2660015"/>
            <a:ext cx="28086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SllmRouter.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generate(request)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6025825" y="2062623"/>
            <a:ext cx="0" cy="59711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41" idx="0"/>
          </p:cNvCxnSpPr>
          <p:nvPr/>
        </p:nvCxnSpPr>
        <p:spPr>
          <a:xfrm flipH="1">
            <a:off x="6021068" y="3116933"/>
            <a:ext cx="4445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4"/>
          <p:cNvSpPr/>
          <p:nvPr/>
        </p:nvSpPr>
        <p:spPr>
          <a:xfrm>
            <a:off x="5190555" y="6131066"/>
            <a:ext cx="181013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generated_text</a:t>
            </a:r>
            <a:endParaRPr lang="en-US" altLang="zh-C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矩形: 圆角 15"/>
          <p:cNvSpPr/>
          <p:nvPr/>
        </p:nvSpPr>
        <p:spPr>
          <a:xfrm>
            <a:off x="5190609" y="1791478"/>
            <a:ext cx="181013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sllm_cli 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" name="矩形: 圆角 4"/>
          <p:cNvSpPr/>
          <p:nvPr/>
        </p:nvSpPr>
        <p:spPr>
          <a:xfrm>
            <a:off x="4289425" y="3526790"/>
            <a:ext cx="346329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SllmScheduler.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allocate_resource(requirement)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+mn-ea"/>
            </a:endParaRPr>
          </a:p>
        </p:txBody>
      </p:sp>
      <p:sp>
        <p:nvSpPr>
          <p:cNvPr id="49" name="矩形: 圆角 3"/>
          <p:cNvSpPr/>
          <p:nvPr/>
        </p:nvSpPr>
        <p:spPr>
          <a:xfrm>
            <a:off x="4289425" y="4395470"/>
            <a:ext cx="34626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+mn-ea"/>
              </a:rPr>
              <a:t>SllmScheduler</a:t>
            </a:r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control_loop(loading_queue)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025513" y="3983708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3"/>
          <p:cNvSpPr/>
          <p:nvPr/>
        </p:nvSpPr>
        <p:spPr>
          <a:xfrm>
            <a:off x="4620895" y="5264150"/>
            <a:ext cx="28086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Backend.</a:t>
            </a:r>
            <a:endParaRPr lang="en-US" altLang="zh-CN" sz="14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altLang="zh-CN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generate(request)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012813" y="4852388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025513" y="5721068"/>
            <a:ext cx="0" cy="40957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429320" y="5560802"/>
            <a:ext cx="66247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429318" y="5417732"/>
            <a:ext cx="662474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/>
          <p:cNvSpPr/>
          <p:nvPr/>
        </p:nvSpPr>
        <p:spPr>
          <a:xfrm>
            <a:off x="8091805" y="5264150"/>
            <a:ext cx="2808605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vLLM / Transformers</a:t>
            </a:r>
            <a:endParaRPr lang="en-US" altLang="zh-C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sym typeface="+mn-ea"/>
              </a:rPr>
              <a:t>Backgroud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Multiple LLMs serving</a:t>
            </a:r>
            <a:r>
              <a:rPr lang="en-US" altLang="zh-CN" baseline="30000">
                <a:sym typeface="+mn-ea"/>
              </a:rPr>
              <a:t>[1,2,3,4,5]</a:t>
            </a:r>
            <a:endParaRPr lang="en-US" altLang="zh-CN" baseline="30000">
              <a:sym typeface="+mn-ea"/>
            </a:endParaRPr>
          </a:p>
          <a:p>
            <a:pPr lvl="2">
              <a:buSzPct val="60000"/>
              <a:buFont typeface="Wingdings" panose="05000000000000000000" charset="0"/>
              <a:buChar char="n"/>
            </a:pPr>
            <a:r>
              <a:rPr lang="en-US" altLang="zh-CN" sz="2000" err="1">
                <a:sym typeface="+mn-ea"/>
              </a:rPr>
              <a:t>Bursty</a:t>
            </a:r>
            <a:r>
              <a:rPr lang="en-US" altLang="zh-CN" sz="2000">
                <a:sym typeface="+mn-ea"/>
              </a:rPr>
              <a:t> workloads: real traffic observed by </a:t>
            </a:r>
            <a:r>
              <a:rPr lang="en-US" altLang="zh-CN" sz="2000" err="1">
                <a:sym typeface="+mn-ea"/>
              </a:rPr>
              <a:t>ShangHai</a:t>
            </a:r>
            <a:r>
              <a:rPr lang="en-US" altLang="zh-CN" sz="2000">
                <a:sym typeface="+mn-ea"/>
              </a:rPr>
              <a:t> AI Lab in 20 days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53593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sz="1600">
                <a:solidFill>
                  <a:schemeClr val="bg1">
                    <a:lumMod val="50000"/>
                  </a:schemeClr>
                </a:solidFill>
              </a:rPr>
              <a:t>MuxServe: Flexible Spatial-Temporal Multiplexing for Multiple LLM Serving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. ICML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’24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[2] ServerlessLLM: Low-Latency Serverless Inference for Large Language Models. OSDI’24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 err="1">
                <a:solidFill>
                  <a:schemeClr val="bg1">
                    <a:lumMod val="50000"/>
                  </a:schemeClr>
                </a:solidFill>
                <a:sym typeface="+mn-ea"/>
              </a:rPr>
              <a:t>dLoRA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: Dynamically Orchestrating Requests and Adapters for </a:t>
            </a:r>
            <a:r>
              <a:rPr lang="en-US" altLang="zh-CN" sz="1600" err="1">
                <a:solidFill>
                  <a:schemeClr val="bg1">
                    <a:lumMod val="50000"/>
                  </a:schemeClr>
                </a:solidFill>
                <a:sym typeface="+mn-ea"/>
              </a:rPr>
              <a:t>LoRA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 LLM Serving. OSDI’24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[4]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AlpaServe: Statistical Multiplexing with Model Parallelism for Deep Learning Serving. OSDI’23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[5] </a:t>
            </a:r>
            <a:r>
              <a:rPr lang="en-US" altLang="zh-CN" sz="1600" err="1">
                <a:solidFill>
                  <a:schemeClr val="bg1">
                    <a:lumMod val="50000"/>
                  </a:schemeClr>
                </a:solidFill>
              </a:rPr>
              <a:t>PetS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: A unified framework for Parameter-Efficient transformers serving. ATC’22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54910" y="3910965"/>
            <a:ext cx="7282815" cy="1405255"/>
            <a:chOff x="3616" y="6159"/>
            <a:chExt cx="11469" cy="2213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616" y="6159"/>
              <a:ext cx="5736" cy="2213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0521" y="6444"/>
              <a:ext cx="4564" cy="1374"/>
            </a:xfrm>
            <a:prstGeom prst="roundRect">
              <a:avLst>
                <a:gd name="adj" fmla="val 10964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1000" sy="101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r>
                <a:rPr lang="en-US" altLang="zh-CN" sz="2400" b="1">
                  <a:solidFill>
                    <a:schemeClr val="accent4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Improve </a:t>
              </a:r>
              <a:endParaRPr lang="en-US" altLang="zh-CN" sz="2400" b="1">
                <a:solidFill>
                  <a:schemeClr val="accent4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  <a:p>
              <a:pPr algn="ctr"/>
              <a:r>
                <a:rPr lang="en-US" altLang="zh-CN" sz="2400" b="1">
                  <a:solidFill>
                    <a:schemeClr val="accent4"/>
                  </a:solidFill>
                  <a:latin typeface="Gill Sans MT" panose="020B0502020104020203" pitchFamily="34" charset="0"/>
                  <a:cs typeface="Gill Sans MT" panose="020B0502020104020203" pitchFamily="34" charset="0"/>
                </a:rPr>
                <a:t>GPU utilization</a:t>
              </a:r>
              <a:endParaRPr lang="en-US" altLang="zh-CN" sz="2400" b="1">
                <a:solidFill>
                  <a:schemeClr val="accent4"/>
                </a:solidFill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sym typeface="+mn-ea"/>
              </a:rPr>
              <a:t>Backgroud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Serverless inference</a:t>
            </a:r>
            <a:endParaRPr lang="en-US" altLang="zh-CN" baseline="30000">
              <a:sym typeface="+mn-ea"/>
            </a:endParaRPr>
          </a:p>
          <a:p>
            <a:pPr lvl="2">
              <a:lnSpc>
                <a:spcPct val="16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Easy to use</a:t>
            </a:r>
            <a:endParaRPr lang="en-US" altLang="zh-CN" sz="2000">
              <a:sym typeface="+mn-ea"/>
            </a:endParaRPr>
          </a:p>
          <a:p>
            <a:pPr lvl="2">
              <a:lnSpc>
                <a:spcPct val="16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High elasticity</a:t>
            </a:r>
            <a:endParaRPr lang="en-US" altLang="zh-CN" sz="2000">
              <a:sym typeface="+mn-ea"/>
            </a:endParaRPr>
          </a:p>
          <a:p>
            <a:pPr lvl="2">
              <a:lnSpc>
                <a:spcPct val="16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Fine-grained billing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 descr="系统运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69640" y="3490595"/>
            <a:ext cx="414020" cy="412115"/>
          </a:xfrm>
          <a:prstGeom prst="rect">
            <a:avLst/>
          </a:prstGeom>
        </p:spPr>
      </p:pic>
      <p:pic>
        <p:nvPicPr>
          <p:cNvPr id="9" name="图片 8" descr="扩容-线性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645" y="4091305"/>
            <a:ext cx="374650" cy="374650"/>
          </a:xfrm>
          <a:prstGeom prst="rect">
            <a:avLst/>
          </a:prstGeom>
        </p:spPr>
      </p:pic>
      <p:pic>
        <p:nvPicPr>
          <p:cNvPr id="10" name="图片 9" descr="解决方案-降低成本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6555" y="4654550"/>
            <a:ext cx="354330" cy="354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496316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sym typeface="+mn-ea"/>
              </a:rPr>
              <a:t>Backgroud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SOTA serverless LLM serving framework: </a:t>
            </a: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KServe and ServerlessLLM</a:t>
            </a:r>
            <a:endParaRPr lang="en-US" altLang="zh-CN" baseline="30000">
              <a:sym typeface="+mn-ea"/>
            </a:endParaRPr>
          </a:p>
          <a:p>
            <a:pPr lvl="2">
              <a:lnSpc>
                <a:spcPct val="100000"/>
              </a:lnSpc>
              <a:buSzPct val="60000"/>
              <a:buFont typeface="Wingdings" panose="05000000000000000000" charset="0"/>
              <a:buChar char="n"/>
            </a:pPr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3412490"/>
            <a:ext cx="4796155" cy="2698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40" y="3810000"/>
            <a:ext cx="5602605" cy="2262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7800" y="6196965"/>
            <a:ext cx="265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KServe Framework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63690" y="6196965"/>
            <a:ext cx="377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rPr>
              <a:t>ServerlessLLM Framework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564451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sym typeface="+mn-ea"/>
              </a:rPr>
              <a:t>Backgroud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KServe </a:t>
            </a:r>
            <a:r>
              <a:rPr lang="en-US" altLang="zh-CN">
                <a:sym typeface="+mn-ea"/>
              </a:rPr>
              <a:t>: </a:t>
            </a:r>
            <a:r>
              <a:rPr lang="en-US" altLang="zh-CN" i="1" u="sng">
                <a:sym typeface="+mn-ea"/>
              </a:rPr>
              <a:t>Highly scalable and standards based</a:t>
            </a:r>
            <a:r>
              <a:rPr lang="en-US" altLang="zh-CN">
                <a:sym typeface="+mn-ea"/>
              </a:rPr>
              <a:t> Model Inference Platform on </a:t>
            </a:r>
            <a:r>
              <a:rPr lang="en-US" altLang="zh-CN" i="1" u="sng">
                <a:sym typeface="+mn-ea"/>
              </a:rPr>
              <a:t>Kubernetes</a:t>
            </a:r>
            <a:endParaRPr lang="en-US" altLang="zh-CN" baseline="30000">
              <a:sym typeface="+mn-ea"/>
            </a:endParaRPr>
          </a:p>
          <a:p>
            <a:pPr lvl="2">
              <a:lnSpc>
                <a:spcPct val="12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Built on K8s for high scalability</a:t>
            </a:r>
            <a:endParaRPr lang="en-US" altLang="zh-CN" sz="2000">
              <a:sym typeface="+mn-ea"/>
            </a:endParaRPr>
          </a:p>
          <a:p>
            <a:pPr lvl="2">
              <a:lnSpc>
                <a:spcPct val="12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Provide performant, standardized protocol </a:t>
            </a:r>
            <a:endParaRPr lang="en-US" altLang="zh-CN" sz="2000">
              <a:sym typeface="+mn-ea"/>
            </a:endParaRPr>
          </a:p>
          <a:p>
            <a:pPr marL="914400" lvl="2" indent="0">
              <a:lnSpc>
                <a:spcPct val="120000"/>
              </a:lnSpc>
              <a:buSzPct val="60000"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across ML frameworks</a:t>
            </a:r>
            <a:endParaRPr lang="en-US" altLang="zh-CN" sz="2000">
              <a:sym typeface="+mn-ea"/>
            </a:endParaRPr>
          </a:p>
          <a:p>
            <a:pPr lvl="2">
              <a:lnSpc>
                <a:spcPct val="12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Support serverless with GPU autoscaling</a:t>
            </a:r>
            <a:endParaRPr lang="en-US" altLang="zh-CN" sz="2000">
              <a:sym typeface="+mn-ea"/>
            </a:endParaRPr>
          </a:p>
          <a:p>
            <a:pPr lvl="2">
              <a:lnSpc>
                <a:spcPct val="12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Developed by Google, IBM, Bloomberg, and </a:t>
            </a:r>
            <a:endParaRPr lang="en-US" altLang="zh-CN" sz="2000">
              <a:sym typeface="+mn-ea"/>
            </a:endParaRPr>
          </a:p>
          <a:p>
            <a:pPr marL="914400" lvl="2" indent="0">
              <a:lnSpc>
                <a:spcPct val="120000"/>
              </a:lnSpc>
              <a:buSzPct val="60000"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Microsoft (Github stars: 3.5k)</a:t>
            </a:r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1305" y="3429000"/>
            <a:ext cx="4796155" cy="2698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547624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sym typeface="+mn-ea"/>
              </a:rPr>
              <a:t>Backgroud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ServelessLLM 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ym typeface="+mn-ea"/>
              </a:rPr>
              <a:t>Low-latency serverless inference framework for LLMs</a:t>
            </a:r>
            <a:endParaRPr lang="en-US" altLang="zh-CN" baseline="30000">
              <a:sym typeface="+mn-ea"/>
            </a:endParaRPr>
          </a:p>
          <a:p>
            <a:pPr lvl="2">
              <a:lnSpc>
                <a:spcPct val="12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Leverage near-GPU storage to accelerate model downloading and loading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205" y="4034790"/>
            <a:ext cx="510159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547624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Motivation: </a:t>
            </a:r>
            <a:r>
              <a:rPr lang="en-US" altLang="zh-CN">
                <a:sym typeface="+mn-ea"/>
              </a:rPr>
              <a:t>Limitations of KServe and ServelessLLM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ServerlessLLM: </a:t>
            </a: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NO</a:t>
            </a:r>
            <a:r>
              <a:rPr lang="en-US" altLang="zh-CN">
                <a:sym typeface="+mn-ea"/>
              </a:rPr>
              <a:t> GPU sharing </a:t>
            </a:r>
            <a:r>
              <a:rPr lang="en-US" altLang="zh-CN" b="1">
                <a:sym typeface="+mn-ea"/>
              </a:rPr>
              <a:t>→</a:t>
            </a:r>
            <a:r>
              <a:rPr lang="en-US" altLang="zh-CN">
                <a:sym typeface="+mn-ea"/>
              </a:rPr>
              <a:t>  </a:t>
            </a: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Low utilization</a:t>
            </a:r>
            <a:endParaRPr lang="en-US" b="1">
              <a:effectLst>
                <a:glow rad="254000">
                  <a:schemeClr val="bg1">
                    <a:alpha val="100000"/>
                  </a:schemeClr>
                </a:glow>
                <a:outerShdw blurRad="63500" algn="ctr" rotWithShape="0">
                  <a:schemeClr val="bg1">
                    <a:lumMod val="50000"/>
                    <a:alpha val="100000"/>
                  </a:schemeClr>
                </a:outerShdw>
              </a:effectLst>
              <a:ea typeface="+mn-ea"/>
              <a:cs typeface="+mj-cs"/>
              <a:sym typeface="+mn-ea"/>
            </a:endParaRPr>
          </a:p>
          <a:p>
            <a:pPr lvl="2">
              <a:lnSpc>
                <a:spcPct val="11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Testbed:  </a:t>
            </a:r>
            <a:endParaRPr lang="en-US" altLang="zh-CN" sz="2000">
              <a:sym typeface="+mn-ea"/>
            </a:endParaRPr>
          </a:p>
          <a:p>
            <a:pPr marL="914400" lvl="2" indent="0">
              <a:lnSpc>
                <a:spcPct val="110000"/>
              </a:lnSpc>
              <a:buSzPct val="60000"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      instance:  AWS g5.12xlarge</a:t>
            </a:r>
            <a:endParaRPr lang="en-US" altLang="zh-CN" sz="2000">
              <a:sym typeface="+mn-ea"/>
            </a:endParaRPr>
          </a:p>
          <a:p>
            <a:pPr marL="914400" lvl="2" indent="0">
              <a:lnSpc>
                <a:spcPct val="110000"/>
              </a:lnSpc>
              <a:buSzPct val="60000"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      GPU: 4 x A10 [24GB] </a:t>
            </a:r>
            <a:endParaRPr lang="en-US" altLang="zh-CN" sz="2000">
              <a:sym typeface="+mn-ea"/>
            </a:endParaRPr>
          </a:p>
          <a:p>
            <a:pPr marL="914400" lvl="2" indent="0">
              <a:lnSpc>
                <a:spcPct val="110000"/>
              </a:lnSpc>
              <a:buSzPct val="60000"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      model: OPT-6.7B</a:t>
            </a:r>
            <a:endParaRPr lang="en-US" altLang="zh-CN" sz="2000">
              <a:sym typeface="+mn-ea"/>
            </a:endParaRPr>
          </a:p>
          <a:p>
            <a:pPr lvl="2">
              <a:lnSpc>
                <a:spcPct val="11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10% ~ 50% during prefill phase</a:t>
            </a:r>
            <a:endParaRPr lang="en-US" altLang="zh-CN" sz="2000">
              <a:sym typeface="+mn-ea"/>
            </a:endParaRPr>
          </a:p>
          <a:p>
            <a:pPr lvl="2">
              <a:lnSpc>
                <a:spcPct val="11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10% ~ 40% during decode phase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00000"/>
              </a:lnSpc>
              <a:buSzPct val="60000"/>
              <a:buFont typeface="Wingdings" panose="05000000000000000000" charset="0"/>
              <a:buNone/>
            </a:pPr>
            <a:endParaRPr lang="en-US" altLang="zh-CN" sz="2000">
              <a:sym typeface="+mn-ea"/>
            </a:endParaRPr>
          </a:p>
        </p:txBody>
      </p:sp>
      <p:pic>
        <p:nvPicPr>
          <p:cNvPr id="5" name="图片 4" descr="serverlessL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760" y="3578225"/>
            <a:ext cx="4831080" cy="28987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352030" y="380682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Init&amp;Prefill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92260" y="4175125"/>
            <a:ext cx="1522095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rgbClr val="7030A0"/>
                </a:solidFill>
                <a:latin typeface="Gill Sans MT" panose="020B0502020104020203" pitchFamily="34" charset="0"/>
              </a:rPr>
              <a:t>Decoding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3084" y="6418263"/>
            <a:ext cx="55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latin typeface="Gill Sans MT" panose="020B0502020104020203" pitchFamily="34" charset="0"/>
              </a:rPr>
              <a:t>Single request on OPT-6.7B</a:t>
            </a:r>
            <a:endParaRPr lang="zh-CN" altLang="en-US" sz="1600" b="1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547624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Goal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Goodput-oriented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Serverless Inference Framework for Multiple LLMs Serving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Motivation: </a:t>
            </a:r>
            <a:r>
              <a:rPr lang="en-US" altLang="zh-CN">
                <a:sym typeface="+mn-ea"/>
              </a:rPr>
              <a:t>Limitations of KServe and ServelessLLM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KServe: utilize </a:t>
            </a:r>
            <a:r>
              <a:rPr lang="en-US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ea typeface="+mn-ea"/>
                <a:cs typeface="+mj-cs"/>
                <a:sym typeface="+mn-ea"/>
              </a:rPr>
              <a:t>nvidia-device-plugin</a:t>
            </a:r>
            <a:r>
              <a:rPr lang="en-US" altLang="zh-CN">
                <a:sym typeface="+mn-ea"/>
              </a:rPr>
              <a:t> for GPU sharing</a:t>
            </a:r>
            <a:endParaRPr lang="en-US" altLang="zh-CN">
              <a:sym typeface="+mn-ea"/>
            </a:endParaRPr>
          </a:p>
          <a:p>
            <a:pPr lvl="2">
              <a:lnSpc>
                <a:spcPct val="10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Discover and report the available GPUs on a node</a:t>
            </a:r>
            <a:endParaRPr lang="en-US" altLang="zh-CN" sz="2000">
              <a:sym typeface="+mn-ea"/>
            </a:endParaRPr>
          </a:p>
          <a:p>
            <a:pPr lvl="2">
              <a:lnSpc>
                <a:spcPct val="10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Handle device assignment and lifecycle management</a:t>
            </a:r>
            <a:endParaRPr lang="en-US" altLang="zh-CN" sz="2000">
              <a:sym typeface="+mn-ea"/>
            </a:endParaRPr>
          </a:p>
          <a:p>
            <a:pPr lvl="2">
              <a:lnSpc>
                <a:spcPct val="100000"/>
              </a:lnSpc>
              <a:buSzPct val="60000"/>
              <a:buFont typeface="Wingdings" panose="05000000000000000000" charset="0"/>
              <a:buChar char="n"/>
            </a:pPr>
            <a:r>
              <a:rPr lang="en-US" altLang="zh-CN" sz="2000">
                <a:sym typeface="+mn-ea"/>
              </a:rPr>
              <a:t>Support Time-Slicing and MPS</a:t>
            </a:r>
            <a:endParaRPr lang="en-US" altLang="zh-CN" sz="2000"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785" y="4299585"/>
            <a:ext cx="4738370" cy="239077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708150" y="4473575"/>
            <a:ext cx="4811395" cy="204279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C00000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accent5">
                      <a:lumMod val="75000"/>
                      <a:alpha val="100000"/>
                    </a:schemeClr>
                  </a:outerShdw>
                </a:effectLst>
              </a:rPr>
              <a:t>Note: </a:t>
            </a:r>
            <a:r>
              <a:rPr lang="en-US" sz="32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rgbClr val="7030A0">
                      <a:alpha val="100000"/>
                    </a:srgbClr>
                  </a:outerShdw>
                </a:effectLst>
              </a:rPr>
              <a:t> </a:t>
            </a:r>
            <a:endParaRPr lang="en-US" sz="3200">
              <a:effectLst>
                <a:glow rad="254000">
                  <a:schemeClr val="bg1">
                    <a:alpha val="100000"/>
                  </a:schemeClr>
                </a:glow>
                <a:outerShdw blurRad="63500" algn="ctr" rotWithShape="0">
                  <a:srgbClr val="7030A0">
                    <a:alpha val="100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200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</a:rPr>
              <a:t>Time-slicing and MPS are mutually exclusive</a:t>
            </a:r>
            <a:r>
              <a:rPr lang="en-US" sz="4000">
                <a:effectLst/>
              </a:rPr>
              <a:t> </a:t>
            </a:r>
            <a:endParaRPr lang="en-US" sz="400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632440" cy="547624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Main idea: </a:t>
            </a:r>
            <a:r>
              <a:rPr lang="en-US" altLang="zh-CN">
                <a:sym typeface="+mn-ea"/>
              </a:rPr>
              <a:t>Fine-grained multiplexing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/>
        </p:nvSpPr>
        <p:spPr>
          <a:xfrm>
            <a:off x="1206500" y="1711325"/>
            <a:ext cx="10815955" cy="497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Ø"/>
              <a:defRPr sz="28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charset="0"/>
              <a:buChar char="n"/>
              <a:defRPr sz="2400" b="0" kern="1200" baseline="0">
                <a:solidFill>
                  <a:schemeClr val="tx1"/>
                </a:solidFill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en-US" sz="2400" b="1"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cs typeface="+mj-cs"/>
                <a:sym typeface="+mn-ea"/>
              </a:rPr>
              <a:t>Request-level GPU sharing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Technique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MPS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Challenges</a:t>
            </a: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ym typeface="+mn-ea"/>
              </a:rPr>
              <a:t>Trade-off between SLO and </a:t>
            </a:r>
            <a:endParaRPr lang="en-US" altLang="zh-CN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resource utilization</a:t>
            </a:r>
            <a:endParaRPr lang="en-US" altLang="zh-CN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Communication overhead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effectLst>
                  <a:glow rad="254000">
                    <a:schemeClr val="bg1">
                      <a:alpha val="100000"/>
                    </a:schemeClr>
                  </a:glow>
                  <a:outerShdw blurRad="63500" algn="ctr" rotWithShape="0">
                    <a:schemeClr val="bg1">
                      <a:lumMod val="50000"/>
                      <a:alpha val="100000"/>
                    </a:schemeClr>
                  </a:outerShdw>
                </a:effectLst>
                <a:cs typeface="+mj-cs"/>
              </a:rPr>
              <a:t>Kernel-level GPU sharing </a:t>
            </a:r>
            <a:endParaRPr lang="en-US" sz="2400" b="1">
              <a:solidFill>
                <a:schemeClr val="tx1"/>
              </a:solidFill>
              <a:effectLst>
                <a:glow rad="254000">
                  <a:schemeClr val="bg1">
                    <a:alpha val="100000"/>
                  </a:schemeClr>
                </a:glow>
                <a:outerShdw blurRad="63500" algn="ctr" rotWithShape="0">
                  <a:schemeClr val="bg1">
                    <a:lumMod val="50000"/>
                    <a:alpha val="100000"/>
                  </a:schemeClr>
                </a:outerShdw>
              </a:effectLst>
              <a:cs typeface="+mj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Technique：CUDA streams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Challenges</a:t>
            </a:r>
            <a:endParaRPr lang="en-US" altLang="zh-CN">
              <a:solidFill>
                <a:schemeClr val="tx1"/>
              </a:solidFill>
            </a:endParaRPr>
          </a:p>
          <a:p>
            <a:pPr lvl="2">
              <a:buFont typeface="Wingdings" panose="05000000000000000000" charset="0"/>
              <a:buChar char="n"/>
            </a:pPr>
            <a:r>
              <a:rPr lang="en-US" altLang="zh-CN">
                <a:sym typeface="+mn-ea"/>
              </a:rPr>
              <a:t>The number of CUDA </a:t>
            </a:r>
            <a:endParaRPr lang="en-US" altLang="zh-CN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streams</a:t>
            </a:r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/>
              <a:t>reface</a:t>
            </a:r>
            <a:endParaRPr lang="en-US" altLang="zh-CN"/>
          </a:p>
        </p:txBody>
      </p:sp>
      <p:pic>
        <p:nvPicPr>
          <p:cNvPr id="6" name="图片 5" descr="muxserv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1430" y="1866900"/>
            <a:ext cx="4672330" cy="2306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80" y="4434840"/>
            <a:ext cx="3897630" cy="12230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73.7,&quot;left&quot;:180.8,&quot;top&quot;:162.2,&quot;width&quot;:624.6}"/>
</p:tagLst>
</file>

<file path=ppt/tags/tag2.xml><?xml version="1.0" encoding="utf-8"?>
<p:tagLst xmlns:p="http://schemas.openxmlformats.org/presentationml/2006/main">
  <p:tag name="KSO_WM_DIAGRAM_VIRTUALLY_FRAME" val="{&quot;height&quot;:273.7,&quot;left&quot;:180.8,&quot;top&quot;:162.2,&quot;width&quot;:624.6}"/>
</p:tagLst>
</file>

<file path=ppt/tags/tag3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  <p:tag name="commondata" val="eyJoZGlkIjoiMjNkOWY1NzVmN2M2Y2MzM2UwM2M3ZGJmYTM2ODQx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4444</Words>
  <Application>WPS 演示</Application>
  <PresentationFormat>宽屏</PresentationFormat>
  <Paragraphs>308</Paragraphs>
  <Slides>16</Slides>
  <Notes>19</Notes>
  <HiddenSlides>8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Fira Code</vt:lpstr>
      <vt:lpstr>Yu Gothic UI Semibold</vt:lpstr>
      <vt:lpstr>Cascadia Code</vt:lpstr>
      <vt:lpstr>Source Code Pro</vt:lpstr>
      <vt:lpstr>Segoe Print</vt:lpstr>
      <vt:lpstr>Office 主题</vt:lpstr>
      <vt:lpstr>Code Analysis of vLLM and ServerlessLLM </vt:lpstr>
      <vt:lpstr>Preface</vt:lpstr>
      <vt:lpstr>Preface</vt:lpstr>
      <vt:lpstr>Preface</vt:lpstr>
      <vt:lpstr>Preface</vt:lpstr>
      <vt:lpstr>Preface</vt:lpstr>
      <vt:lpstr>Preface</vt:lpstr>
      <vt:lpstr>Preface</vt:lpstr>
      <vt:lpstr>Preface</vt:lpstr>
      <vt:lpstr>Overview on Serverless Inference</vt:lpstr>
      <vt:lpstr>vLLM Breakdown</vt:lpstr>
      <vt:lpstr>vLLM Call Stack</vt:lpstr>
      <vt:lpstr>vLLM Call Stack</vt:lpstr>
      <vt:lpstr>ServerlessLLM</vt:lpstr>
      <vt:lpstr>ServerlessLLM</vt:lpstr>
      <vt:lpstr>ServerlessLLM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1504</cp:revision>
  <dcterms:created xsi:type="dcterms:W3CDTF">2019-12-04T06:28:00Z</dcterms:created>
  <dcterms:modified xsi:type="dcterms:W3CDTF">2024-10-14T14:22:19Z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96B50ABA28D449229E227F4C55E9EDCA_13</vt:lpwstr>
  </property>
  <property fmtid="{D5CDD505-2E9C-101B-9397-08002B2CF9AE}" pid="3" name="KSOProductBuildVer">
    <vt:lpwstr>2052-12.1.0.18276</vt:lpwstr>
  </property>
</Properties>
</file>