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62" r:id="rId3"/>
    <p:sldId id="455" r:id="rId5"/>
    <p:sldId id="794" r:id="rId6"/>
    <p:sldId id="809" r:id="rId7"/>
    <p:sldId id="810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xt" id="{FE1856D5-4AE8-46B8-98EE-7F25A0D5C373}">
          <p14:sldIdLst>
            <p14:sldId id="462"/>
            <p14:sldId id="455"/>
            <p14:sldId id="794"/>
            <p14:sldId id="809"/>
            <p14:sldId id="810"/>
          </p14:sldIdLst>
        </p14:section>
        <p14:section name="Backup" id="{7C223491-4607-439E-91D9-27CC18838FE3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卓远" initials="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0000"/>
    <a:srgbClr val="FABE79"/>
    <a:srgbClr val="82B0D4"/>
    <a:srgbClr val="EDEDED"/>
    <a:srgbClr val="FFD241"/>
    <a:srgbClr val="FFF2CC"/>
    <a:srgbClr val="F4CCCC"/>
    <a:srgbClr val="EFEFEF"/>
    <a:srgbClr val="E06666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61" autoAdjust="0"/>
  </p:normalViewPr>
  <p:slideViewPr>
    <p:cSldViewPr snapToGrid="0">
      <p:cViewPr>
        <p:scale>
          <a:sx n="100" d="100"/>
          <a:sy n="100" d="100"/>
        </p:scale>
        <p:origin x="23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457200" fontAlgn="auto"/>
            <a:r>
              <a:rPr lang="en-US" altLang="zh-CN"/>
              <a:t>1. </a:t>
            </a:r>
            <a:r>
              <a:rPr lang="zh-CN" altLang="en-US"/>
              <a:t>我们现在考虑的场景是云上多模型多租户的大模型推理，我们认为</a:t>
            </a:r>
            <a:r>
              <a:rPr lang="en-US" altLang="zh-CN"/>
              <a:t>GPU sharing</a:t>
            </a:r>
            <a:r>
              <a:rPr lang="zh-CN" altLang="en-US"/>
              <a:t>是支持这种场景的关键技术，我们之前也讲了一些</a:t>
            </a:r>
            <a:r>
              <a:rPr lang="en-US" altLang="zh-CN"/>
              <a:t>GPU sharing</a:t>
            </a:r>
            <a:r>
              <a:rPr lang="zh-CN" altLang="en-US"/>
              <a:t>的技术，因为我们想基于</a:t>
            </a:r>
            <a:r>
              <a:rPr lang="en-US" altLang="zh-CN"/>
              <a:t>Serverless computing</a:t>
            </a:r>
            <a:r>
              <a:rPr lang="zh-CN" altLang="en-US"/>
              <a:t>的云环境去做，因此我们最近看了些在容器云上优化</a:t>
            </a:r>
            <a:r>
              <a:rPr lang="en-US" altLang="zh-CN"/>
              <a:t>GPU sharing</a:t>
            </a:r>
            <a:r>
              <a:rPr lang="zh-CN" altLang="en-US"/>
              <a:t>的一些工作，今天给两位老师进行一下汇报，结合上次老师们建议我们这次的内容会多一些如何使用</a:t>
            </a:r>
            <a:r>
              <a:rPr lang="en-US" altLang="zh-CN"/>
              <a:t>GPU</a:t>
            </a:r>
            <a:r>
              <a:rPr lang="zh-CN" altLang="en-US"/>
              <a:t>等系统实现上的内容。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>
            <a:spLocks noGrp="1"/>
          </p:cNvSpPr>
          <p:nvPr userDrawn="1">
            <p:ph type="title"/>
          </p:nvPr>
        </p:nvSpPr>
        <p:spPr>
          <a:xfrm>
            <a:off x="1227416" y="190032"/>
            <a:ext cx="10405785" cy="430887"/>
          </a:xfrm>
          <a:prstGeom prst="rect">
            <a:avLst/>
          </a:prstGeom>
          <a:effectLst/>
        </p:spPr>
        <p:txBody>
          <a:bodyPr wrap="square" lIns="0" tIns="0" rIns="0" bIns="0" anchor="ctr">
            <a:spAutoFit/>
          </a:bodyPr>
          <a:lstStyle>
            <a:lvl1pPr algn="l">
              <a:defRPr lang="en-US" sz="2800" kern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l"/>
            <a:endParaRPr 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541867" y="685800"/>
            <a:ext cx="11091333" cy="0"/>
          </a:xfrm>
          <a:prstGeom prst="line">
            <a:avLst/>
          </a:prstGeom>
          <a:solidFill>
            <a:schemeClr val="accent1"/>
          </a:solidFill>
          <a:ln w="12700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灯片编号占位符 1"/>
          <p:cNvSpPr txBox="1"/>
          <p:nvPr userDrawn="1"/>
        </p:nvSpPr>
        <p:spPr>
          <a:xfrm>
            <a:off x="11633201" y="6515100"/>
            <a:ext cx="313783" cy="236538"/>
          </a:xfrm>
          <a:prstGeom prst="roundRect">
            <a:avLst>
              <a:gd name="adj" fmla="val 3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3700298D-0D92-4BAD-A09B-BDA52E8803DB}" type="slidenum">
              <a:rPr lang="zh-CN" altLang="en-US" sz="10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</a:fld>
            <a:endParaRPr lang="zh-CN" altLang="en-US" sz="1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图形 6"/>
          <p:cNvSpPr/>
          <p:nvPr/>
        </p:nvSpPr>
        <p:spPr>
          <a:xfrm rot="5400000">
            <a:off x="591687" y="239681"/>
            <a:ext cx="298920" cy="331587"/>
          </a:xfrm>
          <a:custGeom>
            <a:avLst/>
            <a:gdLst>
              <a:gd name="connsiteX0" fmla="*/ 93773 w 236220"/>
              <a:gd name="connsiteY0" fmla="*/ 14114 h 213428"/>
              <a:gd name="connsiteX1" fmla="*/ 132034 w 236220"/>
              <a:gd name="connsiteY1" fmla="*/ 3710 h 213428"/>
              <a:gd name="connsiteX2" fmla="*/ 142438 w 236220"/>
              <a:gd name="connsiteY2" fmla="*/ 14114 h 213428"/>
              <a:gd name="connsiteX3" fmla="*/ 232507 w 236220"/>
              <a:gd name="connsiteY3" fmla="*/ 171472 h 213428"/>
              <a:gd name="connsiteX4" fmla="*/ 222090 w 236220"/>
              <a:gd name="connsiteY4" fmla="*/ 209729 h 213428"/>
              <a:gd name="connsiteX5" fmla="*/ 208174 w 236220"/>
              <a:gd name="connsiteY5" fmla="*/ 213429 h 213428"/>
              <a:gd name="connsiteX6" fmla="*/ 28036 w 236220"/>
              <a:gd name="connsiteY6" fmla="*/ 213429 h 213428"/>
              <a:gd name="connsiteX7" fmla="*/ -9 w 236220"/>
              <a:gd name="connsiteY7" fmla="*/ 185401 h 213428"/>
              <a:gd name="connsiteX8" fmla="*/ 3697 w 236220"/>
              <a:gd name="connsiteY8" fmla="*/ 171461 h 21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220" h="213428">
                <a:moveTo>
                  <a:pt x="93773" y="14114"/>
                </a:moveTo>
                <a:cubicBezTo>
                  <a:pt x="101465" y="676"/>
                  <a:pt x="118595" y="-3982"/>
                  <a:pt x="132034" y="3710"/>
                </a:cubicBezTo>
                <a:cubicBezTo>
                  <a:pt x="136366" y="6190"/>
                  <a:pt x="139958" y="9782"/>
                  <a:pt x="142438" y="14114"/>
                </a:cubicBezTo>
                <a:lnTo>
                  <a:pt x="232507" y="171472"/>
                </a:lnTo>
                <a:cubicBezTo>
                  <a:pt x="240195" y="184913"/>
                  <a:pt x="235531" y="202041"/>
                  <a:pt x="222090" y="209729"/>
                </a:cubicBezTo>
                <a:cubicBezTo>
                  <a:pt x="217852" y="212153"/>
                  <a:pt x="213056" y="213428"/>
                  <a:pt x="208174" y="213429"/>
                </a:cubicBezTo>
                <a:lnTo>
                  <a:pt x="28036" y="213429"/>
                </a:lnTo>
                <a:cubicBezTo>
                  <a:pt x="12552" y="213434"/>
                  <a:pt x="-4" y="200885"/>
                  <a:pt x="-9" y="185401"/>
                </a:cubicBezTo>
                <a:cubicBezTo>
                  <a:pt x="-11" y="180511"/>
                  <a:pt x="1267" y="175705"/>
                  <a:pt x="3697" y="171461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254000" dist="127000" dir="5400000" sx="90000" sy="90000" algn="t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0" algn="ctr" defTabSz="914400" eaLnBrk="1" latinLnBrk="0" hangingPunct="1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543795"/>
                </a:solidFill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en-US" altLang="zh-CN"/>
              <a:t>a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13837"/>
            <a:ext cx="10515600" cy="4963126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Ø"/>
              <a:defRPr sz="2800" b="0" baseline="0">
                <a:latin typeface="Gill Sans MT" panose="020B0502020104020203" pitchFamily="34" charset="0"/>
              </a:defRPr>
            </a:lvl1pPr>
            <a:lvl2pPr>
              <a:buSzPct val="100000"/>
              <a:buFont typeface="Arial" panose="020B0604020202020204" pitchFamily="34" charset="0"/>
              <a:buChar char="•"/>
              <a:defRPr sz="2400" b="0" baseline="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defRPr>
            </a:lvl2pPr>
            <a:lvl3pPr marL="1257300" indent="-342900">
              <a:buSzPct val="50000"/>
              <a:buFont typeface="Wingdings" panose="05000000000000000000" charset="0"/>
              <a:buChar char="n"/>
              <a:defRPr sz="2400" b="0" baseline="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defRPr>
            </a:lvl3pPr>
            <a:lvl4pPr>
              <a:defRPr sz="20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20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en-US" altLang="zh-CN"/>
              <a:t>a</a:t>
            </a:r>
            <a:endParaRPr lang="zh-CN" altLang="en-US"/>
          </a:p>
          <a:p>
            <a:pPr lvl="1"/>
            <a:r>
              <a:rPr lang="en-US" altLang="zh-CN"/>
              <a:t>b</a:t>
            </a:r>
            <a:endParaRPr lang="en-US" altLang="zh-CN"/>
          </a:p>
          <a:p>
            <a:pPr lvl="2"/>
            <a:r>
              <a:rPr lang="en-US" altLang="zh-CN"/>
              <a:t>ddd</a:t>
            </a:r>
            <a:endParaRPr lang="zh-CN" altLang="en-US"/>
          </a:p>
          <a:p>
            <a:pPr lvl="2"/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/>
          <a:lstStyle>
            <a:lvl1pPr>
              <a:defRPr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216152"/>
            <a:ext cx="5181600" cy="4965192"/>
          </a:xfrm>
        </p:spPr>
        <p:txBody>
          <a:bodyPr/>
          <a:lstStyle>
            <a:lvl1pPr>
              <a:defRPr baseline="0">
                <a:latin typeface="Gill Sans MT" panose="020B0502020104020203" pitchFamily="34" charset="0"/>
              </a:defRPr>
            </a:lvl1pPr>
            <a:lvl2pPr>
              <a:defRPr baseline="0">
                <a:latin typeface="Gill Sans MT" panose="020B0502020104020203" pitchFamily="34" charset="0"/>
              </a:defRPr>
            </a:lvl2pPr>
            <a:lvl3pPr>
              <a:defRPr baseline="0">
                <a:latin typeface="Gill Sans MT" panose="020B0502020104020203" pitchFamily="34" charset="0"/>
              </a:defRPr>
            </a:lvl3pPr>
            <a:lvl4pPr>
              <a:defRPr baseline="0">
                <a:latin typeface="Gill Sans MT" panose="020B0502020104020203" pitchFamily="34" charset="0"/>
              </a:defRPr>
            </a:lvl4pPr>
            <a:lvl5pPr>
              <a:defRPr baseline="0"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216152"/>
            <a:ext cx="5181600" cy="4965192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2161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145691"/>
            <a:ext cx="5157787" cy="40439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161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145691"/>
            <a:ext cx="5183188" cy="40439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a</a:t>
            </a:r>
            <a:endParaRPr lang="zh-CN" altLang="en-US"/>
          </a:p>
          <a:p>
            <a:pPr lvl="1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43AB-BB00-44EC-A70D-BD02C261FD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40000"/>
        <a:buFont typeface="Wingdings" panose="05000000000000000000" charset="0"/>
        <a:buChar char="p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345" y="1396365"/>
            <a:ext cx="11436350" cy="1381760"/>
          </a:xfrm>
        </p:spPr>
        <p:txBody>
          <a:bodyPr tIns="0" bIns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>
                <a:effectLst/>
              </a:rPr>
              <a:t>Part 1: Batching or GPU Sharing? </a:t>
            </a:r>
            <a:endParaRPr lang="en-US" sz="4400"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54350" y="3652520"/>
            <a:ext cx="6022340" cy="538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3200">
                <a:latin typeface="Gill Sans MT" panose="020B0502020104020203" pitchFamily="34" charset="0"/>
                <a:ea typeface="微软雅黑" panose="020B0503020204020204" charset="-122"/>
                <a:cs typeface="Gill Sans MT" panose="020B0502020104020203" pitchFamily="34" charset="0"/>
              </a:rPr>
              <a:t>Tao Li</a:t>
            </a:r>
            <a:endParaRPr lang="zh-CN" altLang="en-US" sz="3200">
              <a:latin typeface="Gill Sans MT" panose="020B0502020104020203" pitchFamily="34" charset="0"/>
              <a:ea typeface="微软雅黑" panose="020B0503020204020204" charset="-122"/>
              <a:cs typeface="Gill Sans MT" panose="020B0502020104020203" pitchFamily="34" charset="0"/>
            </a:endParaRPr>
          </a:p>
          <a:p>
            <a:pPr algn="ctr"/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fld id="{BB962C8B-B14F-4D97-AF65-F5344CB8AC3E}" type="datetime1">
              <a:rPr lang="zh-CN" altLang="en-US" sz="2800">
                <a:latin typeface="Gill Sans MT" panose="020B0502020104020203" pitchFamily="34" charset="0"/>
                <a:cs typeface="Gill Sans MT" panose="020B0502020104020203" pitchFamily="34" charset="0"/>
              </a:rPr>
            </a:fld>
            <a:endParaRPr lang="zh-CN" altLang="en-US" sz="280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5720715"/>
            <a:ext cx="1219200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>
                <a:solidFill>
                  <a:schemeClr val="bg1">
                    <a:lumMod val="50000"/>
                  </a:schemeClr>
                </a:solidFill>
              </a:rPr>
              <a:t>[1] </a:t>
            </a:r>
            <a:r>
              <a:rPr sz="1700">
                <a:solidFill>
                  <a:schemeClr val="bg1">
                    <a:lumMod val="50000"/>
                  </a:schemeClr>
                </a:solidFill>
              </a:rPr>
              <a:t>Faster Transformer. https://github.com/NVIDIA/ FasterTransformer.</a:t>
            </a:r>
            <a:endParaRPr sz="17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700">
                <a:solidFill>
                  <a:schemeClr val="bg1">
                    <a:lumMod val="50000"/>
                  </a:schemeClr>
                </a:solidFill>
                <a:sym typeface="+mn-ea"/>
              </a:rPr>
              <a:t>[2] </a:t>
            </a:r>
            <a:r>
              <a:rPr lang="en-US" altLang="zh-CN" sz="1700">
                <a:solidFill>
                  <a:schemeClr val="bg1">
                    <a:lumMod val="50000"/>
                  </a:schemeClr>
                </a:solidFill>
                <a:sym typeface="+mn-ea"/>
              </a:rPr>
              <a:t>Orca: A distributed serving system for Transformer-Based generative models. OSDI’22</a:t>
            </a:r>
            <a:endParaRPr lang="en-US" altLang="zh-CN" sz="17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700">
                <a:solidFill>
                  <a:schemeClr val="bg1">
                    <a:lumMod val="50000"/>
                  </a:schemeClr>
                </a:solidFill>
                <a:sym typeface="+mn-ea"/>
              </a:rPr>
              <a:t>[3] vLLM: Efficient memory management for large language model serving with pagedattention. SOSP ’23</a:t>
            </a:r>
            <a:endParaRPr lang="en-US" altLang="zh-CN" sz="17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700">
                <a:solidFill>
                  <a:schemeClr val="bg1">
                    <a:lumMod val="50000"/>
                  </a:schemeClr>
                </a:solidFill>
                <a:sym typeface="+mn-ea"/>
              </a:rPr>
              <a:t>[4] </a:t>
            </a:r>
            <a:r>
              <a:rPr lang="en-US" altLang="zh-CN" sz="1700">
                <a:solidFill>
                  <a:schemeClr val="bg1">
                    <a:lumMod val="50000"/>
                  </a:schemeClr>
                </a:solidFill>
                <a:sym typeface="+mn-ea"/>
              </a:rPr>
              <a:t>Sarathi-Serve: </a:t>
            </a:r>
            <a:r>
              <a:rPr lang="en-US" altLang="zh-CN" sz="1700">
                <a:solidFill>
                  <a:schemeClr val="bg1">
                    <a:lumMod val="50000"/>
                  </a:schemeClr>
                </a:solidFill>
                <a:sym typeface="+mn-ea"/>
              </a:rPr>
              <a:t>Taming Throughput-Latency Tradeoff in LLM Inference with Sarathi-Serve. OSDI’24</a:t>
            </a:r>
            <a:endParaRPr lang="en-US" altLang="zh-CN" sz="17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Batching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FasterTransfomer</a:t>
            </a:r>
            <a:r>
              <a:rPr lang="en-US" altLang="zh-CN" sz="3200" baseline="30000">
                <a:solidFill>
                  <a:schemeClr val="tx1"/>
                </a:solidFill>
                <a:sym typeface="+mn-ea"/>
              </a:rPr>
              <a:t>[1]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vLLM</a:t>
            </a:r>
            <a:r>
              <a:rPr lang="en-US" altLang="zh-CN" sz="3200" baseline="30000">
                <a:solidFill>
                  <a:schemeClr val="tx1"/>
                </a:solidFill>
                <a:sym typeface="+mn-ea"/>
              </a:rPr>
              <a:t>[2]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Orca</a:t>
            </a:r>
            <a:r>
              <a:rPr lang="en-US" altLang="zh-CN" sz="3200" baseline="30000">
                <a:solidFill>
                  <a:schemeClr val="tx1"/>
                </a:solidFill>
                <a:sym typeface="+mn-ea"/>
              </a:rPr>
              <a:t>[3]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Srarathi-Serve</a:t>
            </a:r>
            <a:r>
              <a:rPr lang="en-US" altLang="zh-CN" sz="3200" baseline="30000">
                <a:solidFill>
                  <a:schemeClr val="tx1"/>
                </a:solidFill>
                <a:sym typeface="+mn-ea"/>
              </a:rPr>
              <a:t>[4]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5720715"/>
            <a:ext cx="1219200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700">
                <a:solidFill>
                  <a:schemeClr val="bg1">
                    <a:lumMod val="50000"/>
                  </a:schemeClr>
                </a:solidFill>
              </a:rPr>
              <a:t>[1] </a:t>
            </a:r>
            <a:r>
              <a:rPr sz="1700">
                <a:solidFill>
                  <a:schemeClr val="bg1">
                    <a:lumMod val="50000"/>
                  </a:schemeClr>
                </a:solidFill>
              </a:rPr>
              <a:t>Faster Transformer. https://github.com/NVIDIA/FasterTransformer.</a:t>
            </a:r>
            <a:endParaRPr sz="17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700">
                <a:solidFill>
                  <a:schemeClr val="bg1">
                    <a:lumMod val="50000"/>
                  </a:schemeClr>
                </a:solidFill>
                <a:sym typeface="+mn-ea"/>
              </a:rPr>
              <a:t>[2] </a:t>
            </a:r>
            <a:r>
              <a:rPr lang="en-US" altLang="zh-CN" sz="1700">
                <a:solidFill>
                  <a:schemeClr val="bg1">
                    <a:lumMod val="50000"/>
                  </a:schemeClr>
                </a:solidFill>
                <a:sym typeface="+mn-ea"/>
              </a:rPr>
              <a:t>vLLM: Efficient memory management for large language model serving with pagedattention. SOSP ’23</a:t>
            </a:r>
            <a:endParaRPr lang="en-US" altLang="zh-CN" sz="17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700">
                <a:solidFill>
                  <a:schemeClr val="bg1">
                    <a:lumMod val="50000"/>
                  </a:schemeClr>
                </a:solidFill>
                <a:sym typeface="+mn-ea"/>
              </a:rPr>
              <a:t>[3] </a:t>
            </a:r>
            <a:r>
              <a:rPr lang="en-US" altLang="zh-CN" sz="1700">
                <a:solidFill>
                  <a:schemeClr val="bg1">
                    <a:lumMod val="50000"/>
                  </a:schemeClr>
                </a:solidFill>
                <a:sym typeface="+mn-ea"/>
              </a:rPr>
              <a:t>Orca: A distributed serving system for Transformer-Based generative models. OSDI’22</a:t>
            </a:r>
            <a:endParaRPr lang="en-US" altLang="zh-CN" sz="17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700">
                <a:solidFill>
                  <a:schemeClr val="bg1">
                    <a:lumMod val="50000"/>
                  </a:schemeClr>
                </a:solidFill>
                <a:sym typeface="+mn-ea"/>
              </a:rPr>
              <a:t>[4] </a:t>
            </a:r>
            <a:r>
              <a:rPr lang="en-US" altLang="zh-CN" sz="1700">
                <a:solidFill>
                  <a:schemeClr val="bg1">
                    <a:lumMod val="50000"/>
                  </a:schemeClr>
                </a:solidFill>
                <a:sym typeface="+mn-ea"/>
              </a:rPr>
              <a:t>Sarathi-Serve: </a:t>
            </a:r>
            <a:r>
              <a:rPr lang="en-US" altLang="zh-CN" sz="1700">
                <a:solidFill>
                  <a:schemeClr val="bg1">
                    <a:lumMod val="50000"/>
                  </a:schemeClr>
                </a:solidFill>
                <a:sym typeface="+mn-ea"/>
              </a:rPr>
              <a:t>Taming Throughput-Latency Tradeoff in LLM Inference with Sarathi-Serve. OSDI’24</a:t>
            </a:r>
            <a:endParaRPr lang="en-US" altLang="zh-CN" sz="17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FasterTransfomer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Request-level batching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A new batch runs only after all requests in the current batch completes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28600" lvl="0" indent="-22860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Example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685800" lvl="1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Requests C and D enter during the decode phase of requests A and B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28600" lvl="0" indent="-22860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Pros and cons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685800" lvl="1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C,D don’t affect the decode of A,B, but prefill for C,D stalled 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05575"/>
            <a:ext cx="1219200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700">
                <a:solidFill>
                  <a:schemeClr val="bg1">
                    <a:lumMod val="50000"/>
                  </a:schemeClr>
                </a:solidFill>
              </a:rPr>
              <a:t>[1] </a:t>
            </a:r>
            <a:r>
              <a:rPr sz="1700">
                <a:solidFill>
                  <a:schemeClr val="bg1">
                    <a:lumMod val="50000"/>
                  </a:schemeClr>
                </a:solidFill>
              </a:rPr>
              <a:t>Faster Transformer. https://github.com/NVIDIA/FasterTransformer.</a:t>
            </a:r>
            <a:endParaRPr lang="en-US" altLang="zh-CN" sz="17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5940" y="4411980"/>
            <a:ext cx="8579485" cy="113665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1889125" y="5866765"/>
            <a:ext cx="835406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516245" y="5704840"/>
            <a:ext cx="104203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Gill Sans MT" panose="020B0502020104020203" pitchFamily="34" charset="0"/>
              </a:rPr>
              <a:t>Timeline</a:t>
            </a:r>
            <a:endParaRPr lang="en-US" altLang="zh-CN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Motivation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8467090" cy="5252085"/>
          </a:xfrm>
        </p:spPr>
        <p:txBody>
          <a:bodyPr>
            <a:normAutofit/>
          </a:bodyPr>
          <a:lstStyle/>
          <a:p>
            <a:r>
              <a:rPr lang="en-US" altLang="zh-CN"/>
              <a:t> Current challenges of serverless inference</a:t>
            </a:r>
            <a:endParaRPr lang="en-US" altLang="zh-CN"/>
          </a:p>
          <a:p>
            <a:pPr lvl="1"/>
            <a:r>
              <a:rPr lang="en-US" altLang="zh-CN">
                <a:cs typeface="Gill Sans MT" panose="020B0502020104020203" pitchFamily="34" charset="0"/>
                <a:sym typeface="+mn-ea"/>
              </a:rPr>
              <a:t>Downloading and loading LLMs causes high latency</a:t>
            </a:r>
            <a:endParaRPr lang="en-US" altLang="zh-CN"/>
          </a:p>
          <a:p>
            <a:pPr lvl="1"/>
            <a:r>
              <a:rPr lang="en-US" altLang="zh-CN"/>
              <a:t>LLM serving needs to meet SLO requirements</a:t>
            </a:r>
            <a:endParaRPr lang="en-US" altLang="zh-CN"/>
          </a:p>
          <a:p>
            <a:r>
              <a:rPr lang="en-US" altLang="zh-CN"/>
              <a:t>ServerlessLLM</a:t>
            </a:r>
            <a:r>
              <a:rPr lang="en-US" altLang="zh-CN" baseline="30000"/>
              <a:t>[1]</a:t>
            </a:r>
            <a:endParaRPr lang="en-US" altLang="zh-CN" baseline="30000"/>
          </a:p>
          <a:p>
            <a:pPr lvl="1"/>
            <a:r>
              <a:rPr lang="en-US" altLang="zh-CN"/>
              <a:t>mitigate inference delays</a:t>
            </a:r>
            <a:endParaRPr lang="en-US" altLang="zh-CN"/>
          </a:p>
          <a:p>
            <a:pPr lvl="2"/>
            <a:r>
              <a:rPr lang="en-US" altLang="zh-CN" sz="2000"/>
              <a:t>Utilize multi-tier storage to accelerate model loading</a:t>
            </a:r>
            <a:endParaRPr lang="en-US" altLang="zh-CN" sz="2000"/>
          </a:p>
          <a:p>
            <a:pPr lvl="2"/>
            <a:r>
              <a:rPr lang="en-US" altLang="zh-CN" sz="2000"/>
              <a:t>Live migration for LLM inference </a:t>
            </a:r>
            <a:endParaRPr lang="en-US" altLang="zh-CN" sz="2000"/>
          </a:p>
          <a:p>
            <a:pPr lvl="1"/>
            <a:endParaRPr lang="en-US" altLang="zh-CN" sz="2000" b="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6530975"/>
            <a:ext cx="8514715" cy="3270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[1] ServerlessLLM: Low-Latency Serverless Inference for Large Language Models. OSDI’24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9845" y="2061210"/>
            <a:ext cx="4246880" cy="39535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Design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695305" cy="3672840"/>
          </a:xfrm>
        </p:spPr>
        <p:txBody>
          <a:bodyPr>
            <a:normAutofit/>
          </a:bodyPr>
          <a:lstStyle/>
          <a:p>
            <a:r>
              <a:rPr lang="en-US" altLang="zh-CN"/>
              <a:t> How to further improve LLM inference throughput?</a:t>
            </a:r>
            <a:endParaRPr lang="en-US" altLang="zh-CN"/>
          </a:p>
          <a:p>
            <a:pPr lvl="1"/>
            <a:r>
              <a:rPr lang="en-US" altLang="zh-CN" b="0">
                <a:latin typeface="Gill Sans MT" panose="020B0502020104020203" pitchFamily="34" charset="0"/>
                <a:cs typeface="Gill Sans MT" panose="020B0502020104020203" pitchFamily="34" charset="0"/>
              </a:rPr>
              <a:t>GPU sharing</a:t>
            </a:r>
            <a:endParaRPr lang="en-US" altLang="zh-CN" b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2"/>
            <a:r>
              <a:rPr lang="en-US" altLang="zh-CN" b="0">
                <a:latin typeface="Gill Sans MT" panose="020B0502020104020203" pitchFamily="34" charset="0"/>
                <a:cs typeface="Gill Sans MT" panose="020B0502020104020203" pitchFamily="34" charset="0"/>
              </a:rPr>
              <a:t>Timeslicing</a:t>
            </a:r>
            <a:endParaRPr lang="en-US" altLang="zh-CN" b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2"/>
            <a:r>
              <a:rPr lang="en-US" altLang="zh-CN" b="0">
                <a:latin typeface="Gill Sans MT" panose="020B0502020104020203" pitchFamily="34" charset="0"/>
                <a:cs typeface="Gill Sans MT" panose="020B0502020104020203" pitchFamily="34" charset="0"/>
              </a:rPr>
              <a:t>Multi-Instance GPU (MIG)</a:t>
            </a:r>
            <a:endParaRPr lang="en-US" altLang="zh-CN" b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2"/>
            <a:r>
              <a:rPr lang="en-US" altLang="zh-CN" b="0">
                <a:latin typeface="Gill Sans MT" panose="020B0502020104020203" pitchFamily="34" charset="0"/>
                <a:cs typeface="Gill Sans MT" panose="020B0502020104020203" pitchFamily="34" charset="0"/>
              </a:rPr>
              <a:t>Multi-Process Service (MPS)</a:t>
            </a:r>
            <a:endParaRPr lang="en-US" altLang="zh-CN" b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/>
            <a:r>
              <a:rPr lang="en-US" altLang="zh-CN" b="0">
                <a:latin typeface="Gill Sans MT" panose="020B0502020104020203" pitchFamily="34" charset="0"/>
                <a:cs typeface="Gill Sans MT" panose="020B0502020104020203" pitchFamily="34" charset="0"/>
              </a:rPr>
              <a:t>Device plugin</a:t>
            </a:r>
            <a:endParaRPr lang="en-US" altLang="zh-CN" b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2"/>
            <a:endParaRPr lang="en-US" altLang="zh-CN" b="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2971165" y="3683635"/>
            <a:ext cx="6249035" cy="30695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e496b352-041d-417f-af8c-8ac59f3f9557"/>
  <p:tag name="COMMONDATA" val="eyJoZGlkIjoiYWM2OWQ3NmNmNDllMGI3YTA3YjE2ZTg3ODI3MjBjMz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华康俪金黑W8(P)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ADSL实验室模板(李诚老师提供)</Template>
  <TotalTime>0</TotalTime>
  <Words>1645</Words>
  <Application>WPS 演示</Application>
  <PresentationFormat>宽屏</PresentationFormat>
  <Paragraphs>61</Paragraphs>
  <Slides>5</Slides>
  <Notes>19</Notes>
  <HiddenSlides>8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Gill Sans MT</vt:lpstr>
      <vt:lpstr>Wingdings</vt:lpstr>
      <vt:lpstr>楷体</vt:lpstr>
      <vt:lpstr>微软雅黑</vt:lpstr>
      <vt:lpstr>Times New Roman</vt:lpstr>
      <vt:lpstr>Arial Unicode MS</vt:lpstr>
      <vt:lpstr>Calibri</vt:lpstr>
      <vt:lpstr>Cambria Math</vt:lpstr>
      <vt:lpstr>华康俪金黑W8(P)</vt:lpstr>
      <vt:lpstr>黑体</vt:lpstr>
      <vt:lpstr>Office 主题</vt:lpstr>
      <vt:lpstr>Part 1: Batching or GPU Sharing? </vt:lpstr>
      <vt:lpstr>Batching</vt:lpstr>
      <vt:lpstr>FasterTransfomer</vt:lpstr>
      <vt:lpstr>Motivation</vt:lpstr>
      <vt:lpstr>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ll</dc:creator>
  <cp:lastModifiedBy>Tao Li</cp:lastModifiedBy>
  <cp:revision>1477</cp:revision>
  <dcterms:created xsi:type="dcterms:W3CDTF">2019-12-04T06:28:00Z</dcterms:created>
  <dcterms:modified xsi:type="dcterms:W3CDTF">2024-10-29T07:18:41Z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EA5FD5946C504E56A1C28513DDEA8B61_13</vt:lpwstr>
  </property>
  <property fmtid="{D5CDD505-2E9C-101B-9397-08002B2CF9AE}" pid="3" name="KSOProductBuildVer">
    <vt:lpwstr>2052-12.1.0.18608</vt:lpwstr>
  </property>
</Properties>
</file>