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2" r:id="rId3"/>
    <p:sldId id="455" r:id="rId5"/>
    <p:sldId id="860" r:id="rId6"/>
    <p:sldId id="861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" id="{FE1856D5-4AE8-46B8-98EE-7F25A0D5C373}">
          <p14:sldIdLst>
            <p14:sldId id="462"/>
            <p14:sldId id="455"/>
            <p14:sldId id="860"/>
            <p14:sldId id="861"/>
          </p14:sldIdLst>
        </p14:section>
        <p14:section name="Backup" id="{7C223491-4607-439E-91D9-27CC18838FE3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卓远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  <a:srgbClr val="FABE79"/>
    <a:srgbClr val="82B0D4"/>
    <a:srgbClr val="EDEDED"/>
    <a:srgbClr val="FFD241"/>
    <a:srgbClr val="FFF2CC"/>
    <a:srgbClr val="F4CCCC"/>
    <a:srgbClr val="EFEFEF"/>
    <a:srgbClr val="E066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1" autoAdjust="0"/>
  </p:normalViewPr>
  <p:slideViewPr>
    <p:cSldViewPr snapToGrid="0">
      <p:cViewPr>
        <p:scale>
          <a:sx n="100" d="100"/>
          <a:sy n="100" d="100"/>
        </p:scale>
        <p:origin x="2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457200" fontAlgn="auto"/>
            <a:r>
              <a:rPr lang="en-US" altLang="zh-CN"/>
              <a:t>1. </a:t>
            </a:r>
            <a:r>
              <a:rPr lang="zh-CN" altLang="en-US"/>
              <a:t>我们现在考虑的场景是云上多模型多租户的大模型推理，我们认为</a:t>
            </a:r>
            <a:r>
              <a:rPr lang="en-US" altLang="zh-CN"/>
              <a:t>GPU sharing</a:t>
            </a:r>
            <a:r>
              <a:rPr lang="zh-CN" altLang="en-US"/>
              <a:t>是支持这种场景的关键技术，我们之前也讲了一些</a:t>
            </a:r>
            <a:r>
              <a:rPr lang="en-US" altLang="zh-CN"/>
              <a:t>GPU sharing</a:t>
            </a:r>
            <a:r>
              <a:rPr lang="zh-CN" altLang="en-US"/>
              <a:t>的技术，因为我们想基于</a:t>
            </a:r>
            <a:r>
              <a:rPr lang="en-US" altLang="zh-CN"/>
              <a:t>Serverless computing</a:t>
            </a:r>
            <a:r>
              <a:rPr lang="zh-CN" altLang="en-US"/>
              <a:t>的云环境去做，因此我们最近看了些在容器云上优化</a:t>
            </a:r>
            <a:r>
              <a:rPr lang="en-US" altLang="zh-CN"/>
              <a:t>GPU sharing</a:t>
            </a:r>
            <a:r>
              <a:rPr lang="zh-CN" altLang="en-US"/>
              <a:t>的一些工作，今天给两位老师进行一下汇报，结合上次老师们建议我们这次的内容会多一些如何使用</a:t>
            </a:r>
            <a:r>
              <a:rPr lang="en-US" altLang="zh-CN"/>
              <a:t>GPU</a:t>
            </a:r>
            <a:r>
              <a:rPr lang="zh-CN" altLang="en-US"/>
              <a:t>等系统实现上的内容。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 userDrawn="1">
            <p:ph type="title"/>
          </p:nvPr>
        </p:nvSpPr>
        <p:spPr>
          <a:xfrm>
            <a:off x="1227416" y="190032"/>
            <a:ext cx="10405785" cy="430887"/>
          </a:xfrm>
          <a:prstGeom prst="rect">
            <a:avLst/>
          </a:prstGeom>
          <a:effectLst/>
        </p:spPr>
        <p:txBody>
          <a:bodyPr wrap="square" lIns="0" tIns="0" rIns="0" bIns="0" anchor="ctr">
            <a:spAutoFit/>
          </a:bodyPr>
          <a:lstStyle>
            <a:lvl1pPr algn="l">
              <a:defRPr lang="en-US" sz="2800" kern="120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/>
            <a:endParaRPr 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541867" y="685800"/>
            <a:ext cx="11091333" cy="0"/>
          </a:xfrm>
          <a:prstGeom prst="line">
            <a:avLst/>
          </a:prstGeom>
          <a:solidFill>
            <a:schemeClr val="accent1"/>
          </a:solidFill>
          <a:ln w="12700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灯片编号占位符 1"/>
          <p:cNvSpPr txBox="1"/>
          <p:nvPr userDrawn="1"/>
        </p:nvSpPr>
        <p:spPr>
          <a:xfrm>
            <a:off x="11633201" y="6515100"/>
            <a:ext cx="313783" cy="236538"/>
          </a:xfrm>
          <a:prstGeom prst="roundRect">
            <a:avLst>
              <a:gd name="adj" fmla="val 300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3700298D-0D92-4BAD-A09B-BDA52E8803DB}" type="slidenum">
              <a:rPr lang="zh-CN" altLang="en-US" sz="10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</a:fld>
            <a:endParaRPr lang="zh-CN" altLang="en-US" sz="1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图形 6"/>
          <p:cNvSpPr/>
          <p:nvPr/>
        </p:nvSpPr>
        <p:spPr>
          <a:xfrm rot="5400000">
            <a:off x="591687" y="239681"/>
            <a:ext cx="298920" cy="331587"/>
          </a:xfrm>
          <a:custGeom>
            <a:avLst/>
            <a:gdLst>
              <a:gd name="connsiteX0" fmla="*/ 93773 w 236220"/>
              <a:gd name="connsiteY0" fmla="*/ 14114 h 213428"/>
              <a:gd name="connsiteX1" fmla="*/ 132034 w 236220"/>
              <a:gd name="connsiteY1" fmla="*/ 3710 h 213428"/>
              <a:gd name="connsiteX2" fmla="*/ 142438 w 236220"/>
              <a:gd name="connsiteY2" fmla="*/ 14114 h 213428"/>
              <a:gd name="connsiteX3" fmla="*/ 232507 w 236220"/>
              <a:gd name="connsiteY3" fmla="*/ 171472 h 213428"/>
              <a:gd name="connsiteX4" fmla="*/ 222090 w 236220"/>
              <a:gd name="connsiteY4" fmla="*/ 209729 h 213428"/>
              <a:gd name="connsiteX5" fmla="*/ 208174 w 236220"/>
              <a:gd name="connsiteY5" fmla="*/ 213429 h 213428"/>
              <a:gd name="connsiteX6" fmla="*/ 28036 w 236220"/>
              <a:gd name="connsiteY6" fmla="*/ 213429 h 213428"/>
              <a:gd name="connsiteX7" fmla="*/ -9 w 236220"/>
              <a:gd name="connsiteY7" fmla="*/ 185401 h 213428"/>
              <a:gd name="connsiteX8" fmla="*/ 3697 w 236220"/>
              <a:gd name="connsiteY8" fmla="*/ 171461 h 2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220" h="213428">
                <a:moveTo>
                  <a:pt x="93773" y="14114"/>
                </a:moveTo>
                <a:cubicBezTo>
                  <a:pt x="101465" y="676"/>
                  <a:pt x="118595" y="-3982"/>
                  <a:pt x="132034" y="3710"/>
                </a:cubicBezTo>
                <a:cubicBezTo>
                  <a:pt x="136366" y="6190"/>
                  <a:pt x="139958" y="9782"/>
                  <a:pt x="142438" y="14114"/>
                </a:cubicBezTo>
                <a:lnTo>
                  <a:pt x="232507" y="171472"/>
                </a:lnTo>
                <a:cubicBezTo>
                  <a:pt x="240195" y="184913"/>
                  <a:pt x="235531" y="202041"/>
                  <a:pt x="222090" y="209729"/>
                </a:cubicBezTo>
                <a:cubicBezTo>
                  <a:pt x="217852" y="212153"/>
                  <a:pt x="213056" y="213428"/>
                  <a:pt x="208174" y="213429"/>
                </a:cubicBezTo>
                <a:lnTo>
                  <a:pt x="28036" y="213429"/>
                </a:lnTo>
                <a:cubicBezTo>
                  <a:pt x="12552" y="213434"/>
                  <a:pt x="-4" y="200885"/>
                  <a:pt x="-9" y="185401"/>
                </a:cubicBezTo>
                <a:cubicBezTo>
                  <a:pt x="-11" y="180511"/>
                  <a:pt x="1267" y="175705"/>
                  <a:pt x="3697" y="171461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254000" dist="127000" dir="5400000" sx="90000" sy="9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0" algn="ctr" defTabSz="914400" eaLnBrk="1" latinLnBrk="0" hangingPunct="1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88797"/>
            <a:ext cx="10515600" cy="68851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543795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en-US" altLang="zh-CN"/>
              <a:t>a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Ø"/>
              <a:defRPr sz="2800" b="0" baseline="0">
                <a:latin typeface="Gill Sans MT" panose="020B0502020104020203" pitchFamily="34" charset="0"/>
              </a:defRPr>
            </a:lvl1pPr>
            <a:lvl2pPr>
              <a:buSzPct val="100000"/>
              <a:buFont typeface="Arial" panose="020B0604020202020204" pitchFamily="34" charset="0"/>
              <a:buChar char="•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2pPr>
            <a:lvl3pPr marL="1257300" indent="-342900">
              <a:buSzPct val="50000"/>
              <a:buFont typeface="Wingdings" panose="05000000000000000000" charset="0"/>
              <a:buChar char="n"/>
              <a:defRPr sz="2400" b="0" baseline="0">
                <a:latin typeface="Gill Sans MT" panose="020B0502020104020203" pitchFamily="34" charset="0"/>
                <a:ea typeface="楷体" panose="02010609060101010101" pitchFamily="49" charset="-122"/>
                <a:cs typeface="Gill Sans MT" panose="020B0502020104020203" pitchFamily="34" charset="0"/>
              </a:defRPr>
            </a:lvl3pPr>
            <a:lvl4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 b="1" baseline="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b</a:t>
            </a:r>
            <a:endParaRPr lang="en-US" altLang="zh-CN"/>
          </a:p>
          <a:p>
            <a:pPr lvl="2"/>
            <a:r>
              <a:rPr lang="en-US" altLang="zh-CN"/>
              <a:t>ddd</a:t>
            </a:r>
            <a:endParaRPr lang="zh-CN" altLang="en-US"/>
          </a:p>
          <a:p>
            <a:pPr lvl="2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defRPr baseline="0">
                <a:latin typeface="Gill Sans MT" panose="020B0502020104020203" pitchFamily="34" charset="0"/>
              </a:defRPr>
            </a:lvl1pPr>
            <a:lvl2pPr>
              <a:defRPr baseline="0">
                <a:latin typeface="Gill Sans MT" panose="020B0502020104020203" pitchFamily="34" charset="0"/>
              </a:defRPr>
            </a:lvl2pPr>
            <a:lvl3pPr>
              <a:defRPr baseline="0">
                <a:latin typeface="Gill Sans MT" panose="020B0502020104020203" pitchFamily="34" charset="0"/>
              </a:defRPr>
            </a:lvl3pPr>
            <a:lvl4pPr>
              <a:defRPr baseline="0">
                <a:latin typeface="Gill Sans MT" panose="020B0502020104020203" pitchFamily="34" charset="0"/>
              </a:defRPr>
            </a:lvl4pPr>
            <a:lvl5pPr>
              <a:defRPr baseline="0"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2161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45691"/>
            <a:ext cx="5157787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161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45691"/>
            <a:ext cx="5183188" cy="40439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a</a:t>
            </a:r>
            <a:endParaRPr lang="zh-CN" altLang="en-US"/>
          </a:p>
          <a:p>
            <a:pPr lvl="1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7B6A-4B73-4BD1-9F1B-A1EB82EA82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43AB-BB00-44EC-A70D-BD02C261F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40000"/>
        <a:buFont typeface="Wingdings" panose="05000000000000000000" charset="0"/>
        <a:buChar char="p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345" y="1396365"/>
            <a:ext cx="11436350" cy="1381760"/>
          </a:xfrm>
        </p:spPr>
        <p:txBody>
          <a:bodyPr t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effectLst/>
              </a:rPr>
              <a:t>Planning and Track</a:t>
            </a:r>
            <a:r>
              <a:rPr lang="en-US" sz="4400">
                <a:effectLst/>
              </a:rPr>
              <a:t>ing L</a:t>
            </a:r>
            <a:r>
              <a:rPr lang="en-US" sz="4400">
                <a:effectLst/>
              </a:rPr>
              <a:t>ist </a:t>
            </a:r>
            <a:endParaRPr lang="en-US" sz="440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4350" y="3652520"/>
            <a:ext cx="602234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>
                <a:latin typeface="Gill Sans MT" panose="020B0502020104020203" pitchFamily="34" charset="0"/>
                <a:ea typeface="微软雅黑" panose="020B0503020204020204" charset="-122"/>
                <a:cs typeface="Gill Sans MT" panose="020B0502020104020203" pitchFamily="34" charset="0"/>
              </a:rPr>
              <a:t>Tao Li</a:t>
            </a:r>
            <a:endParaRPr lang="zh-CN" altLang="en-US" sz="3200">
              <a:latin typeface="Gill Sans MT" panose="020B0502020104020203" pitchFamily="34" charset="0"/>
              <a:ea typeface="微软雅黑" panose="020B0503020204020204" charset="-122"/>
              <a:cs typeface="Gill Sans MT" panose="020B0502020104020203" pitchFamily="34" charset="0"/>
            </a:endParaRPr>
          </a:p>
          <a:p>
            <a:pPr algn="ctr"/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fld id="{BB962C8B-B14F-4D97-AF65-F5344CB8AC3E}" type="datetime1">
              <a:rPr lang="zh-CN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</a:fld>
            <a:endParaRPr lang="zh-CN" altLang="en-US" sz="2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Current Progress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Design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Model-level multiplexing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sz="2200">
                <a:solidFill>
                  <a:schemeClr val="tx1"/>
                </a:solidFill>
                <a:sym typeface="+mn-ea"/>
              </a:rPr>
              <a:t>Dynamically adjust the allocation of resources according to the 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popularity of the models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sz="2200">
                <a:solidFill>
                  <a:schemeClr val="tx1"/>
                </a:solidFill>
                <a:sym typeface="+mn-ea"/>
              </a:rPr>
              <a:t>Implemention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k8s-device-plug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in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Requset-level multiplexing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zh-CN" sz="2200">
                <a:solidFill>
                  <a:schemeClr val="tx1"/>
                </a:solidFill>
                <a:sym typeface="+mn-ea"/>
              </a:rPr>
              <a:t>Dynamically adjust the allocation of resources according to the 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characteristic</a:t>
            </a:r>
            <a:r>
              <a:rPr lang="en-US" altLang="zh-CN" sz="2200">
                <a:solidFill>
                  <a:srgbClr val="C00000"/>
                </a:solidFill>
                <a:sym typeface="+mn-ea"/>
              </a:rPr>
              <a:t>s and SLOs of the requests</a:t>
            </a:r>
            <a:endParaRPr lang="en-US" altLang="zh-CN" sz="2200">
              <a:solidFill>
                <a:srgbClr val="C00000"/>
              </a:solidFill>
              <a:sym typeface="+mn-ea"/>
            </a:endParaRPr>
          </a:p>
          <a:p>
            <a:pPr lvl="2"/>
            <a:r>
              <a:rPr lang="en-US" altLang="zh-CN" sz="2200">
                <a:solidFill>
                  <a:schemeClr val="tx1"/>
                </a:solidFill>
                <a:sym typeface="+mn-ea"/>
              </a:rPr>
              <a:t>Implemention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batch, mps, multiple streams</a:t>
            </a:r>
            <a:endParaRPr lang="zh-CN" altLang="en-US" sz="2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Planning and Tracking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Model-level multiplexing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Deploy serverlessLLM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on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k8s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lnSpc>
                <a:spcPct val="10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Implement MPS through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k8s-device-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plugin on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serverless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LLM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Implement dynamic resource allocation based on model popularity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228600" lvl="0" indent="-228600" algn="l">
              <a:buFont typeface="Wingdings" panose="05000000000000000000" charset="0"/>
              <a:buChar char="Ø"/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 Requst-level multiplexing</a:t>
            </a:r>
            <a:endParaRPr lang="en-US" altLang="zh-CN" sz="3200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buFont typeface="Wingdings" panose="05000000000000000000" charset="0"/>
              <a:buAutoNum type="arabicPeriod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Profile key metrics (</a:t>
            </a:r>
            <a:r>
              <a:rPr lang="en-US" altLang="zh-CN" sz="2000" i="1">
                <a:solidFill>
                  <a:schemeClr val="tx1"/>
                </a:solidFill>
                <a:sym typeface="+mn-ea"/>
              </a:rPr>
              <a:t>TTFT, TPOT, Throughput, SM active, SM throughput, Mem throughput...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 of LLMs under different configurations (</a:t>
            </a:r>
            <a:r>
              <a:rPr lang="en-US" altLang="zh-CN" sz="2000" i="1">
                <a:solidFill>
                  <a:schemeClr val="tx1"/>
                </a:solidFill>
                <a:sym typeface="+mn-ea"/>
              </a:rPr>
              <a:t>batch size, prompt length...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Implement independent scheduling for prefill and decode phases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Planning and Tracking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 Tracking list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10690" y="1897380"/>
          <a:ext cx="9008745" cy="45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5365"/>
                <a:gridCol w="1425575"/>
                <a:gridCol w="2757805"/>
              </a:tblGrid>
              <a:tr h="5403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Task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Schedule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Task Owner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32155">
                <a:tc>
                  <a:txBody>
                    <a:bodyPr/>
                    <a:p>
                      <a:pPr marL="0" lvl="1" algn="l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Deploy serverlessLLM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on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k8s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11.4-11.8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Tao Li&amp;Zhuoyuan L</a:t>
                      </a: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7321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Profile key metrics of LLMs under different configurations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11.4-11.8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Chuanyi L</a:t>
                      </a:r>
                      <a:r>
                        <a:rPr lang="en-US" altLang="zh-CN"/>
                        <a:t>iu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4038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Implement MPS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on serverlessLLM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11.8-11.15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Tao Li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692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Dynamic resource allocation based on model popularity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11.15-11.20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Tao Li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69290">
                <a:tc>
                  <a:txBody>
                    <a:bodyPr/>
                    <a:p>
                      <a:pPr marL="0" lvl="1" algn="l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Independent scheduling for prefill and decode phases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11.8-11.20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Zhuoyuan Li&amp;Chuanyi Liu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09*300"/>
  <p:tag name="TABLE_ENDDRAG_RECT" val="134*149*709*300"/>
</p:tagLst>
</file>

<file path=ppt/tags/tag2.xml><?xml version="1.0" encoding="utf-8"?>
<p:tagLst xmlns:p="http://schemas.openxmlformats.org/presentationml/2006/main">
  <p:tag name="KSO_WPP_MARK_KEY" val="e496b352-041d-417f-af8c-8ac59f3f9557"/>
  <p:tag name="COMMONDATA" val="eyJoZGlkIjoiYWM2OWQ3NmNmNDllMGI3YTA3YjE2ZTg3ODI3MjBj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ADSL实验室模板(李诚老师提供)</Template>
  <TotalTime>0</TotalTime>
  <Words>1214</Words>
  <Application>WPS 演示</Application>
  <PresentationFormat>宽屏</PresentationFormat>
  <Paragraphs>66</Paragraphs>
  <Slides>4</Slides>
  <Notes>19</Notes>
  <HiddenSlides>8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Gill Sans MT</vt:lpstr>
      <vt:lpstr>Wingdings</vt:lpstr>
      <vt:lpstr>楷体</vt:lpstr>
      <vt:lpstr>微软雅黑</vt:lpstr>
      <vt:lpstr>Times New Roman</vt:lpstr>
      <vt:lpstr>Arial Unicode MS</vt:lpstr>
      <vt:lpstr>华康俪金黑W8(P)</vt:lpstr>
      <vt:lpstr>黑体</vt:lpstr>
      <vt:lpstr>Calibri</vt:lpstr>
      <vt:lpstr>Office 主题</vt:lpstr>
      <vt:lpstr>Planning and Tracking List </vt:lpstr>
      <vt:lpstr>Current Progress</vt:lpstr>
      <vt:lpstr>Planning and Tracking List</vt:lpstr>
      <vt:lpstr>Planning and Tracking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ll</dc:creator>
  <cp:lastModifiedBy>Tao Li</cp:lastModifiedBy>
  <cp:revision>1494</cp:revision>
  <dcterms:created xsi:type="dcterms:W3CDTF">2019-12-04T06:28:00Z</dcterms:created>
  <dcterms:modified xsi:type="dcterms:W3CDTF">2024-11-04T06:33:06Z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EA5FD5946C504E56A1C28513DDEA8B61_13</vt:lpwstr>
  </property>
  <property fmtid="{D5CDD505-2E9C-101B-9397-08002B2CF9AE}" pid="3" name="KSOProductBuildVer">
    <vt:lpwstr>2052-12.1.0.18608</vt:lpwstr>
  </property>
</Properties>
</file>