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76" r:id="rId3"/>
    <p:sldId id="877" r:id="rId5"/>
    <p:sldId id="878" r:id="rId6"/>
    <p:sldId id="889" r:id="rId7"/>
    <p:sldId id="879" r:id="rId8"/>
    <p:sldId id="890" r:id="rId9"/>
    <p:sldId id="880" r:id="rId10"/>
    <p:sldId id="891" r:id="rId11"/>
    <p:sldId id="881" r:id="rId12"/>
    <p:sldId id="882" r:id="rId13"/>
    <p:sldId id="870" r:id="rId14"/>
    <p:sldId id="872" r:id="rId15"/>
    <p:sldId id="871" r:id="rId16"/>
    <p:sldId id="873" r:id="rId17"/>
    <p:sldId id="874" r:id="rId18"/>
    <p:sldId id="875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xt" id="{FE1856D5-4AE8-46B8-98EE-7F25A0D5C373}">
          <p14:sldIdLst>
            <p14:sldId id="876"/>
            <p14:sldId id="877"/>
            <p14:sldId id="878"/>
            <p14:sldId id="889"/>
            <p14:sldId id="879"/>
            <p14:sldId id="890"/>
            <p14:sldId id="880"/>
            <p14:sldId id="891"/>
            <p14:sldId id="881"/>
            <p14:sldId id="882"/>
            <p14:sldId id="870"/>
            <p14:sldId id="872"/>
            <p14:sldId id="871"/>
            <p14:sldId id="873"/>
            <p14:sldId id="874"/>
            <p14:sldId id="875"/>
          </p14:sldIdLst>
        </p14:section>
        <p14:section name="Backup" id="{7C223491-4607-439E-91D9-27CC18838FE3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卓远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00"/>
    <a:srgbClr val="FABE79"/>
    <a:srgbClr val="82B0D4"/>
    <a:srgbClr val="EDEDED"/>
    <a:srgbClr val="FFD241"/>
    <a:srgbClr val="FFF2CC"/>
    <a:srgbClr val="F4CCCC"/>
    <a:srgbClr val="EFEFEF"/>
    <a:srgbClr val="E0666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1" autoAdjust="0"/>
  </p:normalViewPr>
  <p:slideViewPr>
    <p:cSldViewPr snapToGrid="0">
      <p:cViewPr varScale="1">
        <p:scale>
          <a:sx n="93" d="100"/>
          <a:sy n="93" d="100"/>
        </p:scale>
        <p:origin x="1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0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 userDrawn="1">
            <p:ph type="title"/>
          </p:nvPr>
        </p:nvSpPr>
        <p:spPr>
          <a:xfrm>
            <a:off x="1227416" y="190032"/>
            <a:ext cx="10405785" cy="430887"/>
          </a:xfrm>
          <a:prstGeom prst="rect">
            <a:avLst/>
          </a:prstGeom>
          <a:effectLst/>
        </p:spPr>
        <p:txBody>
          <a:bodyPr wrap="square" lIns="0" tIns="0" rIns="0" bIns="0" anchor="ctr">
            <a:spAutoFit/>
          </a:bodyPr>
          <a:lstStyle>
            <a:lvl1pPr algn="l">
              <a:defRPr lang="en-US" sz="2800" kern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/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541867" y="685800"/>
            <a:ext cx="11091333" cy="0"/>
          </a:xfrm>
          <a:prstGeom prst="line">
            <a:avLst/>
          </a:prstGeom>
          <a:solidFill>
            <a:schemeClr val="accent1"/>
          </a:solidFill>
          <a:ln w="12700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灯片编号占位符 1"/>
          <p:cNvSpPr txBox="1"/>
          <p:nvPr userDrawn="1"/>
        </p:nvSpPr>
        <p:spPr>
          <a:xfrm>
            <a:off x="11633201" y="6515100"/>
            <a:ext cx="313783" cy="236538"/>
          </a:xfrm>
          <a:prstGeom prst="roundRect">
            <a:avLst>
              <a:gd name="adj" fmla="val 3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3700298D-0D92-4BAD-A09B-BDA52E8803DB}" type="slidenum">
              <a:rPr lang="zh-CN" altLang="en-US" sz="1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</a:fld>
            <a:endParaRPr lang="zh-CN" altLang="en-US" sz="1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图形 6"/>
          <p:cNvSpPr/>
          <p:nvPr/>
        </p:nvSpPr>
        <p:spPr>
          <a:xfrm rot="5400000">
            <a:off x="591687" y="239681"/>
            <a:ext cx="298920" cy="331587"/>
          </a:xfrm>
          <a:custGeom>
            <a:avLst/>
            <a:gdLst>
              <a:gd name="connsiteX0" fmla="*/ 93773 w 236220"/>
              <a:gd name="connsiteY0" fmla="*/ 14114 h 213428"/>
              <a:gd name="connsiteX1" fmla="*/ 132034 w 236220"/>
              <a:gd name="connsiteY1" fmla="*/ 3710 h 213428"/>
              <a:gd name="connsiteX2" fmla="*/ 142438 w 236220"/>
              <a:gd name="connsiteY2" fmla="*/ 14114 h 213428"/>
              <a:gd name="connsiteX3" fmla="*/ 232507 w 236220"/>
              <a:gd name="connsiteY3" fmla="*/ 171472 h 213428"/>
              <a:gd name="connsiteX4" fmla="*/ 222090 w 236220"/>
              <a:gd name="connsiteY4" fmla="*/ 209729 h 213428"/>
              <a:gd name="connsiteX5" fmla="*/ 208174 w 236220"/>
              <a:gd name="connsiteY5" fmla="*/ 213429 h 213428"/>
              <a:gd name="connsiteX6" fmla="*/ 28036 w 236220"/>
              <a:gd name="connsiteY6" fmla="*/ 213429 h 213428"/>
              <a:gd name="connsiteX7" fmla="*/ -9 w 236220"/>
              <a:gd name="connsiteY7" fmla="*/ 185401 h 213428"/>
              <a:gd name="connsiteX8" fmla="*/ 3697 w 236220"/>
              <a:gd name="connsiteY8" fmla="*/ 171461 h 21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220" h="213428">
                <a:moveTo>
                  <a:pt x="93773" y="14114"/>
                </a:moveTo>
                <a:cubicBezTo>
                  <a:pt x="101465" y="676"/>
                  <a:pt x="118595" y="-3982"/>
                  <a:pt x="132034" y="3710"/>
                </a:cubicBezTo>
                <a:cubicBezTo>
                  <a:pt x="136366" y="6190"/>
                  <a:pt x="139958" y="9782"/>
                  <a:pt x="142438" y="14114"/>
                </a:cubicBezTo>
                <a:lnTo>
                  <a:pt x="232507" y="171472"/>
                </a:lnTo>
                <a:cubicBezTo>
                  <a:pt x="240195" y="184913"/>
                  <a:pt x="235531" y="202041"/>
                  <a:pt x="222090" y="209729"/>
                </a:cubicBezTo>
                <a:cubicBezTo>
                  <a:pt x="217852" y="212153"/>
                  <a:pt x="213056" y="213428"/>
                  <a:pt x="208174" y="213429"/>
                </a:cubicBezTo>
                <a:lnTo>
                  <a:pt x="28036" y="213429"/>
                </a:lnTo>
                <a:cubicBezTo>
                  <a:pt x="12552" y="213434"/>
                  <a:pt x="-4" y="200885"/>
                  <a:pt x="-9" y="185401"/>
                </a:cubicBezTo>
                <a:cubicBezTo>
                  <a:pt x="-11" y="180511"/>
                  <a:pt x="1267" y="175705"/>
                  <a:pt x="3697" y="171461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254000" dist="127000" dir="5400000" sx="90000" sy="9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0" algn="ctr" defTabSz="914400" eaLnBrk="1" latinLnBrk="0" hangingPunct="1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en-US" altLang="zh-CN"/>
              <a:t>a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Ø"/>
              <a:defRPr sz="2800" b="0" baseline="0">
                <a:latin typeface="Gill Sans MT" panose="020B0502020104020203" pitchFamily="34" charset="0"/>
              </a:defRPr>
            </a:lvl1pPr>
            <a:lvl2pPr>
              <a:buSzPct val="100000"/>
              <a:buFont typeface="Arial" panose="020B0604020202020204" pitchFamily="34" charset="0"/>
              <a:buChar char="•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>
              <a:buSzPct val="50000"/>
              <a:buFont typeface="Wingdings" panose="05000000000000000000" charset="0"/>
              <a:buChar char="n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b</a:t>
            </a:r>
            <a:endParaRPr lang="en-US" altLang="zh-CN"/>
          </a:p>
          <a:p>
            <a:pPr lvl="2"/>
            <a:r>
              <a:rPr lang="en-US" altLang="zh-CN"/>
              <a:t>ddd</a:t>
            </a:r>
            <a:endParaRPr lang="zh-CN" altLang="en-US"/>
          </a:p>
          <a:p>
            <a:pPr lvl="2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40000"/>
        <a:buFont typeface="Wingdings" panose="05000000000000000000" charset="0"/>
        <a:buChar char="p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094cc6dd41a993cdabac769dab6917"/>
          <p:cNvPicPr>
            <a:picLocks noChangeAspect="1"/>
          </p:cNvPicPr>
          <p:nvPr/>
        </p:nvPicPr>
        <p:blipFill>
          <a:blip r:embed="rId1"/>
          <a:srcRect b="34053"/>
          <a:stretch>
            <a:fillRect/>
          </a:stretch>
        </p:blipFill>
        <p:spPr>
          <a:xfrm>
            <a:off x="0" y="413385"/>
            <a:ext cx="12192000" cy="6012815"/>
          </a:xfrm>
          <a:prstGeom prst="rect">
            <a:avLst/>
          </a:prstGeom>
          <a:effectLst>
            <a:outerShdw blurRad="444500" sx="105000" sy="105000" algn="ctr" rotWithShape="0">
              <a:prstClr val="black">
                <a:alpha val="5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31595"/>
            <a:ext cx="12192000" cy="1381760"/>
          </a:xfrm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b="1" i="1">
                <a:solidFill>
                  <a:schemeClr val="bg1"/>
                </a:solidFill>
                <a:effectLst/>
              </a:rPr>
              <a:t>Key Metrics Profiling of LLMs under Different Configs</a:t>
            </a:r>
            <a:endParaRPr lang="en-US" sz="3800" b="1" i="1">
              <a:solidFill>
                <a:schemeClr val="bg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65145" y="3915410"/>
            <a:ext cx="6022340" cy="538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charset="-122"/>
                <a:cs typeface="Gill Sans MT" panose="020B0502020104020203" pitchFamily="34" charset="0"/>
              </a:rPr>
              <a:t>Tao Li, Zhuoyuan Li, Chuanyi Liu</a:t>
            </a:r>
            <a:endParaRPr lang="zh-CN" altLang="en-US" sz="320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charset="-122"/>
              <a:cs typeface="Gill Sans MT" panose="020B0502020104020203" pitchFamily="34" charset="0"/>
            </a:endParaRPr>
          </a:p>
          <a:p>
            <a:pPr algn="ctr"/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fld id="{BB962C8B-B14F-4D97-AF65-F5344CB8AC3E}" type="datetime1">
              <a:rPr lang="zh-CN" altLang="en-US" sz="2800">
                <a:solidFill>
                  <a:schemeClr val="bg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</a:fld>
            <a:endParaRPr lang="zh-CN" altLang="en-US" sz="2800">
              <a:solidFill>
                <a:schemeClr val="bg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Decode utilization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5255366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Evaluation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200">
                <a:sym typeface="+mn-ea"/>
              </a:rPr>
              <a:t>Analysis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Decode is memory-bound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SM throughput is bounded, but memory throughput has decreased</a:t>
            </a:r>
            <a:endParaRPr lang="en-US" altLang="zh-CN" sz="2800">
              <a:sym typeface="+mn-ea"/>
            </a:endParaRPr>
          </a:p>
          <a:p>
            <a:pPr lvl="1"/>
            <a:endParaRPr lang="en-US" altLang="zh-CN" sz="28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 descr="decode_mem_th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0" y="1899285"/>
            <a:ext cx="5459730" cy="2729865"/>
          </a:xfrm>
          <a:prstGeom prst="rect">
            <a:avLst/>
          </a:prstGeom>
        </p:spPr>
      </p:pic>
      <p:pic>
        <p:nvPicPr>
          <p:cNvPr id="6" name="图片 5" descr="decode_sm_th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886443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tricky 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Prompt length=32, batch size=1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SM throughput: 24.9%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Memory throughput: 70.5%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Concern: memory bandwidth becomes a bottleneck before computing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 descr="decode_sm_th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3588385"/>
            <a:ext cx="5486400" cy="2743200"/>
          </a:xfrm>
          <a:prstGeom prst="rect">
            <a:avLst/>
          </a:prstGeom>
        </p:spPr>
      </p:pic>
      <p:pic>
        <p:nvPicPr>
          <p:cNvPr id="7" name="图片 6" descr="decode_mem_th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3588385"/>
            <a:ext cx="5459730" cy="272986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759585" y="5410200"/>
            <a:ext cx="440690" cy="33147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906260" y="5410200"/>
            <a:ext cx="440690" cy="33147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tricky 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Prompt length=32, batch size=1~256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3200">
                <a:solidFill>
                  <a:schemeClr val="tx1"/>
                </a:solidFill>
                <a:sym typeface="+mn-ea"/>
              </a:rPr>
              <a:t>SM throughput is bounded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but</a:t>
            </a:r>
            <a:r>
              <a:rPr lang="en-US" altLang="zh-CN" sz="274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200">
                <a:sym typeface="+mn-ea"/>
              </a:rPr>
              <a:t>memory throughput has decreased</a:t>
            </a:r>
            <a:endParaRPr lang="en-US" altLang="zh-CN" sz="3200"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 descr="decode_sm_th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3588385"/>
            <a:ext cx="5486400" cy="2743200"/>
          </a:xfrm>
          <a:prstGeom prst="rect">
            <a:avLst/>
          </a:prstGeom>
        </p:spPr>
      </p:pic>
      <p:pic>
        <p:nvPicPr>
          <p:cNvPr id="7" name="图片 6" descr="decode_mem_th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3588385"/>
            <a:ext cx="5459730" cy="272986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759585" y="5410200"/>
            <a:ext cx="3630930" cy="33147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906260" y="5410200"/>
            <a:ext cx="3611880" cy="33147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tricky 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709910" cy="496316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Prompt length=32, batch size=1~256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2740">
                <a:sym typeface="+mn-ea"/>
              </a:rPr>
              <a:t>As the batch size varies, the launched kernel function also adjusts accordingly</a:t>
            </a:r>
            <a:endParaRPr lang="en-US" altLang="zh-CN" sz="2740"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Batch size=32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：cutlass_80_tensorop_f16_s16816gemm_relu_f16_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64x64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_32x6_tn_align8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Batch size=128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：cutlass_80_tensorop_f16_s16816gemm_relu_f16_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64x128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_32x6_tn_align8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3298190"/>
            <a:ext cx="8410575" cy="1076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10" y="5280660"/>
            <a:ext cx="8420100" cy="11049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096000" y="361632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276205" y="361632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076950" y="563308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276205" y="563308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tricky 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709910" cy="496316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Prompt length=32, batch size=1~256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2740">
                <a:sym typeface="+mn-ea"/>
              </a:rPr>
              <a:t>As the batch size varies, the number of registers and the size of shared memory assigned to each thread increase correspondingly</a:t>
            </a:r>
            <a:endParaRPr lang="en-US" altLang="zh-CN" sz="2740"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Batch size=32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：cutlass_80_tensorop_f16_s16816gemm_relu_f16_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64x64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_32x6_tn_align8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Batch size=128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：cutlass_80_tensorop_f16_s16816gemm_relu_f16_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64x128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_32x6_tn_align8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3298190"/>
            <a:ext cx="8410575" cy="1076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10" y="5280660"/>
            <a:ext cx="8420100" cy="11049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096000" y="361632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276205" y="361632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076950" y="563308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276205" y="5633085"/>
            <a:ext cx="344805" cy="207010"/>
          </a:xfrm>
          <a:prstGeom prst="round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tricky 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709910" cy="496316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Prompt length=32, batch size=1~256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2740">
                <a:sym typeface="+mn-ea"/>
              </a:rPr>
              <a:t>The number of registers assigned to each thread increase</a:t>
            </a:r>
            <a:endParaRPr lang="en-US" altLang="zh-CN" sz="2740">
              <a:sym typeface="+mn-ea"/>
            </a:endParaRPr>
          </a:p>
          <a:p>
            <a:pPr lvl="1"/>
            <a:endParaRPr lang="en-US" altLang="zh-CN" sz="2740">
              <a:sym typeface="+mn-ea"/>
            </a:endParaRPr>
          </a:p>
          <a:p>
            <a:pPr lvl="1"/>
            <a:endParaRPr lang="en-US" altLang="zh-CN" sz="2740">
              <a:sym typeface="+mn-ea"/>
            </a:endParaRPr>
          </a:p>
          <a:p>
            <a:pPr lvl="1"/>
            <a:endParaRPr lang="en-US" altLang="zh-CN" sz="2740">
              <a:sym typeface="+mn-ea"/>
            </a:endParaRPr>
          </a:p>
          <a:p>
            <a:pPr lvl="1"/>
            <a:endParaRPr lang="en-US" altLang="zh-CN" sz="2740">
              <a:sym typeface="+mn-ea"/>
            </a:endParaRPr>
          </a:p>
          <a:p>
            <a:pPr lvl="1"/>
            <a:r>
              <a:rPr lang="en-US" altLang="zh-CN" sz="2740">
                <a:sym typeface="+mn-ea"/>
              </a:rPr>
              <a:t>The size of shared memory allocated to each thread increase</a:t>
            </a:r>
            <a:endParaRPr lang="en-US" altLang="zh-CN" sz="2740">
              <a:sym typeface="+mn-ea"/>
            </a:endParaRPr>
          </a:p>
          <a:p>
            <a:pPr lvl="1"/>
            <a:endParaRPr lang="en-US" altLang="zh-CN" sz="2740">
              <a:sym typeface="+mn-ea"/>
            </a:endParaRPr>
          </a:p>
          <a:p>
            <a:pPr marL="457200" lvl="1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下箭头 5"/>
          <p:cNvSpPr/>
          <p:nvPr>
            <p:custDataLst>
              <p:tags r:id="rId1"/>
            </p:custDataLst>
          </p:nvPr>
        </p:nvSpPr>
        <p:spPr>
          <a:xfrm>
            <a:off x="5359083" y="2192655"/>
            <a:ext cx="271145" cy="280670"/>
          </a:xfrm>
          <a:prstGeom prst="downArrow">
            <a:avLst/>
          </a:prstGeom>
          <a:solidFill>
            <a:srgbClr val="7030A0">
              <a:alpha val="6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948940" y="2376805"/>
            <a:ext cx="5091430" cy="51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4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The occupancy of SM is limited</a:t>
            </a:r>
            <a:endParaRPr lang="en-US" altLang="zh-CN" sz="2740"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  <p:sp>
        <p:nvSpPr>
          <p:cNvPr id="8" name="下箭头 7"/>
          <p:cNvSpPr/>
          <p:nvPr>
            <p:custDataLst>
              <p:tags r:id="rId3"/>
            </p:custDataLst>
          </p:nvPr>
        </p:nvSpPr>
        <p:spPr>
          <a:xfrm>
            <a:off x="5359083" y="2862580"/>
            <a:ext cx="271145" cy="280670"/>
          </a:xfrm>
          <a:prstGeom prst="downArrow">
            <a:avLst/>
          </a:prstGeom>
          <a:solidFill>
            <a:srgbClr val="7030A0">
              <a:alpha val="6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948940" y="3046730"/>
            <a:ext cx="5091430" cy="51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4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The SM throughput is bounded</a:t>
            </a:r>
            <a:endParaRPr lang="en-US" altLang="zh-CN" sz="2740"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  <p:sp>
        <p:nvSpPr>
          <p:cNvPr id="14" name="下箭头 13"/>
          <p:cNvSpPr/>
          <p:nvPr>
            <p:custDataLst>
              <p:tags r:id="rId5"/>
            </p:custDataLst>
          </p:nvPr>
        </p:nvSpPr>
        <p:spPr>
          <a:xfrm>
            <a:off x="5486083" y="4354830"/>
            <a:ext cx="271145" cy="280670"/>
          </a:xfrm>
          <a:prstGeom prst="downArrow">
            <a:avLst/>
          </a:prstGeom>
          <a:solidFill>
            <a:srgbClr val="7030A0">
              <a:alpha val="6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3075940" y="4538980"/>
            <a:ext cx="5091430" cy="51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4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Global memory access decreases</a:t>
            </a:r>
            <a:endParaRPr lang="en-US" altLang="zh-CN" sz="2740"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  <p:sp>
        <p:nvSpPr>
          <p:cNvPr id="16" name="下箭头 15"/>
          <p:cNvSpPr/>
          <p:nvPr>
            <p:custDataLst>
              <p:tags r:id="rId7"/>
            </p:custDataLst>
          </p:nvPr>
        </p:nvSpPr>
        <p:spPr>
          <a:xfrm>
            <a:off x="5486083" y="5024755"/>
            <a:ext cx="271145" cy="280670"/>
          </a:xfrm>
          <a:prstGeom prst="downArrow">
            <a:avLst/>
          </a:prstGeom>
          <a:solidFill>
            <a:srgbClr val="7030A0">
              <a:alpha val="6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2948940" y="5208905"/>
            <a:ext cx="5478780" cy="51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4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The memory throughput </a:t>
            </a:r>
            <a:r>
              <a:rPr lang="en-US" altLang="zh-CN" sz="274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decreases</a:t>
            </a:r>
            <a:endParaRPr lang="en-US" altLang="zh-CN" sz="2740"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tricky 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709910" cy="496316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Pytorch dispatcher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345">
                <a:sym typeface="+mn-ea"/>
              </a:rPr>
              <a:t>Automatically select the launched kernel function based on the input and device</a:t>
            </a:r>
            <a:endParaRPr lang="en-US" altLang="zh-CN" sz="2345">
              <a:sym typeface="+mn-ea"/>
            </a:endParaRPr>
          </a:p>
          <a:p>
            <a:pPr lvl="1"/>
            <a:r>
              <a:rPr lang="en-US" altLang="zh-CN" sz="2345">
                <a:sym typeface="+mn-ea"/>
              </a:rPr>
              <a:t>Adjusting the number of registers nd the size of shared memory allocated by kernel functions a might improve the computational utilization, </a:t>
            </a:r>
            <a:r>
              <a:rPr lang="en-US" altLang="zh-CN" sz="2345">
                <a:solidFill>
                  <a:srgbClr val="C00000"/>
                </a:solidFill>
                <a:sym typeface="+mn-ea"/>
              </a:rPr>
              <a:t>but that's another topic</a:t>
            </a:r>
            <a:endParaRPr lang="en-US" altLang="zh-CN" sz="2345">
              <a:solidFill>
                <a:srgbClr val="C00000"/>
              </a:solidFill>
              <a:sym typeface="+mn-ea"/>
            </a:endParaRPr>
          </a:p>
        </p:txBody>
      </p:sp>
      <p:pic>
        <p:nvPicPr>
          <p:cNvPr id="5" name="图片 4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3006725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Factors and Metrics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41337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Factors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Inference phase: prefill and decode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Batch size </a:t>
            </a:r>
            <a:r>
              <a:rPr lang="en-US" altLang="zh-CN" sz="2740" i="1">
                <a:solidFill>
                  <a:schemeClr val="tx1"/>
                </a:solidFill>
                <a:sym typeface="+mn-ea"/>
              </a:rPr>
              <a:t>[1,2,4,8,16,32,64,128,256]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Prompt length </a:t>
            </a:r>
            <a:r>
              <a:rPr lang="en-US" altLang="zh-CN" sz="2740" i="1">
                <a:solidFill>
                  <a:schemeClr val="tx1"/>
                </a:solidFill>
                <a:sym typeface="+mn-ea"/>
              </a:rPr>
              <a:t>[32,64,128,256,512,1024]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 Metrics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740">
                <a:solidFill>
                  <a:schemeClr val="tx1"/>
                </a:solidFill>
                <a:sym typeface="+mn-ea"/>
              </a:rPr>
              <a:t>TTFT (time to first token)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740">
                <a:solidFill>
                  <a:schemeClr val="tx1"/>
                </a:solidFill>
                <a:sym typeface="+mn-ea"/>
              </a:rPr>
              <a:t>TPOT (time per output tokens)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740">
                <a:solidFill>
                  <a:schemeClr val="tx1"/>
                </a:solidFill>
                <a:sym typeface="+mn-ea"/>
              </a:rPr>
              <a:t>Token throughput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740">
                <a:solidFill>
                  <a:schemeClr val="tx1"/>
                </a:solidFill>
                <a:sym typeface="+mn-ea"/>
              </a:rPr>
              <a:t>SM throughput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740">
                <a:solidFill>
                  <a:schemeClr val="tx1"/>
                </a:solidFill>
                <a:sym typeface="+mn-ea"/>
              </a:rPr>
              <a:t>Memory throughput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740">
                <a:solidFill>
                  <a:schemeClr val="bg1">
                    <a:lumMod val="75000"/>
                  </a:schemeClr>
                </a:solidFill>
                <a:sym typeface="+mn-ea"/>
              </a:rPr>
              <a:t>SM active</a:t>
            </a:r>
            <a:endParaRPr lang="en-US" altLang="zh-CN" sz="2740">
              <a:solidFill>
                <a:schemeClr val="bg1">
                  <a:lumMod val="7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 sz="2740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6202045" y="3672840"/>
            <a:ext cx="1994535" cy="2504440"/>
            <a:chOff x="10067" y="5784"/>
            <a:chExt cx="3141" cy="3944"/>
          </a:xfrm>
        </p:grpSpPr>
        <p:sp>
          <p:nvSpPr>
            <p:cNvPr id="4" name="右大括号 3"/>
            <p:cNvSpPr/>
            <p:nvPr>
              <p:custDataLst>
                <p:tags r:id="rId2"/>
              </p:custDataLst>
            </p:nvPr>
          </p:nvSpPr>
          <p:spPr>
            <a:xfrm>
              <a:off x="10067" y="5784"/>
              <a:ext cx="181" cy="1872"/>
            </a:xfrm>
            <a:prstGeom prst="rightBrace">
              <a:avLst>
                <a:gd name="adj1" fmla="val 41436"/>
                <a:gd name="adj2" fmla="val 49198"/>
              </a:avLst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" name="右大括号 4"/>
            <p:cNvSpPr/>
            <p:nvPr>
              <p:custDataLst>
                <p:tags r:id="rId3"/>
              </p:custDataLst>
            </p:nvPr>
          </p:nvSpPr>
          <p:spPr>
            <a:xfrm>
              <a:off x="10086" y="7856"/>
              <a:ext cx="181" cy="1872"/>
            </a:xfrm>
            <a:prstGeom prst="rightBrace">
              <a:avLst>
                <a:gd name="adj1" fmla="val 41436"/>
                <a:gd name="adj2" fmla="val 49198"/>
              </a:avLst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10204" y="6183"/>
              <a:ext cx="3004" cy="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400">
                  <a:latin typeface="Gill Sans MT" panose="020B0502020104020203" pitchFamily="34" charset="0"/>
                  <a:ea typeface="楷体" panose="02010609060101010101" pitchFamily="49" charset="-122"/>
                  <a:cs typeface="Gill Sans MT" panose="020B0502020104020203" pitchFamily="34" charset="0"/>
                </a:rPr>
                <a:t>user </a:t>
              </a:r>
              <a:endParaRPr lang="en-US" altLang="zh-CN" sz="240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2400">
                  <a:latin typeface="Gill Sans MT" panose="020B0502020104020203" pitchFamily="34" charset="0"/>
                  <a:ea typeface="楷体" panose="02010609060101010101" pitchFamily="49" charset="-122"/>
                  <a:cs typeface="Gill Sans MT" panose="020B0502020104020203" pitchFamily="34" charset="0"/>
                </a:rPr>
                <a:t>perspective</a:t>
              </a:r>
              <a:endParaRPr lang="en-US" altLang="zh-CN" sz="240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10305" y="8256"/>
              <a:ext cx="2803" cy="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400">
                  <a:latin typeface="Gill Sans MT" panose="020B0502020104020203" pitchFamily="34" charset="0"/>
                  <a:ea typeface="楷体" panose="02010609060101010101" pitchFamily="49" charset="-122"/>
                  <a:cs typeface="Gill Sans MT" panose="020B0502020104020203" pitchFamily="34" charset="0"/>
                </a:rPr>
                <a:t>cloud </a:t>
              </a:r>
              <a:endParaRPr lang="en-US" altLang="zh-CN" sz="240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2400">
                  <a:latin typeface="Gill Sans MT" panose="020B0502020104020203" pitchFamily="34" charset="0"/>
                  <a:ea typeface="楷体" panose="02010609060101010101" pitchFamily="49" charset="-122"/>
                  <a:cs typeface="Gill Sans MT" panose="020B0502020104020203" pitchFamily="34" charset="0"/>
                </a:rPr>
                <a:t>perspective</a:t>
              </a:r>
              <a:endParaRPr lang="en-US" altLang="zh-CN" sz="240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8184515" y="1555115"/>
            <a:ext cx="3638550" cy="4622165"/>
          </a:xfrm>
          <a:prstGeom prst="roundRect">
            <a:avLst>
              <a:gd name="adj" fmla="val 230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36195" rIns="0" rtlCol="0" anchor="ctr"/>
          <a:lstStyle/>
          <a:p>
            <a:pPr algn="ctr"/>
            <a:r>
              <a:rPr lang="en-US" altLang="zh-CN" sz="2740" b="1">
                <a:solidFill>
                  <a:schemeClr val="bg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Platform</a:t>
            </a:r>
            <a:endParaRPr lang="en-US" altLang="zh-CN" sz="2740" b="1">
              <a:solidFill>
                <a:schemeClr val="bg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74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AWS g5.12xlarge</a:t>
            </a:r>
            <a:endParaRPr lang="en-US" altLang="zh-CN" sz="2740">
              <a:solidFill>
                <a:schemeClr val="tx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74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GPU: 4 x A10 [24GB]</a:t>
            </a:r>
            <a:endParaRPr lang="en-US" altLang="zh-CN" sz="2740">
              <a:solidFill>
                <a:schemeClr val="tx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>
              <a:lnSpc>
                <a:spcPct val="70000"/>
              </a:lnSpc>
            </a:pPr>
            <a:endParaRPr lang="en-US" altLang="zh-CN" sz="2740">
              <a:solidFill>
                <a:schemeClr val="tx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740" b="1">
                <a:solidFill>
                  <a:schemeClr val="bg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Model</a:t>
            </a:r>
            <a:endParaRPr lang="en-US" altLang="zh-CN" sz="2740" b="1">
              <a:solidFill>
                <a:schemeClr val="bg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74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OPT-1.3B</a:t>
            </a:r>
            <a:endParaRPr lang="en-US" altLang="zh-CN" sz="2740">
              <a:solidFill>
                <a:schemeClr val="tx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>
              <a:lnSpc>
                <a:spcPct val="70000"/>
              </a:lnSpc>
            </a:pPr>
            <a:endParaRPr lang="en-US" altLang="zh-CN" sz="2740">
              <a:solidFill>
                <a:schemeClr val="tx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740" b="1">
                <a:solidFill>
                  <a:schemeClr val="bg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Serving Framework</a:t>
            </a:r>
            <a:endParaRPr lang="en-US" altLang="zh-CN" sz="2740" b="1">
              <a:solidFill>
                <a:schemeClr val="bg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74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  <a:sym typeface="+mn-ea"/>
              </a:rPr>
              <a:t>vLLM</a:t>
            </a:r>
            <a:endParaRPr lang="en-US" altLang="zh-CN" sz="2740">
              <a:solidFill>
                <a:schemeClr val="tx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  <a:sym typeface="+mn-ea"/>
            </a:endParaRPr>
          </a:p>
          <a:p>
            <a:pPr algn="ctr"/>
            <a:r>
              <a:rPr lang="en-US" altLang="zh-CN" sz="280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(latest version)</a:t>
            </a:r>
            <a:endParaRPr lang="en-US" altLang="zh-CN" sz="280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t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1797050"/>
            <a:ext cx="5688330" cy="28441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TTFT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731510"/>
          </a:xfrm>
        </p:spPr>
        <p:txBody>
          <a:bodyPr>
            <a:normAutofit lnSpcReduction="10000"/>
          </a:bodyPr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Evaluation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Analysis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Showing diagonal equality, 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TTFT is determined by the number of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total tokens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When the prompt length is shorter, SLO has a higher tolerance for the batch size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 descr="ttft_sloratio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0" y="1797050"/>
            <a:ext cx="5689600" cy="28448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310630" y="1720850"/>
            <a:ext cx="190754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>
                <a:solidFill>
                  <a:srgbClr val="C00000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SLO ratio = 3</a:t>
            </a:r>
            <a:endParaRPr lang="en-US" altLang="zh-CN" sz="2400">
              <a:solidFill>
                <a:srgbClr val="C00000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t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1797050"/>
            <a:ext cx="5688330" cy="28441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TTFT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731510"/>
          </a:xfrm>
        </p:spPr>
        <p:txBody>
          <a:bodyPr>
            <a:normAutofit lnSpcReduction="10000"/>
          </a:bodyPr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Evaluation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Analysis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Showing diagonal equality, 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TTFT is determined by the number of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total tokens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Less number of tokens can saturate GPU, but sm throughput and memory throughput is low ???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71625" y="2955925"/>
            <a:ext cx="1247140" cy="1039495"/>
            <a:chOff x="2475" y="4655"/>
            <a:chExt cx="1964" cy="163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475" y="4655"/>
              <a:ext cx="15" cy="1621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2475" y="6268"/>
              <a:ext cx="1964" cy="22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2488" y="4696"/>
              <a:ext cx="672" cy="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112" y="5246"/>
              <a:ext cx="692" cy="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3746" y="5800"/>
              <a:ext cx="678" cy="7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 flipV="1">
              <a:off x="3144" y="4680"/>
              <a:ext cx="6" cy="549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3764" y="5251"/>
              <a:ext cx="4" cy="581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4429" y="5776"/>
              <a:ext cx="3" cy="516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 descr="prefill_sm_th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530" y="0"/>
            <a:ext cx="5290820" cy="2645410"/>
          </a:xfrm>
          <a:prstGeom prst="rect">
            <a:avLst/>
          </a:prstGeom>
        </p:spPr>
      </p:pic>
      <p:pic>
        <p:nvPicPr>
          <p:cNvPr id="16" name="图片 15" descr="prefill_mem_thp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530" y="2500630"/>
            <a:ext cx="5279390" cy="2639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tpot_sloratio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5520" y="1826260"/>
            <a:ext cx="5382260" cy="2691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TPOT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Evaluation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200">
                <a:sym typeface="+mn-ea"/>
              </a:rPr>
              <a:t>Analysis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Insensitive to batch size as long as KV cache does not exceed a certain threshold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310630" y="1720850"/>
            <a:ext cx="190754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>
                <a:solidFill>
                  <a:srgbClr val="C00000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SLO ratio = 3</a:t>
            </a:r>
            <a:endParaRPr lang="en-US" altLang="zh-CN" sz="2400">
              <a:solidFill>
                <a:srgbClr val="C00000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  <p:pic>
        <p:nvPicPr>
          <p:cNvPr id="4" name="图片 3" descr="tp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825308"/>
            <a:ext cx="538480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tft_sloratio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1809750"/>
            <a:ext cx="5415280" cy="2707640"/>
          </a:xfrm>
          <a:prstGeom prst="rect">
            <a:avLst/>
          </a:prstGeom>
        </p:spPr>
      </p:pic>
      <p:pic>
        <p:nvPicPr>
          <p:cNvPr id="8" name="图片 7" descr="tpot_sloratio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20" y="1826260"/>
            <a:ext cx="5382260" cy="2691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TPOT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99948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Evaluation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200">
                <a:sym typeface="+mn-ea"/>
              </a:rPr>
              <a:t>Analysis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Insensitive to batch size as long as KV cache does not exceed a certain threshold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The slo of TPOT has higher tolerance for prompt length and batch size than that of TTFT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361430" y="1720850"/>
            <a:ext cx="190754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>
                <a:solidFill>
                  <a:srgbClr val="C00000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SLO ratio = 3</a:t>
            </a:r>
            <a:endParaRPr lang="en-US" altLang="zh-CN" sz="2400">
              <a:solidFill>
                <a:srgbClr val="C00000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89635" y="1738630"/>
            <a:ext cx="209359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80000"/>
              </a:lnSpc>
            </a:pPr>
            <a:r>
              <a:rPr lang="en-US" altLang="zh-CN" sz="2400">
                <a:solidFill>
                  <a:srgbClr val="C00000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SLO ratio = 3</a:t>
            </a:r>
            <a:endParaRPr lang="en-US" altLang="zh-CN" sz="2400">
              <a:solidFill>
                <a:srgbClr val="C00000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refill_token_th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1873250"/>
            <a:ext cx="5486400" cy="2743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Token throughput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6"/>
            <a:ext cx="10604500" cy="5644164"/>
          </a:xfrm>
        </p:spPr>
        <p:txBody>
          <a:bodyPr>
            <a:normAutofit/>
          </a:bodyPr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Evaluation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200">
                <a:sym typeface="+mn-ea"/>
              </a:rPr>
              <a:t>Analysis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There is a throughput limit during the prefill stage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A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 larger batch size increases decoding throughput, while the memory bandwidth of the KV cache can limit throughput at high token counts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 descr="ttft_sloratio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0" y="1797050"/>
            <a:ext cx="5689600" cy="28448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310630" y="1720850"/>
            <a:ext cx="190754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2400">
                <a:solidFill>
                  <a:srgbClr val="C00000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SLO ratio = 3</a:t>
            </a:r>
            <a:endParaRPr lang="en-US" altLang="zh-CN" sz="2400">
              <a:solidFill>
                <a:srgbClr val="C00000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 rot="1200000">
            <a:off x="1449705" y="2436495"/>
            <a:ext cx="3776345" cy="127571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Token throughput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6"/>
            <a:ext cx="10604500" cy="5644164"/>
          </a:xfrm>
        </p:spPr>
        <p:txBody>
          <a:bodyPr>
            <a:normAutofit/>
          </a:bodyPr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Evaluation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200">
                <a:sym typeface="+mn-ea"/>
              </a:rPr>
              <a:t>Analysis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There is a throughput limit during the prefill stage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A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 larger batch size increases decoding throughput, while the memory bandwidth of the KV cache can limit throughput at high token counts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 descr="decode_token_th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2770"/>
            <a:ext cx="5486400" cy="2743200"/>
          </a:xfrm>
          <a:prstGeom prst="rect">
            <a:avLst/>
          </a:prstGeom>
        </p:spPr>
      </p:pic>
      <p:pic>
        <p:nvPicPr>
          <p:cNvPr id="8" name="图片 7" descr="tpot_sloratio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1826260"/>
            <a:ext cx="5382260" cy="269113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310630" y="1720850"/>
            <a:ext cx="190754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2400">
                <a:solidFill>
                  <a:srgbClr val="C00000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SLO ratio = 3</a:t>
            </a:r>
            <a:endParaRPr lang="en-US" altLang="zh-CN" sz="2400">
              <a:solidFill>
                <a:srgbClr val="C00000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refill_mem_th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0" y="1739900"/>
            <a:ext cx="5486400" cy="2743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Prefill utilization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Evaluation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200">
                <a:sym typeface="+mn-ea"/>
              </a:rPr>
              <a:t>Analysis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P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refill is compute-bound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Memory throughput shows a wavy shape ???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 descr="prefill_sm_th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399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10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11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12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13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14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15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16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17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18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19.xml><?xml version="1.0" encoding="utf-8"?>
<p:tagLst xmlns:p="http://schemas.openxmlformats.org/presentationml/2006/main">
  <p:tag name="KSO_WM_DIAGRAM_VIRTUALLY_FRAME" val="{&quot;height&quot;:311,&quot;left&quot;:232.2,&quot;top&quot;:172.65,&quot;width&quot;:441.4}"/>
</p:tagLst>
</file>

<file path=ppt/tags/tag2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20.xml><?xml version="1.0" encoding="utf-8"?>
<p:tagLst xmlns:p="http://schemas.openxmlformats.org/presentationml/2006/main">
  <p:tag name="KSO_WPP_MARK_KEY" val="e496b352-041d-417f-af8c-8ac59f3f9557"/>
  <p:tag name="COMMONDATA" val="eyJoZGlkIjoiYWM2OWQ3NmNmNDllMGI3YTA3YjE2ZTg3ODI3MjBjMzIifQ=="/>
  <p:tag name="commondata" val="eyJoZGlkIjoiMjNkOWY1NzVmN2M2Y2MzM2UwM2M3ZGJmYTM2ODQxYmEifQ=="/>
</p:tagLst>
</file>

<file path=ppt/tags/tag3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4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5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6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7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8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ags/tag9.xml><?xml version="1.0" encoding="utf-8"?>
<p:tagLst xmlns:p="http://schemas.openxmlformats.org/presentationml/2006/main">
  <p:tag name="KSO_WM_DIAGRAM_VIRTUALLY_FRAME" val="{&quot;height&quot;:197.2,&quot;left&quot;:488.35,&quot;top&quot;:289.2,&quot;width&quot;:184.0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3341</Words>
  <Application>WPS 演示</Application>
  <PresentationFormat>宽屏</PresentationFormat>
  <Paragraphs>215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Gill Sans MT</vt:lpstr>
      <vt:lpstr>Wingdings</vt:lpstr>
      <vt:lpstr>楷体</vt:lpstr>
      <vt:lpstr>微软雅黑</vt:lpstr>
      <vt:lpstr>Times New Roman</vt:lpstr>
      <vt:lpstr>Arial Unicode MS</vt:lpstr>
      <vt:lpstr>华康俪金黑W8(P)</vt:lpstr>
      <vt:lpstr>黑体</vt:lpstr>
      <vt:lpstr>Calibri</vt:lpstr>
      <vt:lpstr>Office 主题</vt:lpstr>
      <vt:lpstr>Key Metrics Profiling of LLMs under Different Configs</vt:lpstr>
      <vt:lpstr>Factors and Metrics</vt:lpstr>
      <vt:lpstr>TTFT</vt:lpstr>
      <vt:lpstr>TTFT</vt:lpstr>
      <vt:lpstr>TPOT</vt:lpstr>
      <vt:lpstr>TPOT</vt:lpstr>
      <vt:lpstr>Token throughput</vt:lpstr>
      <vt:lpstr>Token throughput</vt:lpstr>
      <vt:lpstr>Prefill utilization</vt:lpstr>
      <vt:lpstr>Decode utilization</vt:lpstr>
      <vt:lpstr>A tricky question</vt:lpstr>
      <vt:lpstr>A tricky question</vt:lpstr>
      <vt:lpstr>A tricky question</vt:lpstr>
      <vt:lpstr>A tricky question</vt:lpstr>
      <vt:lpstr>A tricky question</vt:lpstr>
      <vt:lpstr>A tricky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Tao Li</cp:lastModifiedBy>
  <cp:revision>1544</cp:revision>
  <dcterms:created xsi:type="dcterms:W3CDTF">2019-12-04T06:28:00Z</dcterms:created>
  <dcterms:modified xsi:type="dcterms:W3CDTF">2024-11-11T12:46:34Z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BA68C10281FE438C94CCFD75EDD228B9_13</vt:lpwstr>
  </property>
  <property fmtid="{D5CDD505-2E9C-101B-9397-08002B2CF9AE}" pid="3" name="KSOProductBuildVer">
    <vt:lpwstr>2052-12.1.0.18608</vt:lpwstr>
  </property>
</Properties>
</file>