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5" r:id="rId3"/>
    <p:sldId id="462" r:id="rId4"/>
    <p:sldId id="797" r:id="rId6"/>
    <p:sldId id="799" r:id="rId7"/>
    <p:sldId id="801" r:id="rId8"/>
    <p:sldId id="802" r:id="rId9"/>
    <p:sldId id="800" r:id="rId10"/>
    <p:sldId id="803" r:id="rId11"/>
    <p:sldId id="798" r:id="rId12"/>
    <p:sldId id="795" r:id="rId13"/>
    <p:sldId id="804" r:id="rId14"/>
    <p:sldId id="805" r:id="rId15"/>
    <p:sldId id="80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455"/>
            <p14:sldId id="462"/>
            <p14:sldId id="797"/>
            <p14:sldId id="799"/>
            <p14:sldId id="801"/>
            <p14:sldId id="802"/>
            <p14:sldId id="800"/>
            <p14:sldId id="803"/>
            <p14:sldId id="798"/>
            <p14:sldId id="795"/>
            <p14:sldId id="804"/>
            <p14:sldId id="805"/>
            <p14:sldId id="806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79"/>
    <a:srgbClr val="82B0D4"/>
    <a:srgbClr val="EDEDED"/>
    <a:srgbClr val="FFD241"/>
    <a:srgbClr val="FFF2CC"/>
    <a:srgbClr val="F4CCCC"/>
    <a:srgbClr val="EFEFEF"/>
    <a:srgbClr val="E06666"/>
    <a:srgbClr val="FFD966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>
        <p:scale>
          <a:sx n="100" d="100"/>
          <a:sy n="10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Investigation of serverless LLM serving frameworks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KServe</a:t>
            </a:r>
            <a:r>
              <a:rPr lang="en-US" altLang="zh-CN" sz="2800" baseline="30000">
                <a:solidFill>
                  <a:schemeClr val="tx1"/>
                </a:solidFill>
                <a:sym typeface="+mn-ea"/>
              </a:rPr>
              <a:t>[1]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ServerlessLLM</a:t>
            </a:r>
            <a:r>
              <a:rPr lang="en-US" altLang="zh-CN" sz="2800" baseline="30000">
                <a:solidFill>
                  <a:schemeClr val="tx1"/>
                </a:solidFill>
                <a:sym typeface="+mn-ea"/>
              </a:rPr>
              <a:t>[2]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Deployment and evaluation of </a:t>
            </a:r>
            <a:r>
              <a:rPr lang="en-US" altLang="zh-CN" sz="3200">
                <a:sym typeface="+mn-ea"/>
              </a:rPr>
              <a:t>LLM serving frameworks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vLLM</a:t>
            </a:r>
            <a:r>
              <a:rPr lang="en-US" altLang="zh-CN" sz="2740" baseline="30000">
                <a:solidFill>
                  <a:schemeClr val="tx1"/>
                </a:solidFill>
                <a:sym typeface="+mn-ea"/>
              </a:rPr>
              <a:t>[3]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ServerlessLLM</a:t>
            </a:r>
            <a:r>
              <a:rPr lang="en-US" altLang="zh-CN" sz="2740" baseline="30000">
                <a:solidFill>
                  <a:schemeClr val="tx1"/>
                </a:solidFill>
                <a:sym typeface="+mn-ea"/>
              </a:rPr>
              <a:t>[2]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740">
                <a:solidFill>
                  <a:schemeClr val="tx1"/>
                </a:solidFill>
                <a:sym typeface="+mn-ea"/>
              </a:rPr>
              <a:t>Nsight Systems</a:t>
            </a:r>
            <a:r>
              <a:rPr lang="en-US" altLang="zh-CN" sz="2740" baseline="30000">
                <a:solidFill>
                  <a:schemeClr val="tx1"/>
                </a:solidFill>
                <a:sym typeface="+mn-ea"/>
              </a:rPr>
              <a:t>[4]</a:t>
            </a:r>
            <a:r>
              <a:rPr lang="en-US" altLang="zh-CN" sz="2740">
                <a:solidFill>
                  <a:schemeClr val="tx1"/>
                </a:solidFill>
                <a:sym typeface="+mn-ea"/>
              </a:rPr>
              <a:t> &amp; Nsight Compute</a:t>
            </a:r>
            <a:r>
              <a:rPr lang="en-US" altLang="zh-CN" sz="2740" baseline="30000">
                <a:solidFill>
                  <a:schemeClr val="tx1"/>
                </a:solidFill>
                <a:sym typeface="+mn-ea"/>
              </a:rPr>
              <a:t>[5]</a:t>
            </a:r>
            <a:endParaRPr lang="en-US" altLang="zh-CN" sz="274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459095"/>
            <a:ext cx="1219200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https://kserve.github.io/website/latest/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[2] ServerlessLLM: Low-Latency Serverless Inference for Large Language Models.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[3] </a:t>
            </a:r>
            <a:r>
              <a:rPr sz="1700">
                <a:solidFill>
                  <a:schemeClr val="bg1">
                    <a:lumMod val="50000"/>
                  </a:schemeClr>
                </a:solidFill>
                <a:sym typeface="+mn-ea"/>
              </a:rPr>
              <a:t>Efficient Memory Management for Large Language Model Serving with PagedAttention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. SOSP’23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[4] https://developer.nvidia.com/nsight-systems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[5] https://developer.nvidia.com/nsight-compute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Testbed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644515"/>
          </a:xfrm>
          <a:effectLst/>
        </p:spPr>
        <p:txBody>
          <a:bodyPr/>
          <a:p>
            <a:r>
              <a:rPr lang="en-US" altLang="zh-CN" sz="2800">
                <a:sym typeface="+mn-ea"/>
              </a:rPr>
              <a:t>Platform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Instance:  AWS g5.12xlarge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 b="1">
                <a:solidFill>
                  <a:srgbClr val="7030A0"/>
                </a:solidFill>
                <a:effectLst>
                  <a:glow rad="381000">
                    <a:schemeClr val="bg1">
                      <a:alpha val="100000"/>
                    </a:schemeClr>
                  </a:glow>
                  <a:outerShdw blurRad="63500" dist="101600" algn="ctr" rotWithShape="0">
                    <a:prstClr val="black">
                      <a:alpha val="50000"/>
                    </a:prstClr>
                  </a:outerShdw>
                </a:effectLst>
                <a:sym typeface="+mn-ea"/>
              </a:rPr>
              <a:t>GPU: 4 x A10 [24GB]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;  vCPU: 48;  DRAM: 192 GiB; NVMe: 3800GB	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Bill: ~2000CNY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 Model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LLaMA-7B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OPT-6.</a:t>
            </a:r>
            <a:r>
              <a:rPr lang="en-US" altLang="zh-CN" sz="240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7B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 Serving Framework</a:t>
            </a:r>
            <a:endParaRPr lang="en-US" altLang="zh-CN" sz="28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vLLM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ServerlessLLM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M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etrics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SM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active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SM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throughput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0" y="2617470"/>
            <a:ext cx="4416425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14120"/>
            <a:ext cx="5275580" cy="5410200"/>
          </a:xfrm>
        </p:spPr>
        <p:txBody>
          <a:bodyPr/>
          <a:lstStyle/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</a:rPr>
              <a:t> SM active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95 ~ 100% during prefill phase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60% ~ 90% during decoding phase</a:t>
            </a:r>
            <a:endParaRPr lang="en-US" altLang="zh-CN"/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n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2" name="图片 11" descr="sm_ac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81960"/>
            <a:ext cx="4554220" cy="2750820"/>
          </a:xfrm>
          <a:prstGeom prst="rect">
            <a:avLst/>
          </a:prstGeom>
        </p:spPr>
      </p:pic>
      <p:pic>
        <p:nvPicPr>
          <p:cNvPr id="10" name="图片 9" descr="vllm_batchsize16_longprompt_1request_maxtoken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35" y="2981960"/>
            <a:ext cx="4584065" cy="2750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vLLM</a:t>
            </a:r>
            <a:endParaRPr lang="en-US" altLang="zh-CN"/>
          </a:p>
        </p:txBody>
      </p:sp>
      <p:sp>
        <p:nvSpPr>
          <p:cNvPr id="6" name="内容占位符 6"/>
          <p:cNvSpPr txBox="1"/>
          <p:nvPr/>
        </p:nvSpPr>
        <p:spPr>
          <a:xfrm>
            <a:off x="6442226" y="1254849"/>
            <a:ext cx="5186897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SM throughput</a:t>
            </a:r>
            <a:endParaRPr lang="en-US" altLang="zh-CN"/>
          </a:p>
          <a:p>
            <a:pPr lvl="1"/>
            <a:r>
              <a:rPr lang="en-US" altLang="zh-CN"/>
              <a:t>30 ~ 50% during prefill </a:t>
            </a:r>
            <a:r>
              <a:rPr lang="en-US" altLang="zh-CN"/>
              <a:t>phase</a:t>
            </a:r>
            <a:endParaRPr lang="en-US" altLang="zh-CN"/>
          </a:p>
          <a:p>
            <a:pPr lvl="1"/>
            <a:r>
              <a:rPr lang="en-US" altLang="zh-CN"/>
              <a:t>0% ~ 30% during decoding </a:t>
            </a:r>
            <a:r>
              <a:rPr lang="en-US" altLang="zh-CN"/>
              <a:t>phase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388381" y="6053218"/>
            <a:ext cx="557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Gill Sans MT" panose="020B0502020104020203" pitchFamily="34" charset="0"/>
              </a:rPr>
              <a:t>Single request on LLaMA-7b with max_tokens=16</a:t>
            </a:r>
            <a:endParaRPr lang="zh-CN" altLang="en-US" b="1">
              <a:latin typeface="Gill Sans MT" panose="020B0502020104020203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57260" y="3187700"/>
            <a:ext cx="465455" cy="1797685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15555" y="3215640"/>
            <a:ext cx="917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Init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&amp;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Prefil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950325" y="4137660"/>
            <a:ext cx="2301240" cy="1134745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330690" y="3681095"/>
            <a:ext cx="1522095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Decoding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4470400" y="3919220"/>
            <a:ext cx="2090420" cy="1481455"/>
          </a:xfrm>
          <a:prstGeom prst="arc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64455" y="3266440"/>
            <a:ext cx="1653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7030A0"/>
                </a:solidFill>
                <a:latin typeface="Gill Sans MT" panose="020B0502020104020203" pitchFamily="34" charset="0"/>
              </a:rPr>
              <a:t>30% ~ 60% underutilized</a:t>
            </a:r>
            <a:endParaRPr lang="en-US" altLang="zh-CN" sz="1600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55205" y="4435475"/>
            <a:ext cx="407670" cy="836930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3655" y="465264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Loading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34845" y="2981960"/>
            <a:ext cx="716280" cy="447040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12925" y="348170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Loading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55770" y="3082925"/>
            <a:ext cx="391795" cy="345440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43910" y="3342640"/>
            <a:ext cx="917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Init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&amp;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Prefil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l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71670" y="3392805"/>
            <a:ext cx="495935" cy="676910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58590" y="4069715"/>
            <a:ext cx="1522095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Decoding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vLLM</a:t>
            </a:r>
            <a:endParaRPr lang="zh-CN" altLang="en-US"/>
          </a:p>
        </p:txBody>
      </p:sp>
      <p:sp>
        <p:nvSpPr>
          <p:cNvPr id="6" name="内容占位符 6"/>
          <p:cNvSpPr txBox="1"/>
          <p:nvPr/>
        </p:nvSpPr>
        <p:spPr>
          <a:xfrm>
            <a:off x="838200" y="1214120"/>
            <a:ext cx="5788631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Profiling with different </a:t>
            </a:r>
            <a:r>
              <a:rPr lang="en-US" altLang="zh-CN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max_tokens</a:t>
            </a:r>
            <a:endParaRPr lang="en-US" altLang="zh-CN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1677875"/>
            <a:ext cx="5054888" cy="2527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23" y="1739520"/>
            <a:ext cx="3172906" cy="23796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4169170"/>
            <a:ext cx="5054886" cy="25274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23" y="4223675"/>
            <a:ext cx="3172906" cy="23796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57231" y="1595985"/>
            <a:ext cx="20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max_tokens=16</a:t>
            </a:r>
            <a:endParaRPr lang="zh-CN" alt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40550" y="157734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max_tokens=512</a:t>
            </a:r>
            <a:endParaRPr lang="zh-CN" alt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944269" y="2812638"/>
            <a:ext cx="20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Gill Sans MT" panose="020B05020201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Compute thpt. %</a:t>
            </a:r>
            <a:endParaRPr lang="zh-CN" altLang="en-US">
              <a:latin typeface="Gill Sans MT" panose="020B0502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947601" y="5248225"/>
            <a:ext cx="20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Gill Sans MT" panose="020B05020201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Duration (ms)</a:t>
            </a:r>
            <a:endParaRPr lang="zh-CN" altLang="en-US">
              <a:latin typeface="Gill Sans MT" panose="020B0502020104020203" pitchFamily="34" charset="0"/>
              <a:cs typeface="Cascadia Code" panose="020B0609020000020004" pitchFamily="49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493213" y="2079651"/>
            <a:ext cx="0" cy="1787703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96983" y="2079651"/>
            <a:ext cx="0" cy="1787703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37875" y="2412718"/>
            <a:ext cx="1169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7030A0"/>
                </a:solidFill>
                <a:latin typeface="Gill Sans MT" panose="020B0502020104020203" pitchFamily="34" charset="0"/>
              </a:rPr>
              <a:t>20 kernels</a:t>
            </a:r>
            <a:endParaRPr lang="en-US" altLang="zh-CN" sz="1600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56633" y="2146812"/>
            <a:ext cx="0" cy="1787703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109751" y="2146812"/>
            <a:ext cx="0" cy="1787703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01888" y="2142072"/>
            <a:ext cx="1169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7030A0"/>
                </a:solidFill>
                <a:latin typeface="Gill Sans MT" panose="020B0502020104020203" pitchFamily="34" charset="0"/>
              </a:rPr>
              <a:t>288 kernels</a:t>
            </a:r>
            <a:endParaRPr lang="en-US" altLang="zh-CN" sz="1600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8279" y="6494929"/>
            <a:ext cx="55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Gill Sans MT" panose="020B0502020104020203" pitchFamily="34" charset="0"/>
              </a:rPr>
              <a:t>Single request on LLaMA-7b</a:t>
            </a:r>
            <a:endParaRPr lang="zh-CN" altLang="en-US" sz="1600" b="1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ServerlessLLM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14120"/>
            <a:ext cx="10892790" cy="5410200"/>
          </a:xfrm>
        </p:spPr>
        <p:txBody>
          <a:bodyPr/>
          <a:lstStyle/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SM throughput</a:t>
            </a:r>
            <a:endParaRPr lang="en-US" altLang="zh-CN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/>
              <a:t>10% ~ 50% of computing units are literally busy during loading </a:t>
            </a:r>
            <a:r>
              <a:rPr lang="en-US" altLang="zh-CN"/>
              <a:t>phase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10% ~ 40% of computing units are literally busy during </a:t>
            </a:r>
            <a:r>
              <a:rPr lang="en-US" altLang="zh-CN">
                <a:solidFill>
                  <a:schemeClr val="tx1"/>
                </a:solidFill>
              </a:rPr>
              <a:t>prefill phase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 sz="280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n"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10" y="2629198"/>
            <a:ext cx="6784380" cy="3392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8279" y="6021388"/>
            <a:ext cx="55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Gill Sans MT" panose="020B0502020104020203" pitchFamily="34" charset="0"/>
              </a:rPr>
              <a:t>Single request on OPT-6.7B</a:t>
            </a:r>
            <a:endParaRPr lang="zh-CN" altLang="en-US" sz="1600" b="1">
              <a:latin typeface="Gill Sans MT" panose="020B0502020104020203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8557" y="3606228"/>
            <a:ext cx="1356472" cy="203765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94961" y="3606228"/>
            <a:ext cx="1356472" cy="203765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1705" y="3211433"/>
            <a:ext cx="8866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Init</a:t>
            </a:r>
            <a:endParaRPr lang="en-US" altLang="zh-CN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51433" y="3924728"/>
            <a:ext cx="1865609" cy="174461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00639" y="3486992"/>
            <a:ext cx="88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prefill</a:t>
            </a:r>
            <a:endParaRPr lang="zh-CN" altLang="en-US">
              <a:solidFill>
                <a:srgbClr val="7030A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5" name="直接连接符 14"/>
          <p:cNvCxnSpPr>
            <a:stCxn id="9" idx="7"/>
            <a:endCxn id="11" idx="2"/>
          </p:cNvCxnSpPr>
          <p:nvPr/>
        </p:nvCxnSpPr>
        <p:spPr>
          <a:xfrm flipV="1">
            <a:off x="5236378" y="3579515"/>
            <a:ext cx="198755" cy="3251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1"/>
            <a:endCxn id="11" idx="2"/>
          </p:cNvCxnSpPr>
          <p:nvPr/>
        </p:nvCxnSpPr>
        <p:spPr>
          <a:xfrm flipH="1" flipV="1">
            <a:off x="5435167" y="3579515"/>
            <a:ext cx="258445" cy="3251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5" y="1396365"/>
            <a:ext cx="12092940" cy="245237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Q1: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What are the SOTA serverless LLM serving frameworks?</a:t>
            </a: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prstClr val="black">
                      <a:alpha val="100000"/>
                    </a:prstClr>
                  </a:outerShdw>
                </a:effectLst>
              </a:rPr>
            </a:b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prstClr val="black">
                      <a:alpha val="100000"/>
                    </a:prstClr>
                  </a:outerShdw>
                </a:effectLst>
              </a:rPr>
            </a:b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  <a:sym typeface="+mn-ea"/>
              </a:rPr>
              <a:t>Q2:</a:t>
            </a: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50000"/>
                      <a:alpha val="100000"/>
                    </a:schemeClr>
                  </a:outerShdw>
                </a:effectLst>
                <a:sym typeface="+mn-ea"/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  <a:sym typeface="+mn-ea"/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  <a:t>What is the GPU utilization for an inference request?</a:t>
            </a: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4350" y="3849370"/>
            <a:ext cx="6022340" cy="160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Li,  </a:t>
            </a:r>
            <a:r>
              <a:rPr lang="en-US" altLang="zh-CN" sz="3200" err="1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Zhuoyuan</a:t>
            </a:r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 Li,  Chuanyi Liu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fld id="{BB962C8B-B14F-4D97-AF65-F5344CB8AC3E}" type="datetime1">
              <a:rPr lang="zh-CN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459095"/>
            <a:ext cx="1219200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https://kserve.github.io/website/latest/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[2] ServerlessLLM: Low-Latency Serverless Inference for Large Language Models.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[3] </a:t>
            </a:r>
            <a:r>
              <a:rPr sz="1700">
                <a:solidFill>
                  <a:schemeClr val="bg1">
                    <a:lumMod val="50000"/>
                  </a:schemeClr>
                </a:solidFill>
                <a:sym typeface="+mn-ea"/>
              </a:rPr>
              <a:t>Efficient Memory Management for Large Language Model Serving with PagedAttention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. SOSP’23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[4] https://developer.nvidia.com/nsight-systems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</a:rPr>
              <a:t>[5] https://developer.nvidia.com/nsight-compute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02815"/>
            <a:ext cx="12192000" cy="245237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Q1: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What are the SOTA serverless LLM serving frameworks?</a:t>
            </a: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</a:b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</a:b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  <a:sym typeface="+mn-ea"/>
              </a:rPr>
              <a:t>A </a:t>
            </a: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  <a:sym typeface="+mn-ea"/>
              </a:rPr>
              <a:t>: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  <a:sym typeface="+mn-ea"/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  <a:t>KServe and ServerlessLLM</a:t>
            </a: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</a:b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KS</a:t>
            </a:r>
            <a:r>
              <a:rPr lang="en-US" altLang="zh-CN"/>
              <a:t>erve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545455"/>
          </a:xfrm>
          <a:effectLst/>
        </p:spPr>
        <p:txBody>
          <a:bodyPr>
            <a:normAutofit lnSpcReduction="10000"/>
          </a:bodyPr>
          <a:p>
            <a:r>
              <a:rPr lang="en-US" altLang="zh-CN" sz="2800">
                <a:sym typeface="+mn-ea"/>
              </a:rPr>
              <a:t> What KServe?</a:t>
            </a:r>
            <a:endParaRPr lang="en-US" altLang="zh-CN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i="1" u="sng">
                <a:sym typeface="+mn-ea"/>
              </a:rPr>
              <a:t>Highly scalable and standards based</a:t>
            </a:r>
            <a:r>
              <a:rPr lang="en-US" altLang="zh-CN" sz="2400">
                <a:sym typeface="+mn-ea"/>
              </a:rPr>
              <a:t> Model Inference Platform on </a:t>
            </a:r>
            <a:r>
              <a:rPr lang="en-US" altLang="zh-CN" sz="2400" i="1" u="sng">
                <a:sym typeface="+mn-ea"/>
              </a:rPr>
              <a:t>Kubernetes</a:t>
            </a:r>
            <a:endParaRPr lang="en-US" altLang="zh-CN" sz="2400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>
                <a:sym typeface="+mn-ea"/>
              </a:rPr>
              <a:t>for </a:t>
            </a:r>
            <a:r>
              <a:rPr lang="en-US" altLang="zh-CN" sz="2400" i="1" u="sng">
                <a:sym typeface="+mn-ea"/>
              </a:rPr>
              <a:t>Trusted AI</a:t>
            </a:r>
            <a:r>
              <a:rPr lang="en-US" altLang="zh-CN" sz="2400" i="1">
                <a:sym typeface="+mn-ea"/>
              </a:rPr>
              <a:t> </a:t>
            </a:r>
            <a:endParaRPr lang="en-US" altLang="zh-CN" sz="2400" i="1">
              <a:sym typeface="+mn-ea"/>
            </a:endParaRPr>
          </a:p>
          <a:p>
            <a:pPr marL="457200" lvl="1" indent="0">
              <a:buNone/>
            </a:pPr>
            <a:endParaRPr lang="en-US" altLang="zh-CN" sz="2400" i="1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Why KServe?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Built </a:t>
            </a:r>
            <a:r>
              <a:rPr lang="en-US" altLang="zh-CN">
                <a:sym typeface="+mn-ea"/>
              </a:rPr>
              <a:t>on K8s for high scalability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Provide performant, standardized protocol 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across ML frameworks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Support serverless with GPU autoscaling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Simple and Pluggable production serving 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360" y="3090545"/>
            <a:ext cx="5755640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KS</a:t>
            </a:r>
            <a:r>
              <a:rPr lang="en-US" altLang="zh-CN"/>
              <a:t>erve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896000"/>
          </a:xfrm>
          <a:effectLst/>
        </p:spPr>
        <p:txBody>
          <a:bodyPr/>
          <a:p>
            <a:r>
              <a:rPr lang="en-US" altLang="zh-CN" sz="2800">
                <a:sym typeface="+mn-ea"/>
              </a:rPr>
              <a:t>Development organizations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Google, IBM, Bloomberg, and Microsoft</a:t>
            </a:r>
            <a:endParaRPr lang="en-US" altLang="zh-CN" sz="2400">
              <a:sym typeface="+mn-ea"/>
            </a:endParaRPr>
          </a:p>
          <a:p>
            <a:pPr lvl="1"/>
            <a:endParaRPr lang="en-US" altLang="zh-CN" sz="240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Github stars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3.5k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Cited by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Fair Multilingual Vandalism Detection System for Wikipedia. KDD’23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ServerlessLLM: Low-Latency Serverless Inference for Large Language Models. OSDI’24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KS</a:t>
            </a:r>
            <a:r>
              <a:rPr lang="en-US" altLang="zh-CN"/>
              <a:t>erve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896000"/>
          </a:xfrm>
          <a:effectLst/>
        </p:spPr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GPU Sharing Mechanism: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Nvidia-device-plugin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Discover and report the available GPUs on a node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Handle device assignment and lifecycle management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Support Time-Slicing and MPS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760" y="2931160"/>
            <a:ext cx="6715125" cy="34124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380365" y="3288665"/>
            <a:ext cx="4811395" cy="204279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C00000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Note: </a:t>
            </a:r>
            <a:r>
              <a:rPr lang="en-US" sz="32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endParaRPr lang="en-US" sz="3200">
              <a:effectLst>
                <a:glow rad="254000">
                  <a:schemeClr val="bg1">
                    <a:alpha val="100000"/>
                  </a:schemeClr>
                </a:glow>
                <a:outerShdw blurRad="63500" algn="ctr" rotWithShape="0">
                  <a:srgbClr val="7030A0">
                    <a:alpha val="100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2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Time-slicing and MPS are mutually exclusive</a:t>
            </a: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8620" y="3725545"/>
            <a:ext cx="5186680" cy="2384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erverlessLLM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896000"/>
          </a:xfrm>
          <a:effectLst/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2800">
                <a:sym typeface="+mn-ea"/>
              </a:rPr>
              <a:t>What ServerlessLLM?</a:t>
            </a:r>
            <a:endParaRPr lang="en-US" altLang="zh-CN" sz="28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>
                <a:sym typeface="+mn-ea"/>
              </a:rPr>
              <a:t>Low-latency serverless inference framework for LLMs</a:t>
            </a:r>
            <a:endParaRPr lang="en-US" altLang="zh-CN" sz="24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>
                <a:sym typeface="+mn-ea"/>
              </a:rPr>
              <a:t>Leverage near-GPU storage to accelerate model downloading and loading</a:t>
            </a:r>
            <a:endParaRPr lang="en-US" altLang="zh-CN" sz="2400"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ym typeface="+mn-ea"/>
              </a:rPr>
              <a:t>Design of ServerlessLLM</a:t>
            </a:r>
            <a:endParaRPr lang="en-US" altLang="zh-CN" sz="280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Fast multi-tier checkpoint loading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Efficient live migration of LLM inference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Startup-time-optimized model scheduling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720" y="3687445"/>
            <a:ext cx="5876925" cy="2701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erverlessLLM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896000"/>
          </a:xfrm>
          <a:effectLst/>
        </p:spPr>
        <p:txBody>
          <a:bodyPr/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GPU Sharing Mechanism: </a:t>
            </a:r>
            <a:r>
              <a:rPr lang="zh-CN" altLang="en-US">
                <a:sym typeface="+mn-ea"/>
              </a:rPr>
              <a:t>N</a:t>
            </a:r>
            <a:r>
              <a:rPr lang="en-US" altLang="zh-CN">
                <a:sym typeface="+mn-ea"/>
              </a:rPr>
              <a:t>one</a:t>
            </a:r>
            <a:endParaRPr lang="en-US" altLang="zh-CN" sz="2800"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065" y="1624965"/>
            <a:ext cx="12192635" cy="106489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C00000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Note1: 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ServerlessLLM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assigns entire GPU devices to a single container</a:t>
            </a:r>
            <a:r>
              <a:rPr lang="en-US" sz="3200">
                <a:effectLst/>
              </a:rPr>
              <a:t> </a:t>
            </a:r>
            <a:endParaRPr lang="en-US" sz="3200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" y="6505575"/>
            <a:ext cx="121920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[1] ServerlessLLM: </a:t>
            </a:r>
            <a:r>
              <a:rPr lang="en-US" altLang="zh-CN" sz="1700" b="1">
                <a:solidFill>
                  <a:srgbClr val="C00000"/>
                </a:solidFill>
                <a:sym typeface="+mn-ea"/>
              </a:rPr>
              <a:t>Low-Latency Serverless Inference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 for Large Language Models.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2065" y="2506345"/>
            <a:ext cx="12192635" cy="106489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C00000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Note2: 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Throughput</a:t>
            </a:r>
            <a:r>
              <a:rPr lang="en-US" sz="28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 under SLO constraints has emerged as a key metric that determines serving systems’ performance</a:t>
            </a:r>
            <a:endParaRPr lang="en-US" sz="320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02815"/>
            <a:ext cx="12192635" cy="245237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  <a:sym typeface="+mn-ea"/>
              </a:rPr>
              <a:t>Q2: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  <a:sym typeface="+mn-ea"/>
              </a:rPr>
              <a:t> </a:t>
            </a:r>
            <a: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  <a:t>What is the GPU utilization for an inference request?</a:t>
            </a: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</a:br>
            <a:br>
              <a:rPr lang="en-US" sz="36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</a:br>
            <a:r>
              <a:rPr lang="en-US" sz="40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  <a:sym typeface="+mn-ea"/>
              </a:rPr>
              <a:t>A : </a:t>
            </a:r>
            <a:r>
              <a:rPr lang="en-US" sz="40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  <a:sym typeface="+mn-ea"/>
              </a:rPr>
              <a:t> </a:t>
            </a:r>
            <a:r>
              <a:rPr lang="en-US" sz="40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  <a:t>vLLM and ServerlessLLM</a:t>
            </a: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  <p:tag name="commondata" val="eyJoZGlkIjoiMjNkOWY1NzVmN2M2Y2MzM2UwM2M3ZGJmYTM2ODQx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3336</Words>
  <Application>WPS 演示</Application>
  <PresentationFormat>宽屏</PresentationFormat>
  <Paragraphs>200</Paragraphs>
  <Slides>13</Slides>
  <Notes>19</Notes>
  <HiddenSlides>8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Cascadia Code</vt:lpstr>
      <vt:lpstr>Arial Unicode MS</vt:lpstr>
      <vt:lpstr>华康俪金黑W8(P)</vt:lpstr>
      <vt:lpstr>黑体</vt:lpstr>
      <vt:lpstr>Calibri</vt:lpstr>
      <vt:lpstr>Office 主题</vt:lpstr>
      <vt:lpstr>Preface</vt:lpstr>
      <vt:lpstr>Q1:  What are the SOTA serverless LLM serving frameworks?  Q2:  What is the GPU utilization for an inference request? </vt:lpstr>
      <vt:lpstr>Q1:  What are the SOTA serverless LLM serving frameworks?  A :  KServe and ServerlessLLM  </vt:lpstr>
      <vt:lpstr>KServe</vt:lpstr>
      <vt:lpstr>KServe</vt:lpstr>
      <vt:lpstr>KServe</vt:lpstr>
      <vt:lpstr>ServerlessLLM</vt:lpstr>
      <vt:lpstr>ServerlessLLM</vt:lpstr>
      <vt:lpstr>Q2:  What is the GPU utilization for an inference request?  A :  vLLM and ServerlessLLM </vt:lpstr>
      <vt:lpstr>Testbed</vt:lpstr>
      <vt:lpstr>vLLM</vt:lpstr>
      <vt:lpstr>vLLM</vt:lpstr>
      <vt:lpstr>ServerlessLLM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1483</cp:revision>
  <dcterms:created xsi:type="dcterms:W3CDTF">2019-12-04T06:28:00Z</dcterms:created>
  <dcterms:modified xsi:type="dcterms:W3CDTF">2024-10-10T05:56:18Z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96B50ABA28D449229E227F4C55E9EDCA_13</vt:lpwstr>
  </property>
  <property fmtid="{D5CDD505-2E9C-101B-9397-08002B2CF9AE}" pid="3" name="KSOProductBuildVer">
    <vt:lpwstr>2052-12.1.0.18276</vt:lpwstr>
  </property>
</Properties>
</file>