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956A02-C0EB-468F-81A9-EAD2F158C575}">
  <a:tblStyle styleId="{83956A02-C0EB-468F-81A9-EAD2F158C5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324280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324280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324280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f324280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f32428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f32428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324280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f324280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324280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324280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3242809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3242809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3242809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324280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3242809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324280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324280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324280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324280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324280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  <a:defRPr>
                <a:solidFill>
                  <a:srgbClr val="F3F3F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 sz="1400">
                <a:solidFill>
                  <a:srgbClr val="F3F3F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 sz="1200">
                <a:solidFill>
                  <a:srgbClr val="F3F3F3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■"/>
              <a:defRPr sz="1200">
                <a:solidFill>
                  <a:srgbClr val="F3F3F3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  <a:defRPr sz="1200">
                <a:solidFill>
                  <a:srgbClr val="F3F3F3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 sz="1200">
                <a:solidFill>
                  <a:srgbClr val="F3F3F3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■"/>
              <a:defRPr sz="1200">
                <a:solidFill>
                  <a:srgbClr val="F3F3F3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  <a:defRPr sz="1200">
                <a:solidFill>
                  <a:srgbClr val="F3F3F3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 sz="1200">
                <a:solidFill>
                  <a:srgbClr val="F3F3F3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Char char="■"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 sz="1400">
                <a:solidFill>
                  <a:srgbClr val="F3F3F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 sz="1200">
                <a:solidFill>
                  <a:srgbClr val="F3F3F3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■"/>
              <a:defRPr sz="1200">
                <a:solidFill>
                  <a:srgbClr val="F3F3F3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  <a:defRPr sz="1200">
                <a:solidFill>
                  <a:srgbClr val="F3F3F3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 sz="1200">
                <a:solidFill>
                  <a:srgbClr val="F3F3F3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■"/>
              <a:defRPr sz="1200">
                <a:solidFill>
                  <a:srgbClr val="F3F3F3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●"/>
              <a:defRPr sz="1200">
                <a:solidFill>
                  <a:srgbClr val="F3F3F3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Char char="○"/>
              <a:defRPr sz="1200">
                <a:solidFill>
                  <a:srgbClr val="F3F3F3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Char char="■"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Generalforsamling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150" y="3347850"/>
            <a:ext cx="1657749" cy="179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6. Eventuelt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11708" y="87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Kahoot! 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150" y="3347850"/>
            <a:ext cx="1657749" cy="179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2550">
                <a:solidFill>
                  <a:srgbClr val="E4E6EB"/>
                </a:solidFill>
                <a:latin typeface="Montserrat"/>
                <a:ea typeface="Montserrat"/>
                <a:cs typeface="Montserrat"/>
                <a:sym typeface="Montserrat"/>
              </a:rPr>
              <a:t>Vi er en</a:t>
            </a:r>
            <a:r>
              <a:rPr b="1" lang="da" sz="2550">
                <a:solidFill>
                  <a:srgbClr val="E4E6EB"/>
                </a:solidFill>
                <a:latin typeface="Montserrat"/>
                <a:ea typeface="Montserrat"/>
                <a:cs typeface="Montserrat"/>
                <a:sym typeface="Montserrat"/>
              </a:rPr>
              <a:t> studenterpolitik organisation</a:t>
            </a:r>
            <a:r>
              <a:rPr lang="da" sz="2550">
                <a:solidFill>
                  <a:srgbClr val="E4E6EB"/>
                </a:solidFill>
                <a:latin typeface="Montserrat"/>
                <a:ea typeface="Montserrat"/>
                <a:cs typeface="Montserrat"/>
                <a:sym typeface="Montserrat"/>
              </a:rPr>
              <a:t> der repræsenterer alle de studerende ved uddannelserne under Studienævn for Datalogi.</a:t>
            </a:r>
            <a:endParaRPr sz="2550">
              <a:solidFill>
                <a:srgbClr val="E4E6E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ADSL består af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>
                <a:solidFill>
                  <a:srgbClr val="F3F3F3"/>
                </a:solidFill>
              </a:rPr>
              <a:t>Bestyrelsen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pen Sans"/>
              <a:buChar char="○"/>
            </a:pPr>
            <a:r>
              <a:rPr lang="da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>
                <a:solidFill>
                  <a:srgbClr val="F3F3F3"/>
                </a:solidFill>
              </a:rPr>
              <a:t>Studenterpolitik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pen Sans"/>
              <a:buChar char="○"/>
            </a:pPr>
            <a:r>
              <a:rPr lang="da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Deltagelse i relevante styrende organer på AAU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>
                <a:solidFill>
                  <a:srgbClr val="F3F3F3"/>
                </a:solidFill>
              </a:rPr>
              <a:t>Sociale arrangementer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Open Sans"/>
              <a:buChar char="○"/>
            </a:pPr>
            <a:r>
              <a:rPr lang="da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Dagsorden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sz="2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sz="2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sz="2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sz="2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Valg 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af f</a:t>
            </a: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ormand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bestyrelsesmedlemmer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 og </a:t>
            </a: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kritisk revisor</a:t>
            </a:r>
            <a:endParaRPr sz="2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sz="2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Kahoot</a:t>
            </a:r>
            <a:endParaRPr sz="20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1493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da"/>
              <a:t>Valg af ordstyrer og referent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150" y="3347850"/>
            <a:ext cx="1657749" cy="179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2. Årsberetning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4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pen Sans"/>
              <a:buChar char="●"/>
            </a:pPr>
            <a:r>
              <a:rPr lang="da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Politisk aktivitet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pen Sans"/>
              <a:buChar char="○"/>
            </a:pPr>
            <a:r>
              <a:rPr lang="da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3 repræsentanter i Studienævnet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pen Sans"/>
              <a:buChar char="○"/>
            </a:pPr>
            <a:r>
              <a:rPr lang="da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2 repræsentant i Institutrådet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Open Sans"/>
              <a:buChar char="○"/>
            </a:pPr>
            <a:r>
              <a:rPr lang="da" sz="1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1 repræsentant i Akademiskråd</a:t>
            </a:r>
            <a:endParaRPr sz="1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 sz="1800">
                <a:solidFill>
                  <a:srgbClr val="F3F3F3"/>
                </a:solidFill>
              </a:rPr>
              <a:t>Støtte </a:t>
            </a:r>
            <a:endParaRPr sz="1800">
              <a:solidFill>
                <a:srgbClr val="F3F3F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a" sz="1600"/>
              <a:t>F-klubbens Kahoot event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a" sz="1600"/>
              <a:t>Jack sticks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 sz="1800"/>
              <a:t>Events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a" sz="1600"/>
              <a:t>Brætspilsaftener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a" sz="1600"/>
              <a:t>Wakeboard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a" sz="1600"/>
              <a:t>Flutter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a" sz="1600"/>
              <a:t>Informationsmøde om studenterpolitik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3. Regnskabet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4707350" y="15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{83956A02-C0EB-468F-81A9-EAD2F158C575}</a:tableStyleId>
              </a:tblPr>
              <a:tblGrid>
                <a:gridCol w="1996625"/>
                <a:gridCol w="1499000"/>
              </a:tblGrid>
              <a:tr h="3945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Realiserede Udgifter</a:t>
                      </a:r>
                      <a:endParaRPr b="1"/>
                    </a:p>
                  </a:txBody>
                  <a:tcPr marT="91425" marB="91425" marR="28575" marL="28575" anchor="b">
                    <a:solidFill>
                      <a:srgbClr val="EA9999"/>
                    </a:solidFill>
                  </a:tcPr>
                </a:tc>
                <a:tc hMerge="1"/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2000 - Fuldmagt oprettelse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250,00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2001 - Elisabeth Snacks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114,45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2002 - GOGIFT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750,00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2003 - Netbank Abonnement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750,00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2004 - Køb af Jax stiks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95,00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2005 - Rusling.dk</a:t>
                      </a:r>
                      <a:endParaRPr sz="1000" u="sng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175,00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2006 - Kahoot event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600,00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2007 - Wakeboarding Håndsprit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93,00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2008 - Wakeboarding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3.000,00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2009 - Wakeboarding snaks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136,78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32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2010 - Host master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50,00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47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2011 - Præmierne-ADSL </a:t>
                      </a:r>
                      <a:r>
                        <a:rPr lang="da" sz="1000"/>
                        <a:t>Generalforsamling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549,00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9"/>
          <p:cNvGraphicFramePr/>
          <p:nvPr/>
        </p:nvGraphicFramePr>
        <p:xfrm>
          <a:off x="451600" y="11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{83956A02-C0EB-468F-81A9-EAD2F158C575}</a:tableStyleId>
              </a:tblPr>
              <a:tblGrid>
                <a:gridCol w="1459025"/>
                <a:gridCol w="1459025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200"/>
                        <a:t>Indtægter</a:t>
                      </a:r>
                      <a:endParaRPr b="1" sz="1200"/>
                    </a:p>
                  </a:txBody>
                  <a:tcPr marT="91425" marB="91425" marR="28575" marL="28575" anchor="b">
                    <a:solidFill>
                      <a:srgbClr val="93C47D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Overført fra 2019 pr. 30-1-2020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31.010,85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Renteindtægter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0,00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AAU valg 2019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62.473,00</a:t>
                      </a:r>
                      <a:endParaRPr sz="1000"/>
                    </a:p>
                  </a:txBody>
                  <a:tcPr marT="91425" marB="91425" marR="28575" marL="28575" anchor="b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4. Vedtægtsændringer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Ingen modtaget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5. Valg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>
                <a:solidFill>
                  <a:srgbClr val="F3F3F3"/>
                </a:solidFill>
              </a:rPr>
              <a:t>Valg af formand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>
                <a:solidFill>
                  <a:srgbClr val="F3F3F3"/>
                </a:solidFill>
              </a:rPr>
              <a:t>Valg af næstformand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>
                <a:solidFill>
                  <a:srgbClr val="F3F3F3"/>
                </a:solidFill>
              </a:rPr>
              <a:t>Valg af kasserer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>
                <a:solidFill>
                  <a:srgbClr val="F3F3F3"/>
                </a:solidFill>
              </a:rPr>
              <a:t>Valg af bestyrelsesmedlemmer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da">
                <a:solidFill>
                  <a:srgbClr val="F3F3F3"/>
                </a:solidFill>
              </a:rPr>
              <a:t>Valg af kritisk revisor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