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61E5BA-8F11-406C-BABE-B13E36D3F4CE}">
  <a:tblStyle styleId="{4161E5BA-8F11-406C-BABE-B13E36D3F4C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8b279bf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8b279bf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8b279bf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8b279bf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081e0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081e0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8b279b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8b279b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b279bf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b279bf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8b279b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8b279b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081e0b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081e0b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8b279bf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8b279b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8b279bf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8b279bf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8b279b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8b279b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20" Type="http://schemas.openxmlformats.org/officeDocument/2006/relationships/hyperlink" Target="https://drive.google.com/file/d/0B_QkukPqN4xwT1ZVelBLTkZ5VlU" TargetMode="External"/><Relationship Id="rId11" Type="http://schemas.openxmlformats.org/officeDocument/2006/relationships/hyperlink" Target="https://docs.google.com/file/d/0B_QkukPqN4xwOVY2TnpqSmVJaDA/edit" TargetMode="External"/><Relationship Id="rId22" Type="http://schemas.openxmlformats.org/officeDocument/2006/relationships/hyperlink" Target="https://drive.google.com/file/d/0B_QkukPqN4xweHlSb2ZLZk1OM28" TargetMode="External"/><Relationship Id="rId10" Type="http://schemas.openxmlformats.org/officeDocument/2006/relationships/hyperlink" Target="https://adsl-aau.dk/aktiviteter/arets-studerende/" TargetMode="External"/><Relationship Id="rId21" Type="http://schemas.openxmlformats.org/officeDocument/2006/relationships/hyperlink" Target="https://drive.google.com/file/d/0B_QkukPqN4xweHlSb2ZLZk1OM28" TargetMode="External"/><Relationship Id="rId13" Type="http://schemas.openxmlformats.org/officeDocument/2006/relationships/hyperlink" Target="https://docs.google.com/file/d/0B_QkukPqN4xwejVNeTNpQmhVNHM/edit" TargetMode="External"/><Relationship Id="rId24" Type="http://schemas.openxmlformats.org/officeDocument/2006/relationships/hyperlink" Target="https://drive.google.com/file/d/0B_QkukPqN4xwLTFqQkxKQkVZUGM" TargetMode="External"/><Relationship Id="rId12" Type="http://schemas.openxmlformats.org/officeDocument/2006/relationships/hyperlink" Target="https://docs.google.com/file/d/0B_QkukPqN4xwOVY2TnpqSmVJaDA/edit" TargetMode="External"/><Relationship Id="rId23" Type="http://schemas.openxmlformats.org/officeDocument/2006/relationships/hyperlink" Target="https://drive.google.com/file/d/0B_QkukPqN4xwLTFqQkxKQkVZUGM" TargetMode="External"/><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ocs.google.com/document/d/15sT3OZElzoI9nccNKjiexd3BXkKU-rXHIoE6fHULjvQ/edit" TargetMode="External"/><Relationship Id="rId4" Type="http://schemas.openxmlformats.org/officeDocument/2006/relationships/hyperlink" Target="https://docs.google.com/document/d/15sT3OZElzoI9nccNKjiexd3BXkKU-rXHIoE6fHULjvQ/edit" TargetMode="External"/><Relationship Id="rId9" Type="http://schemas.openxmlformats.org/officeDocument/2006/relationships/hyperlink" Target="https://adsl-aau.dk/aktiviteter/arets-studerende/" TargetMode="External"/><Relationship Id="rId15" Type="http://schemas.openxmlformats.org/officeDocument/2006/relationships/hyperlink" Target="https://docs.google.com/file/d/0B_QkukPqN4xwcm5YcXJrWnhzaHc/edit" TargetMode="External"/><Relationship Id="rId14" Type="http://schemas.openxmlformats.org/officeDocument/2006/relationships/hyperlink" Target="https://docs.google.com/file/d/0B_QkukPqN4xwejVNeTNpQmhVNHM/edit" TargetMode="External"/><Relationship Id="rId17" Type="http://schemas.openxmlformats.org/officeDocument/2006/relationships/hyperlink" Target="https://drive.google.com/file/d/0B_QkukPqN4xwcklHODVpWFZTR0U" TargetMode="External"/><Relationship Id="rId16" Type="http://schemas.openxmlformats.org/officeDocument/2006/relationships/hyperlink" Target="https://docs.google.com/file/d/0B_QkukPqN4xwcm5YcXJrWnhzaHc/edit" TargetMode="External"/><Relationship Id="rId5" Type="http://schemas.openxmlformats.org/officeDocument/2006/relationships/hyperlink" Target="https://docs.google.com/file/d/0B_QkukPqN4xwcjZtUjUtcTlRZ0k/edit" TargetMode="External"/><Relationship Id="rId19" Type="http://schemas.openxmlformats.org/officeDocument/2006/relationships/hyperlink" Target="https://drive.google.com/file/d/0B_QkukPqN4xwT1ZVelBLTkZ5VlU" TargetMode="External"/><Relationship Id="rId6" Type="http://schemas.openxmlformats.org/officeDocument/2006/relationships/hyperlink" Target="https://docs.google.com/file/d/0B_QkukPqN4xwcjZtUjUtcTlRZ0k/edit" TargetMode="External"/><Relationship Id="rId18" Type="http://schemas.openxmlformats.org/officeDocument/2006/relationships/hyperlink" Target="https://drive.google.com/file/d/0B_QkukPqN4xwcklHODVpWFZTR0U" TargetMode="External"/><Relationship Id="rId7" Type="http://schemas.openxmlformats.org/officeDocument/2006/relationships/hyperlink" Target="https://drive.google.com/file/d/0B_QkukPqN4xwQldUMDY3WkJwTUU" TargetMode="External"/><Relationship Id="rId8" Type="http://schemas.openxmlformats.org/officeDocument/2006/relationships/hyperlink" Target="https://drive.google.com/file/d/0B_QkukPqN4xwQldUMDY3WkJwTU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55" name="Google Shape;55;p13"/>
          <p:cNvSpPr txBox="1"/>
          <p:nvPr/>
        </p:nvSpPr>
        <p:spPr>
          <a:xfrm>
            <a:off x="364200" y="133825"/>
            <a:ext cx="8415600" cy="17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5000"/>
              <a:t>Aalborgs Datalogiske Studenterlaug</a:t>
            </a:r>
            <a:endParaRPr sz="5000"/>
          </a:p>
        </p:txBody>
      </p:sp>
      <p:sp>
        <p:nvSpPr>
          <p:cNvPr id="56" name="Google Shape;56;p13"/>
          <p:cNvSpPr txBox="1"/>
          <p:nvPr/>
        </p:nvSpPr>
        <p:spPr>
          <a:xfrm>
            <a:off x="364200" y="1741950"/>
            <a:ext cx="5249400" cy="16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4000"/>
              <a:t>Generalforsamling </a:t>
            </a:r>
            <a:endParaRPr sz="4000"/>
          </a:p>
          <a:p>
            <a:pPr indent="0" lvl="0" marL="0" rtl="0" algn="l">
              <a:spcBef>
                <a:spcPts val="0"/>
              </a:spcBef>
              <a:spcAft>
                <a:spcPts val="0"/>
              </a:spcAft>
              <a:buNone/>
            </a:pPr>
            <a:r>
              <a:rPr lang="da" sz="4000"/>
              <a:t>2015-09-17</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135" name="Google Shape;135;p22"/>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Valg af Formand</a:t>
            </a:r>
            <a:endParaRPr sz="3200"/>
          </a:p>
        </p:txBody>
      </p:sp>
      <p:sp>
        <p:nvSpPr>
          <p:cNvPr id="136" name="Google Shape;136;p22"/>
          <p:cNvSpPr txBox="1"/>
          <p:nvPr/>
        </p:nvSpPr>
        <p:spPr>
          <a:xfrm>
            <a:off x="353100" y="1069325"/>
            <a:ext cx="6095100" cy="71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a" sz="3200">
                <a:solidFill>
                  <a:schemeClr val="dk1"/>
                </a:solidFill>
              </a:rPr>
              <a:t>Valg af bestyrelsesmedlemmer</a:t>
            </a:r>
            <a:endParaRPr sz="3200">
              <a:solidFill>
                <a:schemeClr val="dk1"/>
              </a:solidFill>
            </a:endParaRPr>
          </a:p>
        </p:txBody>
      </p:sp>
      <p:sp>
        <p:nvSpPr>
          <p:cNvPr id="137" name="Google Shape;137;p22"/>
          <p:cNvSpPr txBox="1"/>
          <p:nvPr/>
        </p:nvSpPr>
        <p:spPr>
          <a:xfrm>
            <a:off x="353100" y="1743025"/>
            <a:ext cx="7215000" cy="78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a" sz="3200">
                <a:solidFill>
                  <a:schemeClr val="dk1"/>
                </a:solidFill>
              </a:rPr>
              <a:t>Valg af kritisk revisor</a:t>
            </a:r>
            <a:endParaRPr sz="3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143" name="Google Shape;143;p23"/>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Eventuelt</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21000"/>
          </a:blip>
          <a:stretch>
            <a:fillRect/>
          </a:stretch>
        </p:blipFill>
        <p:spPr>
          <a:xfrm>
            <a:off x="2000250" y="0"/>
            <a:ext cx="5143500" cy="5143500"/>
          </a:xfrm>
          <a:prstGeom prst="rect">
            <a:avLst/>
          </a:prstGeom>
          <a:noFill/>
          <a:ln>
            <a:noFill/>
          </a:ln>
        </p:spPr>
      </p:pic>
      <p:sp>
        <p:nvSpPr>
          <p:cNvPr id="62" name="Google Shape;62;p14"/>
          <p:cNvSpPr/>
          <p:nvPr/>
        </p:nvSpPr>
        <p:spPr>
          <a:xfrm>
            <a:off x="3528800" y="652300"/>
            <a:ext cx="2149500" cy="58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a"/>
              <a:t>Bestyrelse</a:t>
            </a:r>
            <a:endParaRPr/>
          </a:p>
        </p:txBody>
      </p:sp>
      <p:sp>
        <p:nvSpPr>
          <p:cNvPr id="63" name="Google Shape;63;p14"/>
          <p:cNvSpPr/>
          <p:nvPr/>
        </p:nvSpPr>
        <p:spPr>
          <a:xfrm>
            <a:off x="2823050" y="3347025"/>
            <a:ext cx="1486500" cy="58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a"/>
              <a:t>Studenterpolitik</a:t>
            </a:r>
            <a:endParaRPr/>
          </a:p>
        </p:txBody>
      </p:sp>
      <p:sp>
        <p:nvSpPr>
          <p:cNvPr id="64" name="Google Shape;64;p14"/>
          <p:cNvSpPr/>
          <p:nvPr/>
        </p:nvSpPr>
        <p:spPr>
          <a:xfrm>
            <a:off x="4846750" y="3347025"/>
            <a:ext cx="1486500" cy="58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a"/>
              <a:t>Sociale arrangementer</a:t>
            </a:r>
            <a:endParaRPr/>
          </a:p>
        </p:txBody>
      </p:sp>
      <p:sp>
        <p:nvSpPr>
          <p:cNvPr id="65" name="Google Shape;65;p14"/>
          <p:cNvSpPr/>
          <p:nvPr/>
        </p:nvSpPr>
        <p:spPr>
          <a:xfrm>
            <a:off x="3860300" y="4143725"/>
            <a:ext cx="1486500" cy="588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a"/>
              <a:t>Faglige arrangementer</a:t>
            </a:r>
            <a:endParaRPr/>
          </a:p>
        </p:txBody>
      </p:sp>
      <p:sp>
        <p:nvSpPr>
          <p:cNvPr id="66" name="Google Shape;66;p14"/>
          <p:cNvSpPr txBox="1"/>
          <p:nvPr/>
        </p:nvSpPr>
        <p:spPr>
          <a:xfrm>
            <a:off x="139025" y="160400"/>
            <a:ext cx="1817700" cy="22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Træffer beslutninger for foreningen og behandler ansøgninger</a:t>
            </a:r>
            <a:endParaRPr sz="1800"/>
          </a:p>
        </p:txBody>
      </p:sp>
      <p:sp>
        <p:nvSpPr>
          <p:cNvPr id="67" name="Google Shape;67;p14"/>
          <p:cNvSpPr txBox="1"/>
          <p:nvPr/>
        </p:nvSpPr>
        <p:spPr>
          <a:xfrm>
            <a:off x="64175" y="3026225"/>
            <a:ext cx="2149500" cy="18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Kvalitetssikring af vores uddannelser og studiemiljø</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da" sz="1800"/>
              <a:t>Deltagelse i relevante styrende organer på AAU</a:t>
            </a:r>
            <a:endParaRPr sz="1800"/>
          </a:p>
        </p:txBody>
      </p:sp>
      <p:sp>
        <p:nvSpPr>
          <p:cNvPr id="68" name="Google Shape;68;p14"/>
          <p:cNvSpPr txBox="1"/>
          <p:nvPr/>
        </p:nvSpPr>
        <p:spPr>
          <a:xfrm>
            <a:off x="7143750" y="133700"/>
            <a:ext cx="2031600" cy="22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Sociale arrangementer for at sikre et bedre studiemiljø og kommunikation på tværs af årgange</a:t>
            </a:r>
            <a:endParaRPr sz="1800"/>
          </a:p>
        </p:txBody>
      </p:sp>
      <p:sp>
        <p:nvSpPr>
          <p:cNvPr id="69" name="Google Shape;69;p14"/>
          <p:cNvSpPr txBox="1"/>
          <p:nvPr/>
        </p:nvSpPr>
        <p:spPr>
          <a:xfrm>
            <a:off x="7229250" y="3159875"/>
            <a:ext cx="1860600" cy="15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Faglige arrangementer i samarbejde med Prosa</a:t>
            </a:r>
            <a:endParaRPr sz="1800"/>
          </a:p>
        </p:txBody>
      </p:sp>
      <p:cxnSp>
        <p:nvCxnSpPr>
          <p:cNvPr id="70" name="Google Shape;70;p14"/>
          <p:cNvCxnSpPr>
            <a:stCxn id="62" idx="1"/>
          </p:cNvCxnSpPr>
          <p:nvPr/>
        </p:nvCxnSpPr>
        <p:spPr>
          <a:xfrm rot="10800000">
            <a:off x="1956800" y="908800"/>
            <a:ext cx="1572000" cy="37500"/>
          </a:xfrm>
          <a:prstGeom prst="straightConnector1">
            <a:avLst/>
          </a:prstGeom>
          <a:noFill/>
          <a:ln cap="flat" cmpd="sng" w="19050">
            <a:solidFill>
              <a:schemeClr val="dk2"/>
            </a:solidFill>
            <a:prstDash val="solid"/>
            <a:round/>
            <a:headEnd len="med" w="med" type="none"/>
            <a:tailEnd len="med" w="med" type="triangle"/>
          </a:ln>
        </p:spPr>
      </p:cxnSp>
      <p:cxnSp>
        <p:nvCxnSpPr>
          <p:cNvPr id="71" name="Google Shape;71;p14"/>
          <p:cNvCxnSpPr>
            <a:stCxn id="63" idx="1"/>
          </p:cNvCxnSpPr>
          <p:nvPr/>
        </p:nvCxnSpPr>
        <p:spPr>
          <a:xfrm rot="10800000">
            <a:off x="2074550" y="3464625"/>
            <a:ext cx="748500" cy="176400"/>
          </a:xfrm>
          <a:prstGeom prst="straightConnector1">
            <a:avLst/>
          </a:prstGeom>
          <a:noFill/>
          <a:ln cap="flat" cmpd="sng" w="19050">
            <a:solidFill>
              <a:schemeClr val="dk2"/>
            </a:solidFill>
            <a:prstDash val="solid"/>
            <a:round/>
            <a:headEnd len="med" w="med" type="none"/>
            <a:tailEnd len="med" w="med" type="triangle"/>
          </a:ln>
        </p:spPr>
      </p:cxnSp>
      <p:cxnSp>
        <p:nvCxnSpPr>
          <p:cNvPr id="72" name="Google Shape;72;p14"/>
          <p:cNvCxnSpPr>
            <a:stCxn id="65" idx="3"/>
          </p:cNvCxnSpPr>
          <p:nvPr/>
        </p:nvCxnSpPr>
        <p:spPr>
          <a:xfrm flipH="1" rot="10800000">
            <a:off x="5346800" y="4031525"/>
            <a:ext cx="1753500" cy="406200"/>
          </a:xfrm>
          <a:prstGeom prst="straightConnector1">
            <a:avLst/>
          </a:prstGeom>
          <a:noFill/>
          <a:ln cap="flat" cmpd="sng" w="19050">
            <a:solidFill>
              <a:schemeClr val="dk2"/>
            </a:solidFill>
            <a:prstDash val="solid"/>
            <a:round/>
            <a:headEnd len="med" w="med" type="none"/>
            <a:tailEnd len="med" w="med" type="triangle"/>
          </a:ln>
        </p:spPr>
      </p:cxnSp>
      <p:cxnSp>
        <p:nvCxnSpPr>
          <p:cNvPr id="73" name="Google Shape;73;p14"/>
          <p:cNvCxnSpPr>
            <a:stCxn id="64" idx="3"/>
          </p:cNvCxnSpPr>
          <p:nvPr/>
        </p:nvCxnSpPr>
        <p:spPr>
          <a:xfrm flipH="1" rot="10800000">
            <a:off x="6333250" y="1924725"/>
            <a:ext cx="767100" cy="1716300"/>
          </a:xfrm>
          <a:prstGeom prst="straightConnector1">
            <a:avLst/>
          </a:prstGeom>
          <a:noFill/>
          <a:ln cap="flat" cmpd="sng" w="19050">
            <a:solidFill>
              <a:schemeClr val="dk2"/>
            </a:solidFill>
            <a:prstDash val="solid"/>
            <a:round/>
            <a:headEnd len="med" w="med" type="none"/>
            <a:tailEnd len="med" w="med" type="triangle"/>
          </a:ln>
        </p:spPr>
      </p:cxnSp>
      <p:sp>
        <p:nvSpPr>
          <p:cNvPr id="74" name="Google Shape;74;p14"/>
          <p:cNvSpPr/>
          <p:nvPr/>
        </p:nvSpPr>
        <p:spPr>
          <a:xfrm>
            <a:off x="5891850" y="85525"/>
            <a:ext cx="1251900" cy="4062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a"/>
              <a:t>ADSL Event</a:t>
            </a:r>
            <a:endParaRPr b="1"/>
          </a:p>
        </p:txBody>
      </p:sp>
      <p:sp>
        <p:nvSpPr>
          <p:cNvPr id="75" name="Google Shape;75;p14"/>
          <p:cNvSpPr/>
          <p:nvPr/>
        </p:nvSpPr>
        <p:spPr>
          <a:xfrm>
            <a:off x="139025" y="2620025"/>
            <a:ext cx="1251900" cy="4062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a"/>
              <a:t>Valg-Udvalg</a:t>
            </a:r>
            <a:endParaRPr b="1"/>
          </a:p>
        </p:txBody>
      </p:sp>
      <p:sp>
        <p:nvSpPr>
          <p:cNvPr id="76" name="Google Shape;76;p14"/>
          <p:cNvSpPr/>
          <p:nvPr/>
        </p:nvSpPr>
        <p:spPr>
          <a:xfrm>
            <a:off x="6886650" y="2710800"/>
            <a:ext cx="2203200" cy="4062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a"/>
              <a:t>ADSL Event og PROSA</a:t>
            </a:r>
            <a:endParaRPr b="1"/>
          </a:p>
        </p:txBody>
      </p:sp>
      <p:sp>
        <p:nvSpPr>
          <p:cNvPr id="77" name="Google Shape;77;p14"/>
          <p:cNvSpPr/>
          <p:nvPr/>
        </p:nvSpPr>
        <p:spPr>
          <a:xfrm>
            <a:off x="1633300" y="85525"/>
            <a:ext cx="1251900" cy="4062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a"/>
              <a:t>PR-Udvalg</a:t>
            </a:r>
            <a:endParaRPr b="1"/>
          </a:p>
        </p:txBody>
      </p:sp>
      <p:sp>
        <p:nvSpPr>
          <p:cNvPr id="78" name="Google Shape;78;p14"/>
          <p:cNvSpPr/>
          <p:nvPr/>
        </p:nvSpPr>
        <p:spPr>
          <a:xfrm>
            <a:off x="1633300" y="1165625"/>
            <a:ext cx="1251900" cy="406200"/>
          </a:xfrm>
          <a:prstGeom prst="rect">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a"/>
              <a:t>IT-Udvalg</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84" name="Google Shape;84;p15"/>
          <p:cNvSpPr txBox="1"/>
          <p:nvPr/>
        </p:nvSpPr>
        <p:spPr>
          <a:xfrm>
            <a:off x="353100" y="1235875"/>
            <a:ext cx="7485600" cy="38016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Valg af dirigent</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Godkendelse af dagsorden</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Årsberetning samt godkendelse heraf</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Fremlæggelse af regnskab, budget, samt godkendelse heraf.</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Vedtægtsændringer</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Valg af Formand</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Valg af bestyrelsesmedlemmer </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Valg af kritisk revisor</a:t>
            </a:r>
            <a:endParaRPr sz="2000">
              <a:solidFill>
                <a:schemeClr val="dk1"/>
              </a:solidFill>
            </a:endParaRPr>
          </a:p>
          <a:p>
            <a:pPr indent="-355600" lvl="0" marL="457200" rtl="0" algn="l">
              <a:lnSpc>
                <a:spcPct val="115000"/>
              </a:lnSpc>
              <a:spcBef>
                <a:spcPts val="0"/>
              </a:spcBef>
              <a:spcAft>
                <a:spcPts val="0"/>
              </a:spcAft>
              <a:buClr>
                <a:schemeClr val="dk1"/>
              </a:buClr>
              <a:buSzPts val="2000"/>
              <a:buAutoNum type="arabicPeriod"/>
            </a:pPr>
            <a:r>
              <a:rPr lang="da" sz="2000">
                <a:solidFill>
                  <a:schemeClr val="dk1"/>
                </a:solidFill>
              </a:rPr>
              <a:t>Eventuelt</a:t>
            </a:r>
            <a:endParaRPr sz="2000"/>
          </a:p>
        </p:txBody>
      </p:sp>
      <p:sp>
        <p:nvSpPr>
          <p:cNvPr id="85" name="Google Shape;85;p15"/>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Dagsorden</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91" name="Google Shape;91;p16"/>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Årsberetning</a:t>
            </a:r>
            <a:endParaRPr sz="3200"/>
          </a:p>
        </p:txBody>
      </p:sp>
      <p:sp>
        <p:nvSpPr>
          <p:cNvPr id="92" name="Google Shape;92;p16"/>
          <p:cNvSpPr txBox="1"/>
          <p:nvPr/>
        </p:nvSpPr>
        <p:spPr>
          <a:xfrm>
            <a:off x="353100" y="1197650"/>
            <a:ext cx="4811700" cy="3379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da" sz="2400"/>
              <a:t>F-Klubben</a:t>
            </a:r>
            <a:endParaRPr sz="2400"/>
          </a:p>
          <a:p>
            <a:pPr indent="-381000" lvl="0" marL="457200" rtl="0" algn="l">
              <a:spcBef>
                <a:spcPts val="0"/>
              </a:spcBef>
              <a:spcAft>
                <a:spcPts val="0"/>
              </a:spcAft>
              <a:buSzPts val="2400"/>
              <a:buChar char="●"/>
            </a:pPr>
            <a:r>
              <a:rPr lang="da" sz="2400"/>
              <a:t>Sponsorater</a:t>
            </a:r>
            <a:endParaRPr sz="2400"/>
          </a:p>
          <a:p>
            <a:pPr indent="-381000" lvl="0" marL="457200" rtl="0" algn="l">
              <a:spcBef>
                <a:spcPts val="0"/>
              </a:spcBef>
              <a:spcAft>
                <a:spcPts val="0"/>
              </a:spcAft>
              <a:buSzPts val="2400"/>
              <a:buChar char="●"/>
            </a:pPr>
            <a:r>
              <a:rPr lang="da" sz="2400"/>
              <a:t>Indkøb</a:t>
            </a:r>
            <a:endParaRPr sz="2400"/>
          </a:p>
          <a:p>
            <a:pPr indent="-381000" lvl="1" marL="914400" rtl="0" algn="l">
              <a:spcBef>
                <a:spcPts val="0"/>
              </a:spcBef>
              <a:spcAft>
                <a:spcPts val="0"/>
              </a:spcAft>
              <a:buSzPts val="2400"/>
              <a:buChar char="○"/>
            </a:pPr>
            <a:r>
              <a:rPr lang="da" sz="2400"/>
              <a:t>Bordtennisbat</a:t>
            </a:r>
            <a:endParaRPr sz="2400"/>
          </a:p>
          <a:p>
            <a:pPr indent="-381000" lvl="1" marL="914400" rtl="0" algn="l">
              <a:spcBef>
                <a:spcPts val="0"/>
              </a:spcBef>
              <a:spcAft>
                <a:spcPts val="0"/>
              </a:spcAft>
              <a:buSzPts val="2400"/>
              <a:buChar char="○"/>
            </a:pPr>
            <a:r>
              <a:rPr lang="da" sz="2400"/>
              <a:t>Stikdåser</a:t>
            </a:r>
            <a:endParaRPr sz="2400"/>
          </a:p>
          <a:p>
            <a:pPr indent="-381000" lvl="1" marL="914400" rtl="0" algn="l">
              <a:spcBef>
                <a:spcPts val="0"/>
              </a:spcBef>
              <a:spcAft>
                <a:spcPts val="0"/>
              </a:spcAft>
              <a:buSzPts val="2400"/>
              <a:buChar char="○"/>
            </a:pPr>
            <a:r>
              <a:rPr lang="da" sz="2400"/>
              <a:t>Rollups</a:t>
            </a:r>
            <a:endParaRPr sz="2400"/>
          </a:p>
          <a:p>
            <a:pPr indent="-381000" lvl="1" marL="914400" rtl="0" algn="l">
              <a:spcBef>
                <a:spcPts val="0"/>
              </a:spcBef>
              <a:spcAft>
                <a:spcPts val="0"/>
              </a:spcAft>
              <a:buSzPts val="2400"/>
              <a:buChar char="○"/>
            </a:pPr>
            <a:r>
              <a:rPr lang="da" sz="2400"/>
              <a:t>Tøj</a:t>
            </a:r>
            <a:endParaRPr sz="2400"/>
          </a:p>
          <a:p>
            <a:pPr indent="-381000" lvl="0" marL="457200" rtl="0" algn="l">
              <a:spcBef>
                <a:spcPts val="0"/>
              </a:spcBef>
              <a:spcAft>
                <a:spcPts val="0"/>
              </a:spcAft>
              <a:buSzPts val="2400"/>
              <a:buChar char="●"/>
            </a:pPr>
            <a:r>
              <a:rPr lang="da" sz="2400"/>
              <a:t>PROSA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98" name="Google Shape;98;p17"/>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Årsberetning</a:t>
            </a:r>
            <a:endParaRPr sz="3200"/>
          </a:p>
        </p:txBody>
      </p:sp>
      <p:pic>
        <p:nvPicPr>
          <p:cNvPr id="99" name="Google Shape;99;p17"/>
          <p:cNvPicPr preferRelativeResize="0"/>
          <p:nvPr/>
        </p:nvPicPr>
        <p:blipFill>
          <a:blip r:embed="rId4">
            <a:alphaModFix/>
          </a:blip>
          <a:stretch>
            <a:fillRect/>
          </a:stretch>
        </p:blipFill>
        <p:spPr>
          <a:xfrm>
            <a:off x="1" y="1380550"/>
            <a:ext cx="4768750" cy="3561651"/>
          </a:xfrm>
          <a:prstGeom prst="rect">
            <a:avLst/>
          </a:prstGeom>
          <a:noFill/>
          <a:ln>
            <a:noFill/>
          </a:ln>
        </p:spPr>
      </p:pic>
      <p:pic>
        <p:nvPicPr>
          <p:cNvPr id="100" name="Google Shape;100;p17"/>
          <p:cNvPicPr preferRelativeResize="0"/>
          <p:nvPr/>
        </p:nvPicPr>
        <p:blipFill>
          <a:blip r:embed="rId5">
            <a:alphaModFix/>
          </a:blip>
          <a:stretch>
            <a:fillRect/>
          </a:stretch>
        </p:blipFill>
        <p:spPr>
          <a:xfrm>
            <a:off x="4201796" y="1880425"/>
            <a:ext cx="4925400" cy="3263074"/>
          </a:xfrm>
          <a:prstGeom prst="rect">
            <a:avLst/>
          </a:prstGeom>
          <a:noFill/>
          <a:ln>
            <a:noFill/>
          </a:ln>
        </p:spPr>
      </p:pic>
      <p:sp>
        <p:nvSpPr>
          <p:cNvPr id="101" name="Google Shape;101;p17"/>
          <p:cNvSpPr txBox="1"/>
          <p:nvPr/>
        </p:nvSpPr>
        <p:spPr>
          <a:xfrm>
            <a:off x="3283850" y="953400"/>
            <a:ext cx="21657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1800"/>
              <a:t>ADSL spiser</a:t>
            </a:r>
            <a:endParaRPr sz="1800"/>
          </a:p>
        </p:txBody>
      </p:sp>
      <p:sp>
        <p:nvSpPr>
          <p:cNvPr id="102" name="Google Shape;102;p17"/>
          <p:cNvSpPr txBox="1"/>
          <p:nvPr/>
        </p:nvSpPr>
        <p:spPr>
          <a:xfrm>
            <a:off x="4768750" y="2701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a" sz="1800">
                <a:solidFill>
                  <a:schemeClr val="dk1"/>
                </a:solidFill>
              </a:rPr>
              <a:t>ADSL bowler</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108" name="Google Shape;108;p18"/>
          <p:cNvSpPr txBox="1"/>
          <p:nvPr/>
        </p:nvSpPr>
        <p:spPr>
          <a:xfrm>
            <a:off x="353100" y="353100"/>
            <a:ext cx="54321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Kritisk revisors bemærkning</a:t>
            </a:r>
            <a:endParaRPr sz="3200"/>
          </a:p>
        </p:txBody>
      </p:sp>
      <p:sp>
        <p:nvSpPr>
          <p:cNvPr id="109" name="Google Shape;109;p18"/>
          <p:cNvSpPr txBox="1"/>
          <p:nvPr/>
        </p:nvSpPr>
        <p:spPr>
          <a:xfrm>
            <a:off x="139000" y="1122825"/>
            <a:ext cx="7076100" cy="397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a" sz="2000"/>
              <a:t>Kritisk revisor har følgende bemærkninger til Regnskab 2014 og det foreløbige regnskab 2015.</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da" sz="2000"/>
              <a:t>Der er sket en markant forøgelse af midler indestående hos ADSL fra knap 30000 kr. ultimo 2014  til 70000 kr. dags dato. Dette afleder at budgetudkastet godkendt på generalforsamling 2014 ikke har været fuldt udnyttet.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da" sz="2000"/>
              <a:t>Alle bilag er gennemgået og der er ikke fundet bilag der ligger uden for rammerne af det mandat generalforsamling 2014 har givet bestyrelsen.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Regnskabet</a:t>
            </a:r>
            <a:endParaRPr sz="3200"/>
          </a:p>
        </p:txBody>
      </p:sp>
      <p:graphicFrame>
        <p:nvGraphicFramePr>
          <p:cNvPr id="115" name="Google Shape;115;p19"/>
          <p:cNvGraphicFramePr/>
          <p:nvPr/>
        </p:nvGraphicFramePr>
        <p:xfrm>
          <a:off x="105750" y="1145875"/>
          <a:ext cx="3000000" cy="3000000"/>
        </p:xfrm>
        <a:graphic>
          <a:graphicData uri="http://schemas.openxmlformats.org/drawingml/2006/table">
            <a:tbl>
              <a:tblPr>
                <a:noFill/>
                <a:tableStyleId>{4161E5BA-8F11-406C-BABE-B13E36D3F4CE}</a:tableStyleId>
              </a:tblPr>
              <a:tblGrid>
                <a:gridCol w="1866900"/>
                <a:gridCol w="2476500"/>
              </a:tblGrid>
              <a:tr h="209550">
                <a:tc gridSpan="2">
                  <a:txBody>
                    <a:bodyPr/>
                    <a:lstStyle/>
                    <a:p>
                      <a:pPr indent="0" lvl="0" marL="0" rtl="0" algn="l">
                        <a:lnSpc>
                          <a:spcPct val="115000"/>
                        </a:lnSpc>
                        <a:spcBef>
                          <a:spcPts val="0"/>
                        </a:spcBef>
                        <a:spcAft>
                          <a:spcPts val="0"/>
                        </a:spcAft>
                        <a:buNone/>
                      </a:pPr>
                      <a:r>
                        <a:rPr b="1" lang="da" sz="1200"/>
                        <a:t>Indtægter</a:t>
                      </a:r>
                      <a:endParaRPr b="1" sz="1200"/>
                    </a:p>
                  </a:txBody>
                  <a:tcPr marT="19050" marB="19050" marR="28575" marL="28575" anchor="b">
                    <a:solidFill>
                      <a:srgbClr val="93C47D"/>
                    </a:solidFill>
                  </a:tcPr>
                </a:tc>
                <a:tc hMerge="1"/>
              </a:tr>
              <a:tr h="200025">
                <a:tc>
                  <a:txBody>
                    <a:bodyPr/>
                    <a:lstStyle/>
                    <a:p>
                      <a:pPr indent="0" lvl="0" marL="0" rtl="0" algn="l">
                        <a:lnSpc>
                          <a:spcPct val="115000"/>
                        </a:lnSpc>
                        <a:spcBef>
                          <a:spcPts val="0"/>
                        </a:spcBef>
                        <a:spcAft>
                          <a:spcPts val="0"/>
                        </a:spcAft>
                        <a:buNone/>
                      </a:pPr>
                      <a:r>
                        <a:rPr lang="da" sz="1000"/>
                        <a:t>Overført fra 2014</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33.315,00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100" u="sng">
                          <a:solidFill>
                            <a:schemeClr val="hlink"/>
                          </a:solidFill>
                          <a:hlinkClick r:id="rId3"/>
                        </a:rPr>
                        <a:t>1508 - Valgmidler</a:t>
                      </a:r>
                      <a:endParaRPr sz="1100" u="sng">
                        <a:solidFill>
                          <a:schemeClr val="hlink"/>
                        </a:solidFill>
                        <a:hlinkClick r:id="rId4"/>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70.340,00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Renteindtægter</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100,00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ADSL Bowler deltagerbetaling</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1.200,00</a:t>
                      </a:r>
                      <a:endParaRPr sz="1000"/>
                    </a:p>
                  </a:txBody>
                  <a:tcPr marT="19050" marB="19050" marR="28575" marL="28575" anchor="b">
                    <a:solidFill>
                      <a:srgbClr val="EFEFEF"/>
                    </a:solidFill>
                  </a:tcPr>
                </a:tc>
              </a:tr>
              <a:tr h="200025">
                <a:tc>
                  <a:txBody>
                    <a:bodyPr/>
                    <a:lstStyle/>
                    <a:p>
                      <a:pPr indent="0" lvl="0" marL="0" rtl="0" algn="l">
                        <a:spcBef>
                          <a:spcPts val="0"/>
                        </a:spcBef>
                        <a:spcAft>
                          <a:spcPts val="0"/>
                        </a:spcAft>
                        <a:buNone/>
                      </a:pPr>
                      <a:r>
                        <a:t/>
                      </a:r>
                      <a:endParaRPr/>
                    </a:p>
                  </a:txBody>
                  <a:tcPr marT="19050" marB="19050" marR="28575" marL="28575" anchor="b">
                    <a:solidFill>
                      <a:srgbClr val="EFEFEF"/>
                    </a:solidFill>
                  </a:tcPr>
                </a:tc>
                <a:tc>
                  <a:txBody>
                    <a:bodyPr/>
                    <a:lstStyle/>
                    <a:p>
                      <a:pPr indent="0" lvl="0" marL="0" rtl="0" algn="l">
                        <a:spcBef>
                          <a:spcPts val="0"/>
                        </a:spcBef>
                        <a:spcAft>
                          <a:spcPts val="0"/>
                        </a:spcAft>
                        <a:buNone/>
                      </a:pPr>
                      <a:r>
                        <a:t/>
                      </a:r>
                      <a:endParaRPr/>
                    </a:p>
                  </a:txBody>
                  <a:tcPr marT="19050" marB="19050" marR="28575" marL="28575" anchor="b">
                    <a:solidFill>
                      <a:srgbClr val="EFEFEF"/>
                    </a:solidFill>
                  </a:tcPr>
                </a:tc>
              </a:tr>
              <a:tr h="238125">
                <a:tc gridSpan="2">
                  <a:txBody>
                    <a:bodyPr/>
                    <a:lstStyle/>
                    <a:p>
                      <a:pPr indent="0" lvl="0" marL="0" rtl="0" algn="l">
                        <a:lnSpc>
                          <a:spcPct val="115000"/>
                        </a:lnSpc>
                        <a:spcBef>
                          <a:spcPts val="0"/>
                        </a:spcBef>
                        <a:spcAft>
                          <a:spcPts val="0"/>
                        </a:spcAft>
                        <a:buNone/>
                      </a:pPr>
                      <a:r>
                        <a:rPr b="1" lang="da"/>
                        <a:t>Realiserede Udgifter</a:t>
                      </a:r>
                      <a:endParaRPr b="1"/>
                    </a:p>
                  </a:txBody>
                  <a:tcPr marT="19050" marB="19050" marR="28575" marL="28575" anchor="b">
                    <a:solidFill>
                      <a:srgbClr val="EA9999"/>
                    </a:solidFill>
                  </a:tcPr>
                </a:tc>
                <a:tc hMerge="1"/>
              </a:tr>
              <a:tr h="200025">
                <a:tc>
                  <a:txBody>
                    <a:bodyPr/>
                    <a:lstStyle/>
                    <a:p>
                      <a:pPr indent="0" lvl="0" marL="0" rtl="0" algn="l">
                        <a:lnSpc>
                          <a:spcPct val="115000"/>
                        </a:lnSpc>
                        <a:spcBef>
                          <a:spcPts val="0"/>
                        </a:spcBef>
                        <a:spcAft>
                          <a:spcPts val="0"/>
                        </a:spcAft>
                        <a:buNone/>
                      </a:pPr>
                      <a:r>
                        <a:rPr lang="da" sz="1000"/>
                        <a:t>1501 - Gensendelse af brætspil</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119,00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5"/>
                        </a:rPr>
                        <a:t>1502 - Semesterstart 2015-02-02</a:t>
                      </a:r>
                      <a:endParaRPr sz="1000" u="sng">
                        <a:solidFill>
                          <a:schemeClr val="hlink"/>
                        </a:solidFill>
                        <a:hlinkClick r:id="rId6"/>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1.187,00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7"/>
                        </a:rPr>
                        <a:t>1503 - Årets studerende foobar</a:t>
                      </a:r>
                      <a:endParaRPr sz="1000" u="sng">
                        <a:solidFill>
                          <a:schemeClr val="hlink"/>
                        </a:solidFill>
                        <a:hlinkClick r:id="rId8"/>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3.562,25</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9"/>
                        </a:rPr>
                        <a:t>1504 - Årets studerende legat</a:t>
                      </a:r>
                      <a:endParaRPr sz="1000" u="sng">
                        <a:solidFill>
                          <a:schemeClr val="hlink"/>
                        </a:solidFill>
                        <a:hlinkClick r:id="rId10"/>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5.000,00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11"/>
                        </a:rPr>
                        <a:t>1505 - ADSL Bowler</a:t>
                      </a:r>
                      <a:endParaRPr sz="1000" u="sng">
                        <a:solidFill>
                          <a:schemeClr val="hlink"/>
                        </a:solidFill>
                        <a:hlinkClick r:id="rId12"/>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4.410,00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13"/>
                        </a:rPr>
                        <a:t>1506 - Årets studerende diplom</a:t>
                      </a:r>
                      <a:endParaRPr sz="1000" u="sng">
                        <a:solidFill>
                          <a:schemeClr val="hlink"/>
                        </a:solidFill>
                        <a:hlinkClick r:id="rId14"/>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85,00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15"/>
                        </a:rPr>
                        <a:t>1507 - AzeHosting 15-16</a:t>
                      </a:r>
                      <a:endParaRPr sz="1000" u="sng">
                        <a:solidFill>
                          <a:schemeClr val="hlink"/>
                        </a:solidFill>
                        <a:hlinkClick r:id="rId16"/>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110,00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17"/>
                        </a:rPr>
                        <a:t>1509 - F-easter støtte</a:t>
                      </a:r>
                      <a:endParaRPr sz="1000" u="sng">
                        <a:solidFill>
                          <a:schemeClr val="hlink"/>
                        </a:solidFill>
                        <a:hlinkClick r:id="rId18"/>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3.150,00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19"/>
                        </a:rPr>
                        <a:t>1510 - 5x 4 på stribe</a:t>
                      </a:r>
                      <a:endParaRPr sz="1000" u="sng">
                        <a:solidFill>
                          <a:schemeClr val="hlink"/>
                        </a:solidFill>
                        <a:hlinkClick r:id="rId20"/>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438,75</a:t>
                      </a:r>
                      <a:endParaRPr sz="1000"/>
                    </a:p>
                  </a:txBody>
                  <a:tcPr marT="19050" marB="19050" marR="28575" marL="28575" anchor="b">
                    <a:solidFill>
                      <a:srgbClr val="EFEFEF"/>
                    </a:solidFill>
                  </a:tcPr>
                </a:tc>
              </a:tr>
            </a:tbl>
          </a:graphicData>
        </a:graphic>
      </p:graphicFrame>
      <p:graphicFrame>
        <p:nvGraphicFramePr>
          <p:cNvPr id="116" name="Google Shape;116;p19"/>
          <p:cNvGraphicFramePr/>
          <p:nvPr/>
        </p:nvGraphicFramePr>
        <p:xfrm>
          <a:off x="4597425" y="1220725"/>
          <a:ext cx="3000000" cy="3000000"/>
        </p:xfrm>
        <a:graphic>
          <a:graphicData uri="http://schemas.openxmlformats.org/drawingml/2006/table">
            <a:tbl>
              <a:tblPr>
                <a:noFill/>
                <a:tableStyleId>{4161E5BA-8F11-406C-BABE-B13E36D3F4CE}</a:tableStyleId>
              </a:tblPr>
              <a:tblGrid>
                <a:gridCol w="1866900"/>
                <a:gridCol w="2476500"/>
              </a:tblGrid>
              <a:tr h="200025">
                <a:tc>
                  <a:txBody>
                    <a:bodyPr/>
                    <a:lstStyle/>
                    <a:p>
                      <a:pPr indent="0" lvl="0" marL="0" rtl="0" algn="l">
                        <a:lnSpc>
                          <a:spcPct val="115000"/>
                        </a:lnSpc>
                        <a:spcBef>
                          <a:spcPts val="0"/>
                        </a:spcBef>
                        <a:spcAft>
                          <a:spcPts val="0"/>
                        </a:spcAft>
                        <a:buNone/>
                      </a:pPr>
                      <a:r>
                        <a:rPr lang="da" sz="1000" u="sng">
                          <a:solidFill>
                            <a:schemeClr val="hlink"/>
                          </a:solidFill>
                          <a:hlinkClick r:id="rId21"/>
                        </a:rPr>
                        <a:t>1511 - 10x bordtennisbat</a:t>
                      </a:r>
                      <a:endParaRPr sz="1000" u="sng">
                        <a:solidFill>
                          <a:schemeClr val="hlink"/>
                        </a:solidFill>
                        <a:hlinkClick r:id="rId22"/>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1.063,75</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1512 - Frivillig arrangement</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1.947,00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u="sng">
                          <a:solidFill>
                            <a:schemeClr val="hlink"/>
                          </a:solidFill>
                          <a:hlinkClick r:id="rId23"/>
                        </a:rPr>
                        <a:t>1513 - Forlængerledninger</a:t>
                      </a:r>
                      <a:endParaRPr sz="1000" u="sng">
                        <a:solidFill>
                          <a:schemeClr val="hlink"/>
                        </a:solidFill>
                        <a:hlinkClick r:id="rId24"/>
                      </a:endParaRPr>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3.570,00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1514 - DKHostmaster rusling.dk</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170,00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1515 - EK august</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6.160,00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1516 - Semesterstart</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1.054,50</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1517 - ADSL spiser F15 diverse</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233,85</a:t>
                      </a:r>
                      <a:endParaRPr sz="1000"/>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1518 - Kagedag</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508,00</a:t>
                      </a:r>
                      <a:endParaRPr sz="1000"/>
                    </a:p>
                  </a:txBody>
                  <a:tcPr marT="19050" marB="19050" marR="28575" marL="28575" anchor="b">
                    <a:solidFill>
                      <a:srgbClr val="EFEFEF"/>
                    </a:solidFill>
                  </a:tcPr>
                </a:tc>
              </a:tr>
              <a:tr h="200025">
                <a:tc>
                  <a:txBody>
                    <a:bodyPr/>
                    <a:lstStyle/>
                    <a:p>
                      <a:pPr indent="0" lvl="0" marL="0" rtl="0" algn="l">
                        <a:spcBef>
                          <a:spcPts val="0"/>
                        </a:spcBef>
                        <a:spcAft>
                          <a:spcPts val="0"/>
                        </a:spcAft>
                        <a:buNone/>
                      </a:pPr>
                      <a:r>
                        <a:t/>
                      </a:r>
                      <a:endParaRPr/>
                    </a:p>
                  </a:txBody>
                  <a:tcPr marT="19050" marB="19050" marR="28575" marL="28575" anchor="b">
                    <a:solidFill>
                      <a:srgbClr val="EFEFEF"/>
                    </a:solidFill>
                  </a:tcPr>
                </a:tc>
                <a:tc>
                  <a:txBody>
                    <a:bodyPr/>
                    <a:lstStyle/>
                    <a:p>
                      <a:pPr indent="0" lvl="0" marL="0" rtl="0" algn="l">
                        <a:spcBef>
                          <a:spcPts val="0"/>
                        </a:spcBef>
                        <a:spcAft>
                          <a:spcPts val="0"/>
                        </a:spcAft>
                        <a:buNone/>
                      </a:pPr>
                      <a:r>
                        <a:t/>
                      </a:r>
                      <a:endParaRPr/>
                    </a:p>
                  </a:txBody>
                  <a:tcPr marT="19050" marB="19050" marR="28575" marL="28575" anchor="b">
                    <a:solidFill>
                      <a:srgbClr val="EFEFEF"/>
                    </a:solidFill>
                  </a:tcPr>
                </a:tc>
              </a:tr>
              <a:tr h="209550">
                <a:tc>
                  <a:txBody>
                    <a:bodyPr/>
                    <a:lstStyle/>
                    <a:p>
                      <a:pPr indent="0" lvl="0" marL="0" rtl="0" algn="l">
                        <a:lnSpc>
                          <a:spcPct val="115000"/>
                        </a:lnSpc>
                        <a:spcBef>
                          <a:spcPts val="0"/>
                        </a:spcBef>
                        <a:spcAft>
                          <a:spcPts val="0"/>
                        </a:spcAft>
                        <a:buNone/>
                      </a:pPr>
                      <a:r>
                        <a:rPr b="1" lang="da" sz="1200"/>
                        <a:t>Resultat pr.</a:t>
                      </a:r>
                      <a:endParaRPr b="1" sz="1200"/>
                    </a:p>
                  </a:txBody>
                  <a:tcPr marT="19050" marB="19050" marR="28575" marL="28575" anchor="b">
                    <a:solidFill>
                      <a:srgbClr val="EFEFEF"/>
                    </a:solidFill>
                  </a:tcPr>
                </a:tc>
                <a:tc>
                  <a:txBody>
                    <a:bodyPr/>
                    <a:lstStyle/>
                    <a:p>
                      <a:pPr indent="0" lvl="0" marL="0" rtl="0" algn="l">
                        <a:spcBef>
                          <a:spcPts val="0"/>
                        </a:spcBef>
                        <a:spcAft>
                          <a:spcPts val="0"/>
                        </a:spcAft>
                        <a:buNone/>
                      </a:pPr>
                      <a:r>
                        <a:t/>
                      </a:r>
                      <a:endParaRPr/>
                    </a:p>
                  </a:txBody>
                  <a:tcPr marT="19050" marB="19050" marR="28575" marL="28575" anchor="b">
                    <a:solidFill>
                      <a:srgbClr val="EFEFEF"/>
                    </a:solidFill>
                  </a:tcPr>
                </a:tc>
              </a:tr>
              <a:tr h="200025">
                <a:tc>
                  <a:txBody>
                    <a:bodyPr/>
                    <a:lstStyle/>
                    <a:p>
                      <a:pPr indent="0" lvl="0" marL="0" rtl="0" algn="l">
                        <a:lnSpc>
                          <a:spcPct val="115000"/>
                        </a:lnSpc>
                        <a:spcBef>
                          <a:spcPts val="0"/>
                        </a:spcBef>
                        <a:spcAft>
                          <a:spcPts val="0"/>
                        </a:spcAft>
                        <a:buNone/>
                      </a:pPr>
                      <a:r>
                        <a:rPr lang="da" sz="1000"/>
                        <a:t>16/09/2015</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kr 72.185,90</a:t>
                      </a:r>
                      <a:endParaRPr sz="1000"/>
                    </a:p>
                  </a:txBody>
                  <a:tcPr marT="19050" marB="19050" marR="28575" marL="28575" anchor="b">
                    <a:solidFill>
                      <a:srgbClr val="EFEFEF"/>
                    </a:solidFill>
                  </a:tcPr>
                </a:tc>
              </a:tr>
              <a:tr h="200025">
                <a:tc>
                  <a:txBody>
                    <a:bodyPr/>
                    <a:lstStyle/>
                    <a:p>
                      <a:pPr indent="0" lvl="0" marL="0" rtl="0" algn="l">
                        <a:spcBef>
                          <a:spcPts val="0"/>
                        </a:spcBef>
                        <a:spcAft>
                          <a:spcPts val="0"/>
                        </a:spcAft>
                        <a:buNone/>
                      </a:pPr>
                      <a:r>
                        <a:t/>
                      </a:r>
                      <a:endParaRPr/>
                    </a:p>
                  </a:txBody>
                  <a:tcPr marT="19050" marB="19050" marR="28575" marL="28575" anchor="b">
                    <a:solidFill>
                      <a:srgbClr val="EFEFEF"/>
                    </a:solidFill>
                  </a:tcPr>
                </a:tc>
                <a:tc>
                  <a:txBody>
                    <a:bodyPr/>
                    <a:lstStyle/>
                    <a:p>
                      <a:pPr indent="0" lvl="0" marL="0" rtl="0" algn="l">
                        <a:spcBef>
                          <a:spcPts val="0"/>
                        </a:spcBef>
                        <a:spcAft>
                          <a:spcPts val="0"/>
                        </a:spcAft>
                        <a:buNone/>
                      </a:pPr>
                      <a:r>
                        <a:t/>
                      </a:r>
                      <a:endParaRPr/>
                    </a:p>
                  </a:txBody>
                  <a:tcPr marT="19050" marB="19050" marR="28575" marL="28575" anchor="b">
                    <a:solidFill>
                      <a:srgbClr val="EFEFEF"/>
                    </a:solidFill>
                  </a:tcPr>
                </a:tc>
              </a:tr>
              <a:tr h="238125">
                <a:tc gridSpan="2">
                  <a:txBody>
                    <a:bodyPr/>
                    <a:lstStyle/>
                    <a:p>
                      <a:pPr indent="0" lvl="0" marL="0" rtl="0" algn="l">
                        <a:lnSpc>
                          <a:spcPct val="115000"/>
                        </a:lnSpc>
                        <a:spcBef>
                          <a:spcPts val="0"/>
                        </a:spcBef>
                        <a:spcAft>
                          <a:spcPts val="0"/>
                        </a:spcAft>
                        <a:buNone/>
                      </a:pPr>
                      <a:r>
                        <a:rPr b="1" lang="da"/>
                        <a:t>Projekterede Udgifter</a:t>
                      </a:r>
                      <a:endParaRPr b="1"/>
                    </a:p>
                  </a:txBody>
                  <a:tcPr marT="19050" marB="19050" marR="28575" marL="28575" anchor="b">
                    <a:solidFill>
                      <a:srgbClr val="CCCCCC"/>
                    </a:solidFill>
                  </a:tcPr>
                </a:tc>
                <a:tc hMerge="1"/>
              </a:tr>
              <a:tr h="200025">
                <a:tc>
                  <a:txBody>
                    <a:bodyPr/>
                    <a:lstStyle/>
                    <a:p>
                      <a:pPr indent="0" lvl="0" marL="0" rtl="0" algn="l">
                        <a:lnSpc>
                          <a:spcPct val="115000"/>
                        </a:lnSpc>
                        <a:spcBef>
                          <a:spcPts val="0"/>
                        </a:spcBef>
                        <a:spcAft>
                          <a:spcPts val="0"/>
                        </a:spcAft>
                        <a:buNone/>
                      </a:pPr>
                      <a:r>
                        <a:rPr lang="da" sz="1000"/>
                        <a:t>Projektstøtte pulje efterår 2014</a:t>
                      </a:r>
                      <a:endParaRPr sz="1000"/>
                    </a:p>
                  </a:txBody>
                  <a:tcPr marT="19050" marB="19050" marR="28575" marL="28575" anchor="b">
                    <a:solidFill>
                      <a:srgbClr val="EFEFEF"/>
                    </a:solidFill>
                  </a:tcPr>
                </a:tc>
                <a:tc>
                  <a:txBody>
                    <a:bodyPr/>
                    <a:lstStyle/>
                    <a:p>
                      <a:pPr indent="0" lvl="0" marL="0" rtl="0" algn="r">
                        <a:lnSpc>
                          <a:spcPct val="115000"/>
                        </a:lnSpc>
                        <a:spcBef>
                          <a:spcPts val="0"/>
                        </a:spcBef>
                        <a:spcAft>
                          <a:spcPts val="0"/>
                        </a:spcAft>
                        <a:buNone/>
                      </a:pPr>
                      <a:r>
                        <a:rPr lang="da" sz="1000"/>
                        <a:t>2500</a:t>
                      </a:r>
                      <a:endParaRPr sz="1000"/>
                    </a:p>
                  </a:txBody>
                  <a:tcPr marT="19050" marB="19050" marR="28575" marL="28575" anchor="b">
                    <a:solidFill>
                      <a:srgbClr val="EFEFEF"/>
                    </a:solidFill>
                  </a:tcPr>
                </a:tc>
              </a:tr>
              <a:tr h="200025">
                <a:tc>
                  <a:txBody>
                    <a:bodyPr/>
                    <a:lstStyle/>
                    <a:p>
                      <a:pPr indent="0" lvl="0" marL="0" rtl="0" algn="l">
                        <a:spcBef>
                          <a:spcPts val="0"/>
                        </a:spcBef>
                        <a:spcAft>
                          <a:spcPts val="0"/>
                        </a:spcAft>
                        <a:buNone/>
                      </a:pPr>
                      <a:r>
                        <a:t/>
                      </a:r>
                      <a:endParaRPr/>
                    </a:p>
                  </a:txBody>
                  <a:tcPr marT="19050" marB="19050" marR="28575" marL="28575" anchor="b">
                    <a:solidFill>
                      <a:srgbClr val="EFEFEF"/>
                    </a:solidFill>
                  </a:tcPr>
                </a:tc>
                <a:tc>
                  <a:txBody>
                    <a:bodyPr/>
                    <a:lstStyle/>
                    <a:p>
                      <a:pPr indent="0" lvl="0" marL="0" rtl="0" algn="l">
                        <a:spcBef>
                          <a:spcPts val="0"/>
                        </a:spcBef>
                        <a:spcAft>
                          <a:spcPts val="0"/>
                        </a:spcAft>
                        <a:buNone/>
                      </a:pPr>
                      <a:r>
                        <a:t/>
                      </a:r>
                      <a:endParaRPr/>
                    </a:p>
                  </a:txBody>
                  <a:tcPr marT="19050" marB="19050" marR="28575" marL="28575" anchor="b">
                    <a:solidFill>
                      <a:srgbClr val="EFEFEF"/>
                    </a:solidFill>
                  </a:tcPr>
                </a:tc>
              </a:tr>
              <a:tr h="238125">
                <a:tc>
                  <a:txBody>
                    <a:bodyPr/>
                    <a:lstStyle/>
                    <a:p>
                      <a:pPr indent="0" lvl="0" marL="0" rtl="0" algn="l">
                        <a:lnSpc>
                          <a:spcPct val="115000"/>
                        </a:lnSpc>
                        <a:spcBef>
                          <a:spcPts val="0"/>
                        </a:spcBef>
                        <a:spcAft>
                          <a:spcPts val="0"/>
                        </a:spcAft>
                        <a:buNone/>
                      </a:pPr>
                      <a:r>
                        <a:rPr b="1" lang="da"/>
                        <a:t>Rest 2015</a:t>
                      </a:r>
                      <a:endParaRPr b="1"/>
                    </a:p>
                  </a:txBody>
                  <a:tcPr marT="19050" marB="19050" marR="28575" marL="28575" anchor="b">
                    <a:solidFill>
                      <a:srgbClr val="A4C2F4"/>
                    </a:solidFill>
                  </a:tcPr>
                </a:tc>
                <a:tc>
                  <a:txBody>
                    <a:bodyPr/>
                    <a:lstStyle/>
                    <a:p>
                      <a:pPr indent="0" lvl="0" marL="0" rtl="0" algn="r">
                        <a:lnSpc>
                          <a:spcPct val="115000"/>
                        </a:lnSpc>
                        <a:spcBef>
                          <a:spcPts val="0"/>
                        </a:spcBef>
                        <a:spcAft>
                          <a:spcPts val="0"/>
                        </a:spcAft>
                        <a:buNone/>
                      </a:pPr>
                      <a:r>
                        <a:rPr lang="da" sz="1000"/>
                        <a:t>kr 69.685,90</a:t>
                      </a:r>
                      <a:endParaRPr sz="1000"/>
                    </a:p>
                  </a:txBody>
                  <a:tcPr marT="19050" marB="19050" marR="28575" marL="28575" anchor="b">
                    <a:solidFill>
                      <a:srgbClr val="A4C2F4"/>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Budget 2015-2016</a:t>
            </a:r>
            <a:endParaRPr sz="3200"/>
          </a:p>
        </p:txBody>
      </p:sp>
      <p:graphicFrame>
        <p:nvGraphicFramePr>
          <p:cNvPr id="122" name="Google Shape;122;p20"/>
          <p:cNvGraphicFramePr/>
          <p:nvPr/>
        </p:nvGraphicFramePr>
        <p:xfrm>
          <a:off x="353100" y="1202325"/>
          <a:ext cx="3000000" cy="3000000"/>
        </p:xfrm>
        <a:graphic>
          <a:graphicData uri="http://schemas.openxmlformats.org/drawingml/2006/table">
            <a:tbl>
              <a:tblPr>
                <a:noFill/>
                <a:tableStyleId>{4161E5BA-8F11-406C-BABE-B13E36D3F4CE}</a:tableStyleId>
              </a:tblPr>
              <a:tblGrid>
                <a:gridCol w="476250"/>
                <a:gridCol w="1590675"/>
                <a:gridCol w="809625"/>
                <a:gridCol w="895350"/>
              </a:tblGrid>
              <a:tr h="304800">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da" sz="1000"/>
                        <a:t>Hovedkonti</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da" sz="1000"/>
                        <a:t>Nøgle Budget 2016</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b="1" lang="da" sz="1000"/>
                        <a:t>Afrundet Budget 2016</a:t>
                      </a:r>
                      <a:endParaRPr b="1"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Indtægt fra studienævn</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63000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solidFill>
                            <a:srgbClr val="2D2D2D"/>
                          </a:solidFill>
                        </a:rPr>
                        <a:t>Overført fra 2015</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50000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solidFill>
                            <a:srgbClr val="2D2D2D"/>
                          </a:solidFill>
                        </a:rPr>
                        <a:t>Budget Sociale aktiviter</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31500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32000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solidFill>
                            <a:srgbClr val="2D2D2D"/>
                          </a:solidFill>
                        </a:rPr>
                        <a:t>Budget Faglige aktiviter</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23625</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24000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solidFill>
                            <a:srgbClr val="2D2D2D"/>
                          </a:solidFill>
                        </a:rPr>
                        <a:t>Budget Drift</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3000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3000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Hensættelser</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5040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5000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graphicFrame>
        <p:nvGraphicFramePr>
          <p:cNvPr id="123" name="Google Shape;123;p20"/>
          <p:cNvGraphicFramePr/>
          <p:nvPr/>
        </p:nvGraphicFramePr>
        <p:xfrm>
          <a:off x="4686375" y="249950"/>
          <a:ext cx="3000000" cy="3000000"/>
        </p:xfrm>
        <a:graphic>
          <a:graphicData uri="http://schemas.openxmlformats.org/drawingml/2006/table">
            <a:tbl>
              <a:tblPr>
                <a:noFill/>
                <a:tableStyleId>{4161E5BA-8F11-406C-BABE-B13E36D3F4CE}</a:tableStyleId>
              </a:tblPr>
              <a:tblGrid>
                <a:gridCol w="476250"/>
                <a:gridCol w="1590675"/>
                <a:gridCol w="809625"/>
                <a:gridCol w="895350"/>
              </a:tblGrid>
              <a:tr h="390525">
                <a:tc>
                  <a:txBody>
                    <a:bodyPr/>
                    <a:lstStyle/>
                    <a:p>
                      <a:pPr indent="0" lvl="0" marL="0" rtl="0" algn="l">
                        <a:lnSpc>
                          <a:spcPct val="115000"/>
                        </a:lnSpc>
                        <a:spcBef>
                          <a:spcPts val="0"/>
                        </a:spcBef>
                        <a:spcAft>
                          <a:spcPts val="0"/>
                        </a:spcAft>
                        <a:buNone/>
                      </a:pPr>
                      <a:r>
                        <a:rPr b="1" lang="da" sz="1000">
                          <a:solidFill>
                            <a:srgbClr val="2D2D2D"/>
                          </a:solidFill>
                        </a:rPr>
                        <a:t>Konto kode</a:t>
                      </a:r>
                      <a:endParaRPr b="1"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da" sz="1000">
                          <a:solidFill>
                            <a:srgbClr val="2D2D2D"/>
                          </a:solidFill>
                        </a:rPr>
                        <a:t>Kontodetaljer</a:t>
                      </a:r>
                      <a:endParaRPr b="1"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200025">
                <a:tc>
                  <a:txBody>
                    <a:bodyPr/>
                    <a:lstStyle/>
                    <a:p>
                      <a:pPr indent="0" lvl="0" marL="0" rtl="0" algn="r">
                        <a:lnSpc>
                          <a:spcPct val="115000"/>
                        </a:lnSpc>
                        <a:spcBef>
                          <a:spcPts val="0"/>
                        </a:spcBef>
                        <a:spcAft>
                          <a:spcPts val="0"/>
                        </a:spcAft>
                        <a:buNone/>
                      </a:pPr>
                      <a:r>
                        <a:rPr lang="da" sz="1000">
                          <a:solidFill>
                            <a:srgbClr val="2D2D2D"/>
                          </a:solidFill>
                        </a:rPr>
                        <a:t>1</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Gratis bar</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12600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12500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2</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Spisearrangementer</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12600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12500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3</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Socialt komsammen</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6300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6500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solidFill>
                            <a:srgbClr val="2D2D2D"/>
                          </a:solidFill>
                        </a:rPr>
                        <a:t>4</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solidFill>
                            <a:srgbClr val="2D2D2D"/>
                          </a:solidFill>
                        </a:rPr>
                        <a:t>Kurser</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1181</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5</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Årets studerende</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7560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7500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6</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Politiske aktiviteter</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9923</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10000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solidFill>
                            <a:srgbClr val="2D2D2D"/>
                          </a:solidFill>
                        </a:rPr>
                        <a:t>7</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solidFill>
                            <a:srgbClr val="2D2D2D"/>
                          </a:solidFill>
                        </a:rPr>
                        <a:t>Projektpulje</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4961</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5000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8</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Præsentationsmateriale</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1200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9</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Valgmidler</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750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solidFill>
                            <a:srgbClr val="2D2D2D"/>
                          </a:solidFill>
                        </a:rPr>
                        <a:t>10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Mad til aktive</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450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200025">
                <a:tc>
                  <a:txBody>
                    <a:bodyPr/>
                    <a:lstStyle/>
                    <a:p>
                      <a:pPr indent="0" lvl="0" marL="0" rtl="0" algn="r">
                        <a:lnSpc>
                          <a:spcPct val="115000"/>
                        </a:lnSpc>
                        <a:spcBef>
                          <a:spcPts val="0"/>
                        </a:spcBef>
                        <a:spcAft>
                          <a:spcPts val="0"/>
                        </a:spcAft>
                        <a:buNone/>
                      </a:pPr>
                      <a:r>
                        <a:rPr lang="da" sz="1000"/>
                        <a:t>11</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lang="da" sz="1000"/>
                        <a:t>Frivillig pleje</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solidFill>
                            <a:srgbClr val="2D2D2D"/>
                          </a:solidFill>
                        </a:rPr>
                        <a:t>600</a:t>
                      </a:r>
                      <a:endParaRPr sz="1000">
                        <a:solidFill>
                          <a:srgbClr val="2D2D2D"/>
                        </a:solidFill>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r">
                        <a:lnSpc>
                          <a:spcPct val="115000"/>
                        </a:lnSpc>
                        <a:spcBef>
                          <a:spcPts val="0"/>
                        </a:spcBef>
                        <a:spcAft>
                          <a:spcPts val="0"/>
                        </a:spcAft>
                        <a:buNone/>
                      </a:pPr>
                      <a:r>
                        <a:rPr lang="da" sz="1000"/>
                        <a:t>2000</a:t>
                      </a:r>
                      <a:endParaRPr sz="1000"/>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7215075" y="-6"/>
            <a:ext cx="1928925" cy="1986075"/>
          </a:xfrm>
          <a:prstGeom prst="rect">
            <a:avLst/>
          </a:prstGeom>
          <a:noFill/>
          <a:ln>
            <a:noFill/>
          </a:ln>
        </p:spPr>
      </p:pic>
      <p:sp>
        <p:nvSpPr>
          <p:cNvPr id="129" name="Google Shape;129;p21"/>
          <p:cNvSpPr txBox="1"/>
          <p:nvPr/>
        </p:nvSpPr>
        <p:spPr>
          <a:xfrm>
            <a:off x="353100" y="353100"/>
            <a:ext cx="3848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a" sz="3200"/>
              <a:t>Overskuddet</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