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Open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69E4B41-9ED5-4967-8091-F03F6141631E}">
  <a:tblStyle styleId="{F69E4B41-9ED5-4967-8091-F03F6141631E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penSans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.fntdata"/><Relationship Id="rId6" Type="http://schemas.openxmlformats.org/officeDocument/2006/relationships/slide" Target="slides/slide1.xml"/><Relationship Id="rId18" Type="http://schemas.openxmlformats.org/officeDocument/2006/relationships/font" Target="fonts/Open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7b8987988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7b8987988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7b8987988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7b8987988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c8b279bf2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c8b279bf2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7b898798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7b898798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081e0b5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081e0b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7b8987988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7b8987988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c8b279bf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c8b279bf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8b279bf2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c8b279bf2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c8b279bf2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c8b279bf2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e081e0b5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e081e0b5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c8b279bf2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c8b279bf2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D9D9D9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15075" y="-6"/>
            <a:ext cx="1928925" cy="19860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364200" y="331175"/>
            <a:ext cx="8415600" cy="17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 sz="5200">
                <a:latin typeface="Open Sans"/>
                <a:ea typeface="Open Sans"/>
                <a:cs typeface="Open Sans"/>
                <a:sym typeface="Open Sans"/>
              </a:rPr>
              <a:t>Aalborgs Datalogiske Studenterlaug</a:t>
            </a:r>
            <a:endParaRPr sz="5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364200" y="1741950"/>
            <a:ext cx="5249400" cy="16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 sz="4000">
                <a:latin typeface="Open Sans"/>
                <a:ea typeface="Open Sans"/>
                <a:cs typeface="Open Sans"/>
                <a:sym typeface="Open Sans"/>
              </a:rPr>
              <a:t>Generalforsamling </a:t>
            </a:r>
            <a:endParaRPr sz="4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 sz="4000">
                <a:latin typeface="Open Sans"/>
                <a:ea typeface="Open Sans"/>
                <a:cs typeface="Open Sans"/>
                <a:sym typeface="Open Sans"/>
              </a:rPr>
              <a:t>19/10-2016</a:t>
            </a:r>
            <a:endParaRPr sz="40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 sz="3200">
                <a:latin typeface="Open Sans"/>
                <a:ea typeface="Open Sans"/>
                <a:cs typeface="Open Sans"/>
                <a:sym typeface="Open Sans"/>
              </a:rPr>
              <a:t>4. Vedtægtsændringer</a:t>
            </a:r>
            <a:endParaRPr sz="3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0" name="Google Shape;14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da">
                <a:latin typeface="Open Sans"/>
                <a:ea typeface="Open Sans"/>
                <a:cs typeface="Open Sans"/>
                <a:sym typeface="Open Sans"/>
              </a:rPr>
              <a:t>Ingen modtaget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 sz="3200">
                <a:latin typeface="Open Sans"/>
                <a:ea typeface="Open Sans"/>
                <a:cs typeface="Open Sans"/>
                <a:sym typeface="Open Sans"/>
              </a:rPr>
              <a:t>5-7. Valg </a:t>
            </a:r>
            <a:endParaRPr sz="3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6" name="Google Shape;14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Valg til formand</a:t>
            </a:r>
            <a:endParaRPr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da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Valg til bestyrelsesmedlemmer</a:t>
            </a:r>
            <a:endParaRPr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da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Valg til kritisk revisor</a:t>
            </a:r>
            <a:endParaRPr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7" name="Google Shape;14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15075" y="-6"/>
            <a:ext cx="1928925" cy="198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15075" y="-6"/>
            <a:ext cx="1928925" cy="198607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4"/>
          <p:cNvSpPr txBox="1"/>
          <p:nvPr/>
        </p:nvSpPr>
        <p:spPr>
          <a:xfrm>
            <a:off x="353100" y="353100"/>
            <a:ext cx="3848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 sz="3200">
                <a:latin typeface="Open Sans"/>
                <a:ea typeface="Open Sans"/>
                <a:cs typeface="Open Sans"/>
                <a:sym typeface="Open Sans"/>
              </a:rPr>
              <a:t>8. </a:t>
            </a:r>
            <a:r>
              <a:rPr lang="da" sz="3200">
                <a:latin typeface="Open Sans"/>
                <a:ea typeface="Open Sans"/>
                <a:cs typeface="Open Sans"/>
                <a:sym typeface="Open Sans"/>
              </a:rPr>
              <a:t>Eventuelt</a:t>
            </a:r>
            <a:endParaRPr sz="32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a">
                <a:latin typeface="Open Sans"/>
                <a:ea typeface="Open Sans"/>
                <a:cs typeface="Open Sans"/>
                <a:sym typeface="Open Sans"/>
              </a:rPr>
              <a:t>En </a:t>
            </a:r>
            <a:r>
              <a:rPr b="1" lang="da">
                <a:latin typeface="Open Sans"/>
                <a:ea typeface="Open Sans"/>
                <a:cs typeface="Open Sans"/>
                <a:sym typeface="Open Sans"/>
              </a:rPr>
              <a:t>studenterpolitisk forening</a:t>
            </a:r>
            <a:r>
              <a:rPr lang="da">
                <a:latin typeface="Open Sans"/>
                <a:ea typeface="Open Sans"/>
                <a:cs typeface="Open Sans"/>
                <a:sym typeface="Open Sans"/>
              </a:rPr>
              <a:t>, der afholder faglige og sociale arrangementer for studerende under Studienævn for SICT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 amt="21000"/>
          </a:blip>
          <a:stretch>
            <a:fillRect/>
          </a:stretch>
        </p:blipFill>
        <p:spPr>
          <a:xfrm>
            <a:off x="2074550" y="74326"/>
            <a:ext cx="4970250" cy="4970224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/>
          <p:nvPr/>
        </p:nvSpPr>
        <p:spPr>
          <a:xfrm>
            <a:off x="3528800" y="652300"/>
            <a:ext cx="2149500" cy="588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a">
                <a:latin typeface="Open Sans"/>
                <a:ea typeface="Open Sans"/>
                <a:cs typeface="Open Sans"/>
                <a:sym typeface="Open Sans"/>
              </a:rPr>
              <a:t>Bestyrelse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8" name="Google Shape;68;p15"/>
          <p:cNvSpPr/>
          <p:nvPr/>
        </p:nvSpPr>
        <p:spPr>
          <a:xfrm>
            <a:off x="2823050" y="3347025"/>
            <a:ext cx="1486500" cy="588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 sz="1200">
                <a:latin typeface="Open Sans"/>
                <a:ea typeface="Open Sans"/>
                <a:cs typeface="Open Sans"/>
                <a:sym typeface="Open Sans"/>
              </a:rPr>
              <a:t>Studenterpolitik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" name="Google Shape;69;p15"/>
          <p:cNvSpPr/>
          <p:nvPr/>
        </p:nvSpPr>
        <p:spPr>
          <a:xfrm>
            <a:off x="4846750" y="3347025"/>
            <a:ext cx="1486500" cy="588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a" sz="1200">
                <a:latin typeface="Open Sans"/>
                <a:ea typeface="Open Sans"/>
                <a:cs typeface="Open Sans"/>
                <a:sym typeface="Open Sans"/>
              </a:rPr>
              <a:t>Sociale arrangementer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139025" y="160400"/>
            <a:ext cx="1817700" cy="22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 sz="1800">
                <a:latin typeface="Open Sans"/>
                <a:ea typeface="Open Sans"/>
                <a:cs typeface="Open Sans"/>
                <a:sym typeface="Open Sans"/>
              </a:rPr>
              <a:t>Træffer beslutninger for foreningen og behandler ansøgninger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64175" y="3026225"/>
            <a:ext cx="2149500" cy="18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 sz="1800">
                <a:latin typeface="Open Sans"/>
                <a:ea typeface="Open Sans"/>
                <a:cs typeface="Open Sans"/>
                <a:sym typeface="Open Sans"/>
              </a:rPr>
              <a:t>Kvalitetssikring af vores uddannelser og studiemiljø. Del- tagelse i relevante styrende organer på AAU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7100350" y="2887200"/>
            <a:ext cx="2031600" cy="22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 sz="1800">
                <a:latin typeface="Open Sans"/>
                <a:ea typeface="Open Sans"/>
                <a:cs typeface="Open Sans"/>
                <a:sym typeface="Open Sans"/>
              </a:rPr>
              <a:t>Sociale arrangementer for at sikre et bedre studiemiljø og kommunikation på tværs af årgange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73" name="Google Shape;73;p15"/>
          <p:cNvCxnSpPr>
            <a:stCxn id="67" idx="1"/>
          </p:cNvCxnSpPr>
          <p:nvPr/>
        </p:nvCxnSpPr>
        <p:spPr>
          <a:xfrm rot="10800000">
            <a:off x="1956800" y="908800"/>
            <a:ext cx="1572000" cy="3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" name="Google Shape;74;p15"/>
          <p:cNvCxnSpPr>
            <a:stCxn id="68" idx="1"/>
          </p:cNvCxnSpPr>
          <p:nvPr/>
        </p:nvCxnSpPr>
        <p:spPr>
          <a:xfrm rot="10800000">
            <a:off x="2074550" y="3464625"/>
            <a:ext cx="748500" cy="176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" name="Google Shape;75;p15"/>
          <p:cNvCxnSpPr>
            <a:stCxn id="69" idx="3"/>
            <a:endCxn id="76" idx="1"/>
          </p:cNvCxnSpPr>
          <p:nvPr/>
        </p:nvCxnSpPr>
        <p:spPr>
          <a:xfrm flipH="1" rot="10800000">
            <a:off x="6333250" y="2684025"/>
            <a:ext cx="810600" cy="957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" name="Google Shape;76;p15"/>
          <p:cNvSpPr/>
          <p:nvPr/>
        </p:nvSpPr>
        <p:spPr>
          <a:xfrm>
            <a:off x="7143750" y="2481000"/>
            <a:ext cx="1251900" cy="4062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a"/>
              <a:t>ADSL Event</a:t>
            </a:r>
            <a:endParaRPr b="1"/>
          </a:p>
        </p:txBody>
      </p:sp>
      <p:sp>
        <p:nvSpPr>
          <p:cNvPr id="77" name="Google Shape;77;p15"/>
          <p:cNvSpPr/>
          <p:nvPr/>
        </p:nvSpPr>
        <p:spPr>
          <a:xfrm>
            <a:off x="139025" y="2620025"/>
            <a:ext cx="1251900" cy="4062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a"/>
              <a:t>Valg-Udvalg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/>
        </p:nvSpPr>
        <p:spPr>
          <a:xfrm>
            <a:off x="2768838" y="4806173"/>
            <a:ext cx="1669500" cy="270000"/>
          </a:xfrm>
          <a:prstGeom prst="rect">
            <a:avLst/>
          </a:prstGeom>
          <a:gradFill>
            <a:gsLst>
              <a:gs pos="0">
                <a:srgbClr val="92D050"/>
              </a:gs>
              <a:gs pos="45000">
                <a:srgbClr val="92D050"/>
              </a:gs>
              <a:gs pos="100000">
                <a:srgbClr val="92D050"/>
              </a:gs>
            </a:gsLst>
            <a:path path="circle">
              <a:fillToRect b="50%" l="50%" r="50%" t="50%"/>
            </a:path>
            <a:tileRect/>
          </a:gradFill>
          <a:ln cap="flat" cmpd="sng" w="12700">
            <a:solidFill>
              <a:srgbClr val="3E88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a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Studerende</a:t>
            </a:r>
            <a:endParaRPr b="0" i="0" sz="1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1704913" y="4074303"/>
            <a:ext cx="1669500" cy="270000"/>
          </a:xfrm>
          <a:prstGeom prst="rect">
            <a:avLst/>
          </a:prstGeom>
          <a:gradFill>
            <a:gsLst>
              <a:gs pos="0">
                <a:srgbClr val="92CF50"/>
              </a:gs>
              <a:gs pos="50000">
                <a:srgbClr val="A1D2F3"/>
              </a:gs>
              <a:gs pos="100000">
                <a:srgbClr val="A5D9FD"/>
              </a:gs>
            </a:gsLst>
            <a:lin ang="0" scaled="0"/>
          </a:gradFill>
          <a:ln cap="flat" cmpd="sng" w="12700">
            <a:solidFill>
              <a:srgbClr val="1CADE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a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Studienævn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3832764" y="4074303"/>
            <a:ext cx="1669500" cy="270000"/>
          </a:xfrm>
          <a:prstGeom prst="rect">
            <a:avLst/>
          </a:prstGeom>
          <a:gradFill>
            <a:gsLst>
              <a:gs pos="0">
                <a:srgbClr val="92CF50"/>
              </a:gs>
              <a:gs pos="50000">
                <a:srgbClr val="A1D2F3"/>
              </a:gs>
              <a:gs pos="100000">
                <a:srgbClr val="A5D9FD"/>
              </a:gs>
            </a:gsLst>
            <a:lin ang="0" scaled="0"/>
          </a:gradFill>
          <a:ln cap="flat" cmpd="sng" w="12700">
            <a:solidFill>
              <a:srgbClr val="1CADE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a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Institutter</a:t>
            </a:r>
            <a:endParaRPr b="0" i="0" sz="1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1704913" y="3339421"/>
            <a:ext cx="1669500" cy="270000"/>
          </a:xfrm>
          <a:prstGeom prst="rect">
            <a:avLst/>
          </a:prstGeom>
          <a:gradFill>
            <a:gsLst>
              <a:gs pos="0">
                <a:srgbClr val="92CF50"/>
              </a:gs>
              <a:gs pos="50000">
                <a:srgbClr val="A1D2F3"/>
              </a:gs>
              <a:gs pos="100000">
                <a:srgbClr val="A5D9FD"/>
              </a:gs>
            </a:gsLst>
            <a:lin ang="0" scaled="0"/>
          </a:gradFill>
          <a:ln cap="flat" cmpd="sng" w="12700">
            <a:solidFill>
              <a:srgbClr val="1CADE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a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Skoler</a:t>
            </a:r>
            <a:endParaRPr b="0" i="0" sz="1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2775386" y="2604539"/>
            <a:ext cx="1669500" cy="270000"/>
          </a:xfrm>
          <a:prstGeom prst="rect">
            <a:avLst/>
          </a:prstGeom>
          <a:gradFill>
            <a:gsLst>
              <a:gs pos="0">
                <a:srgbClr val="92CF50"/>
              </a:gs>
              <a:gs pos="50000">
                <a:srgbClr val="A1D2F3"/>
              </a:gs>
              <a:gs pos="100000">
                <a:srgbClr val="A5D9FD"/>
              </a:gs>
            </a:gsLst>
            <a:lin ang="0" scaled="0"/>
          </a:gradFill>
          <a:ln cap="flat" cmpd="sng" w="12700">
            <a:solidFill>
              <a:srgbClr val="1CADE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a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Fakulteter</a:t>
            </a:r>
            <a:endParaRPr b="0" i="0" sz="1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2775386" y="1869657"/>
            <a:ext cx="1669500" cy="270000"/>
          </a:xfrm>
          <a:prstGeom prst="rect">
            <a:avLst/>
          </a:prstGeom>
          <a:gradFill>
            <a:gsLst>
              <a:gs pos="0">
                <a:srgbClr val="8DC8F0"/>
              </a:gs>
              <a:gs pos="45000">
                <a:srgbClr val="A1D2F3"/>
              </a:gs>
              <a:gs pos="100000">
                <a:srgbClr val="A5D9FD"/>
              </a:gs>
            </a:gsLst>
            <a:path path="circle">
              <a:fillToRect b="50%" l="50%" r="50%" t="50%"/>
            </a:path>
            <a:tileRect/>
          </a:gradFill>
          <a:ln cap="flat" cmpd="sng" w="12700">
            <a:solidFill>
              <a:srgbClr val="1CADE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a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Rektorat</a:t>
            </a:r>
            <a:endParaRPr b="0" i="0" sz="1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2775386" y="1134775"/>
            <a:ext cx="1669500" cy="270000"/>
          </a:xfrm>
          <a:prstGeom prst="rect">
            <a:avLst/>
          </a:prstGeom>
          <a:gradFill>
            <a:gsLst>
              <a:gs pos="0">
                <a:srgbClr val="92CF50"/>
              </a:gs>
              <a:gs pos="50000">
                <a:srgbClr val="A1D2F3"/>
              </a:gs>
              <a:gs pos="100000">
                <a:srgbClr val="A5D9FD"/>
              </a:gs>
            </a:gsLst>
            <a:lin ang="0" scaled="0"/>
          </a:gradFill>
          <a:ln cap="flat" cmpd="sng" w="12700">
            <a:solidFill>
              <a:srgbClr val="1CADE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a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Bestyrelse</a:t>
            </a:r>
            <a:endParaRPr b="0" i="0" sz="1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89" name="Google Shape;89;p16"/>
          <p:cNvCxnSpPr>
            <a:stCxn id="82" idx="0"/>
            <a:endCxn id="83" idx="2"/>
          </p:cNvCxnSpPr>
          <p:nvPr/>
        </p:nvCxnSpPr>
        <p:spPr>
          <a:xfrm flipH="1" rot="5400000">
            <a:off x="2840688" y="4043273"/>
            <a:ext cx="462000" cy="1063800"/>
          </a:xfrm>
          <a:prstGeom prst="bentConnector3">
            <a:avLst>
              <a:gd fmla="val 50008" name="adj1"/>
            </a:avLst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0" name="Google Shape;90;p16"/>
          <p:cNvCxnSpPr>
            <a:stCxn id="82" idx="0"/>
            <a:endCxn id="84" idx="2"/>
          </p:cNvCxnSpPr>
          <p:nvPr/>
        </p:nvCxnSpPr>
        <p:spPr>
          <a:xfrm rot="-5400000">
            <a:off x="3904488" y="4043273"/>
            <a:ext cx="462000" cy="1063800"/>
          </a:xfrm>
          <a:prstGeom prst="bentConnector3">
            <a:avLst>
              <a:gd fmla="val 50008" name="adj1"/>
            </a:avLst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1" name="Google Shape;91;p16"/>
          <p:cNvCxnSpPr>
            <a:stCxn id="83" idx="0"/>
            <a:endCxn id="85" idx="2"/>
          </p:cNvCxnSpPr>
          <p:nvPr/>
        </p:nvCxnSpPr>
        <p:spPr>
          <a:xfrm rot="10800000">
            <a:off x="2539663" y="3609303"/>
            <a:ext cx="0" cy="4650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2" name="Google Shape;92;p16"/>
          <p:cNvCxnSpPr>
            <a:stCxn id="85" idx="0"/>
            <a:endCxn id="86" idx="2"/>
          </p:cNvCxnSpPr>
          <p:nvPr/>
        </p:nvCxnSpPr>
        <p:spPr>
          <a:xfrm rot="-5400000">
            <a:off x="2842363" y="2571721"/>
            <a:ext cx="465000" cy="1070400"/>
          </a:xfrm>
          <a:prstGeom prst="bentConnector3">
            <a:avLst>
              <a:gd fmla="val 50001" name="adj1"/>
            </a:avLst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3" name="Google Shape;93;p16"/>
          <p:cNvCxnSpPr/>
          <p:nvPr/>
        </p:nvCxnSpPr>
        <p:spPr>
          <a:xfrm flipH="1" rot="5400000">
            <a:off x="3539086" y="2952676"/>
            <a:ext cx="1199700" cy="1057200"/>
          </a:xfrm>
          <a:prstGeom prst="bentConnector3">
            <a:avLst>
              <a:gd fmla="val 81278" name="adj1"/>
            </a:avLst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4" name="Google Shape;94;p16"/>
          <p:cNvCxnSpPr>
            <a:stCxn id="86" idx="0"/>
            <a:endCxn id="87" idx="2"/>
          </p:cNvCxnSpPr>
          <p:nvPr/>
        </p:nvCxnSpPr>
        <p:spPr>
          <a:xfrm rot="10800000">
            <a:off x="3610136" y="2139539"/>
            <a:ext cx="0" cy="4650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5" name="Google Shape;95;p16"/>
          <p:cNvCxnSpPr>
            <a:stCxn id="87" idx="0"/>
            <a:endCxn id="88" idx="2"/>
          </p:cNvCxnSpPr>
          <p:nvPr/>
        </p:nvCxnSpPr>
        <p:spPr>
          <a:xfrm rot="10800000">
            <a:off x="3610136" y="1404657"/>
            <a:ext cx="0" cy="4650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6" name="Google Shape;96;p16"/>
          <p:cNvCxnSpPr>
            <a:stCxn id="87" idx="2"/>
          </p:cNvCxnSpPr>
          <p:nvPr/>
        </p:nvCxnSpPr>
        <p:spPr>
          <a:xfrm flipH="1" rot="-5400000">
            <a:off x="4566386" y="1183407"/>
            <a:ext cx="246900" cy="2159400"/>
          </a:xfrm>
          <a:prstGeom prst="bentConnector2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7" name="Google Shape;97;p16"/>
          <p:cNvSpPr txBox="1"/>
          <p:nvPr/>
        </p:nvSpPr>
        <p:spPr>
          <a:xfrm>
            <a:off x="5769593" y="2240814"/>
            <a:ext cx="1669500" cy="270000"/>
          </a:xfrm>
          <a:prstGeom prst="rect">
            <a:avLst/>
          </a:prstGeom>
          <a:gradFill>
            <a:gsLst>
              <a:gs pos="0">
                <a:srgbClr val="8DC8F0"/>
              </a:gs>
              <a:gs pos="45000">
                <a:srgbClr val="A1D2F3"/>
              </a:gs>
              <a:gs pos="100000">
                <a:srgbClr val="A5D9FD"/>
              </a:gs>
            </a:gsLst>
            <a:path path="circle">
              <a:fillToRect b="50%" l="50%" r="50%" t="50%"/>
            </a:path>
            <a:tileRect/>
          </a:gradFill>
          <a:ln cap="flat" cmpd="sng" w="12700">
            <a:solidFill>
              <a:srgbClr val="1CADE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a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Fælles service</a:t>
            </a:r>
            <a:endParaRPr b="0" i="0" sz="1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8" name="Google Shape;98;p16"/>
          <p:cNvSpPr txBox="1"/>
          <p:nvPr/>
        </p:nvSpPr>
        <p:spPr>
          <a:xfrm>
            <a:off x="353100" y="353100"/>
            <a:ext cx="85524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 sz="3200">
                <a:latin typeface="Open Sans"/>
                <a:ea typeface="Open Sans"/>
                <a:cs typeface="Open Sans"/>
                <a:sym typeface="Open Sans"/>
              </a:rPr>
              <a:t>Universitets opbygning</a:t>
            </a:r>
            <a:endParaRPr sz="32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15075" y="-6"/>
            <a:ext cx="1928925" cy="198607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353100" y="1235875"/>
            <a:ext cx="7824600" cy="382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AutoNum type="arabicPeriod"/>
            </a:pPr>
            <a:r>
              <a:rPr lang="da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Valg af ordstyrer og referent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AutoNum type="arabicPeriod"/>
            </a:pPr>
            <a:r>
              <a:rPr lang="da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Årsberetning samt godkendelse heraf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AutoNum type="arabicPeriod"/>
            </a:pPr>
            <a:r>
              <a:rPr lang="da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Regnskab, budget, samt godkendelse heraf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AutoNum type="arabicPeriod"/>
            </a:pPr>
            <a:r>
              <a:rPr lang="da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Vedtægtsændringer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AutoNum type="arabicPeriod"/>
            </a:pPr>
            <a:r>
              <a:rPr lang="da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Valg af formand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AutoNum type="arabicPeriod"/>
            </a:pPr>
            <a:r>
              <a:rPr lang="da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Valg af bestyrelsesmedlemmer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AutoNum type="arabicPeriod"/>
            </a:pPr>
            <a:r>
              <a:rPr lang="da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Valg af kritisk revisor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AutoNum type="arabicPeriod"/>
            </a:pPr>
            <a:r>
              <a:rPr lang="da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Eventuelt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5" name="Google Shape;105;p17"/>
          <p:cNvSpPr txBox="1"/>
          <p:nvPr/>
        </p:nvSpPr>
        <p:spPr>
          <a:xfrm>
            <a:off x="353100" y="353100"/>
            <a:ext cx="3848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 sz="3200">
                <a:latin typeface="Open Sans"/>
                <a:ea typeface="Open Sans"/>
                <a:cs typeface="Open Sans"/>
                <a:sym typeface="Open Sans"/>
              </a:rPr>
              <a:t>Dagsorden</a:t>
            </a:r>
            <a:endParaRPr sz="3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6" name="Google Shape;106;p17"/>
          <p:cNvSpPr txBox="1"/>
          <p:nvPr/>
        </p:nvSpPr>
        <p:spPr>
          <a:xfrm>
            <a:off x="1739175" y="666075"/>
            <a:ext cx="7104600" cy="8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15075" y="-6"/>
            <a:ext cx="1928925" cy="1986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8"/>
          <p:cNvSpPr txBox="1"/>
          <p:nvPr/>
        </p:nvSpPr>
        <p:spPr>
          <a:xfrm>
            <a:off x="353100" y="353100"/>
            <a:ext cx="3848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 sz="3200">
                <a:latin typeface="Open Sans"/>
                <a:ea typeface="Open Sans"/>
                <a:cs typeface="Open Sans"/>
                <a:sym typeface="Open Sans"/>
              </a:rPr>
              <a:t>2. </a:t>
            </a:r>
            <a:r>
              <a:rPr lang="da" sz="3200">
                <a:latin typeface="Open Sans"/>
                <a:ea typeface="Open Sans"/>
                <a:cs typeface="Open Sans"/>
                <a:sym typeface="Open Sans"/>
              </a:rPr>
              <a:t>Årsberetning</a:t>
            </a:r>
            <a:endParaRPr sz="3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3" name="Google Shape;113;p18"/>
          <p:cNvSpPr txBox="1"/>
          <p:nvPr/>
        </p:nvSpPr>
        <p:spPr>
          <a:xfrm>
            <a:off x="353100" y="1197650"/>
            <a:ext cx="4811700" cy="3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Char char="●"/>
            </a:pPr>
            <a:r>
              <a:rPr lang="da" sz="2000">
                <a:latin typeface="Open Sans"/>
                <a:ea typeface="Open Sans"/>
                <a:cs typeface="Open Sans"/>
                <a:sym typeface="Open Sans"/>
              </a:rPr>
              <a:t>PROSA samarbejde overladt til Fklubben grundet mangel på frivillige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Char char="●"/>
            </a:pPr>
            <a:r>
              <a:rPr lang="da" sz="2000">
                <a:latin typeface="Open Sans"/>
                <a:ea typeface="Open Sans"/>
                <a:cs typeface="Open Sans"/>
                <a:sym typeface="Open Sans"/>
              </a:rPr>
              <a:t>ADSL Spiser E15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Char char="●"/>
            </a:pPr>
            <a:r>
              <a:rPr lang="da" sz="2000">
                <a:latin typeface="Open Sans"/>
                <a:ea typeface="Open Sans"/>
                <a:cs typeface="Open Sans"/>
                <a:sym typeface="Open Sans"/>
              </a:rPr>
              <a:t>ADSL Bowler afholdt F16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Char char="●"/>
            </a:pPr>
            <a:r>
              <a:rPr lang="da" sz="2000">
                <a:latin typeface="Open Sans"/>
                <a:ea typeface="Open Sans"/>
                <a:cs typeface="Open Sans"/>
                <a:sym typeface="Open Sans"/>
              </a:rPr>
              <a:t>Støtte givet til Fklubben og Rusperioderne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/>
        </p:nvSpPr>
        <p:spPr>
          <a:xfrm>
            <a:off x="353100" y="353100"/>
            <a:ext cx="3848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 sz="3200">
                <a:latin typeface="Open Sans"/>
                <a:ea typeface="Open Sans"/>
                <a:cs typeface="Open Sans"/>
                <a:sym typeface="Open Sans"/>
              </a:rPr>
              <a:t>3a. </a:t>
            </a:r>
            <a:r>
              <a:rPr lang="da" sz="3200">
                <a:latin typeface="Open Sans"/>
                <a:ea typeface="Open Sans"/>
                <a:cs typeface="Open Sans"/>
                <a:sym typeface="Open Sans"/>
              </a:rPr>
              <a:t>Regnskabet</a:t>
            </a:r>
            <a:endParaRPr sz="3200"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19" name="Google Shape;119;p19"/>
          <p:cNvGraphicFramePr/>
          <p:nvPr/>
        </p:nvGraphicFramePr>
        <p:xfrm>
          <a:off x="117125" y="1443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{F69E4B41-9ED5-4967-8091-F03F6141631E}</a:tableStyleId>
              </a:tblPr>
              <a:tblGrid>
                <a:gridCol w="1884275"/>
                <a:gridCol w="2300025"/>
              </a:tblGrid>
              <a:tr h="209550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a" sz="1200"/>
                        <a:t>Indtægter</a:t>
                      </a:r>
                      <a:endParaRPr b="1" sz="1200"/>
                    </a:p>
                  </a:txBody>
                  <a:tcPr marT="19050" marB="19050" marR="28575" marL="28575" anchor="b">
                    <a:solidFill>
                      <a:srgbClr val="93C47D"/>
                    </a:solidFill>
                  </a:tcPr>
                </a:tc>
                <a:tc hMerge="1"/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000"/>
                        <a:t>Overført fra 2015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000"/>
                        <a:t>kr 62.859,76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EFEFE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000"/>
                        <a:t>Renteindtægter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000"/>
                        <a:t>kr 44,05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EFEFE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000"/>
                        <a:t>ADSL Bowler F16 egenbetaling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000"/>
                        <a:t>kr 426,20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EFEFE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000"/>
                        <a:t>AAUVALG 15/16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000"/>
                        <a:t>kr 29.989,00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EFEFEF"/>
                    </a:solidFill>
                  </a:tcPr>
                </a:tc>
              </a:tr>
              <a:tr h="251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solidFill>
                      <a:srgbClr val="EFEFEF"/>
                    </a:solidFill>
                  </a:tcPr>
                </a:tc>
              </a:tr>
              <a:tr h="251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solidFill>
                      <a:srgbClr val="EFEFEF"/>
                    </a:solidFill>
                  </a:tcPr>
                </a:tc>
              </a:tr>
              <a:tr h="238125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a"/>
                        <a:t>Realiserede Udgifter</a:t>
                      </a:r>
                      <a:endParaRPr b="1"/>
                    </a:p>
                  </a:txBody>
                  <a:tcPr marT="19050" marB="19050" marR="28575" marL="28575" anchor="b">
                    <a:solidFill>
                      <a:srgbClr val="EA9999"/>
                    </a:solidFill>
                  </a:tcPr>
                </a:tc>
                <a:tc hMerge="1"/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000"/>
                        <a:t>1601 - ADSL Spiser E15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000"/>
                        <a:t>kr 8.120,00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EFEFE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000"/>
                        <a:t>1602 - Studiestart F16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000"/>
                        <a:t>kr 2.000,00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EFEFE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000"/>
                        <a:t>1603 - Opvaskegrej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000"/>
                        <a:t>kr 138,75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EFEFE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000"/>
                        <a:t>1604 - ADSL Bowler F16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000"/>
                        <a:t>kr 2.785,00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EFEFE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000"/>
                        <a:t>1605 - Fornyelse Azehosting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000"/>
                        <a:t>kr 171,36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EFEFE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000"/>
                        <a:t>1606 - DAT/SW rus støtte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000"/>
                        <a:t>kr 6.000,00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EFEFE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000"/>
                        <a:t>1607 - BaIT/INF/IxD rus-støtte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000"/>
                        <a:t>kr 5.500,00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0" name="Google Shape;120;p19"/>
          <p:cNvGraphicFramePr/>
          <p:nvPr/>
        </p:nvGraphicFramePr>
        <p:xfrm>
          <a:off x="4505675" y="1405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{F69E4B41-9ED5-4967-8091-F03F6141631E}</a:tableStyleId>
              </a:tblPr>
              <a:tblGrid>
                <a:gridCol w="2028825"/>
                <a:gridCol w="2476500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000"/>
                        <a:t>1608 - adsl-aau.dk DKHostmaster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000"/>
                        <a:t>kr 45,00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EFEFE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000"/>
                        <a:t>1609 - Studiestart E16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000"/>
                        <a:t>kr 2.500,00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EFEFE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solidFill>
                      <a:srgbClr val="EFEFE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solidFill>
                      <a:srgbClr val="EFEFE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solidFill>
                      <a:srgbClr val="EFEFEF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a" sz="1200"/>
                        <a:t>Resultat pr.</a:t>
                      </a:r>
                      <a:endParaRPr b="1" sz="1200"/>
                    </a:p>
                  </a:txBody>
                  <a:tcPr marT="19050" marB="19050" marR="28575" marL="28575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solidFill>
                      <a:srgbClr val="EFEFE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000"/>
                        <a:t>18/10/2016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000"/>
                        <a:t>kr 66.058,90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EFEFE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solidFill>
                      <a:srgbClr val="EFEFEF"/>
                    </a:solidFill>
                  </a:tcPr>
                </a:tc>
              </a:tr>
              <a:tr h="238125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a"/>
                        <a:t>Projekterede Udgifter</a:t>
                      </a:r>
                      <a:endParaRPr b="1"/>
                    </a:p>
                  </a:txBody>
                  <a:tcPr marT="19050" marB="19050" marR="28575" marL="28575" anchor="b">
                    <a:solidFill>
                      <a:srgbClr val="CCCCCC"/>
                    </a:solidFill>
                  </a:tcPr>
                </a:tc>
                <a:tc hMerge="1"/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000"/>
                        <a:t>Nye brætspil til Jægerstuen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000"/>
                        <a:t>kr 5.000,00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EFEFE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000"/>
                        <a:t>Fyttetur støtte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000"/>
                        <a:t>kr 1.000,00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EFEFE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solidFill>
                      <a:srgbClr val="EFEFE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solidFill>
                      <a:srgbClr val="EFEFEF"/>
                    </a:solidFill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a"/>
                        <a:t>Rest 2016</a:t>
                      </a:r>
                      <a:endParaRPr b="1"/>
                    </a:p>
                  </a:txBody>
                  <a:tcPr marT="19050" marB="19050" marR="28575" marL="28575" anchor="b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000"/>
                        <a:t>kr 60.058,90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A4C2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15075" y="-6"/>
            <a:ext cx="1928925" cy="1986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0"/>
          <p:cNvSpPr txBox="1"/>
          <p:nvPr/>
        </p:nvSpPr>
        <p:spPr>
          <a:xfrm>
            <a:off x="353100" y="353100"/>
            <a:ext cx="6714600" cy="6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 sz="3200">
                <a:latin typeface="Open Sans"/>
                <a:ea typeface="Open Sans"/>
                <a:cs typeface="Open Sans"/>
                <a:sym typeface="Open Sans"/>
              </a:rPr>
              <a:t>3b. </a:t>
            </a:r>
            <a:r>
              <a:rPr lang="da" sz="3200">
                <a:latin typeface="Open Sans"/>
                <a:ea typeface="Open Sans"/>
                <a:cs typeface="Open Sans"/>
                <a:sym typeface="Open Sans"/>
              </a:rPr>
              <a:t>Kritisk revisors bemærkning</a:t>
            </a:r>
            <a:endParaRPr sz="3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7" name="Google Shape;127;p20"/>
          <p:cNvSpPr txBox="1"/>
          <p:nvPr/>
        </p:nvSpPr>
        <p:spPr>
          <a:xfrm>
            <a:off x="139000" y="1122825"/>
            <a:ext cx="7076100" cy="39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 sz="2000">
                <a:latin typeface="Open Sans"/>
                <a:ea typeface="Open Sans"/>
                <a:cs typeface="Open Sans"/>
                <a:sym typeface="Open Sans"/>
              </a:rPr>
              <a:t>Kritisk revisor: Mikkel Bonde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/>
        </p:nvSpPr>
        <p:spPr>
          <a:xfrm>
            <a:off x="353100" y="353100"/>
            <a:ext cx="4298100" cy="5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 sz="3200">
                <a:latin typeface="Open Sans"/>
                <a:ea typeface="Open Sans"/>
                <a:cs typeface="Open Sans"/>
                <a:sym typeface="Open Sans"/>
              </a:rPr>
              <a:t>3c. </a:t>
            </a:r>
            <a:r>
              <a:rPr lang="da" sz="3200">
                <a:latin typeface="Open Sans"/>
                <a:ea typeface="Open Sans"/>
                <a:cs typeface="Open Sans"/>
                <a:sym typeface="Open Sans"/>
              </a:rPr>
              <a:t>Budget 2016-2017</a:t>
            </a:r>
            <a:endParaRPr sz="3200"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33" name="Google Shape;133;p21"/>
          <p:cNvGraphicFramePr/>
          <p:nvPr/>
        </p:nvGraphicFramePr>
        <p:xfrm>
          <a:off x="353100" y="1438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{F69E4B41-9ED5-4967-8091-F03F6141631E}</a:tableStyleId>
              </a:tblPr>
              <a:tblGrid>
                <a:gridCol w="476250"/>
                <a:gridCol w="1590675"/>
                <a:gridCol w="809625"/>
                <a:gridCol w="895350"/>
              </a:tblGrid>
              <a:tr h="28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a" sz="1000"/>
                        <a:t>Hovedkonti</a:t>
                      </a:r>
                      <a:endParaRPr b="1"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a" sz="1000"/>
                        <a:t>Nøgle Budget 2017</a:t>
                      </a:r>
                      <a:endParaRPr b="1"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a" sz="1000"/>
                        <a:t>Afrundet Budget 2017</a:t>
                      </a:r>
                      <a:endParaRPr b="1"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000"/>
                        <a:t>Indtægt fra AAU valg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000"/>
                        <a:t>30000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000">
                          <a:solidFill>
                            <a:srgbClr val="2D2D2D"/>
                          </a:solidFill>
                        </a:rPr>
                        <a:t>Overført fra 2016</a:t>
                      </a:r>
                      <a:endParaRPr sz="1000">
                        <a:solidFill>
                          <a:srgbClr val="2D2D2D"/>
                        </a:solidFill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000"/>
                        <a:t>54000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000">
                          <a:solidFill>
                            <a:srgbClr val="2D2D2D"/>
                          </a:solidFill>
                        </a:rPr>
                        <a:t>Budget Sociale aktiviter</a:t>
                      </a:r>
                      <a:endParaRPr sz="1000">
                        <a:solidFill>
                          <a:srgbClr val="2D2D2D"/>
                        </a:solidFill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000"/>
                        <a:t>22000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000"/>
                        <a:t>22000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000">
                          <a:solidFill>
                            <a:srgbClr val="2D2D2D"/>
                          </a:solidFill>
                        </a:rPr>
                        <a:t>Budget Faglige aktiviter</a:t>
                      </a:r>
                      <a:endParaRPr sz="1000">
                        <a:solidFill>
                          <a:srgbClr val="2D2D2D"/>
                        </a:solidFill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000"/>
                        <a:t>16500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000"/>
                        <a:t>17</a:t>
                      </a:r>
                      <a:r>
                        <a:rPr lang="da" sz="1000"/>
                        <a:t>000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000">
                          <a:solidFill>
                            <a:srgbClr val="2D2D2D"/>
                          </a:solidFill>
                        </a:rPr>
                        <a:t>Budget Drift</a:t>
                      </a:r>
                      <a:endParaRPr sz="1000">
                        <a:solidFill>
                          <a:srgbClr val="2D2D2D"/>
                        </a:solidFill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000"/>
                        <a:t>3</a:t>
                      </a:r>
                      <a:r>
                        <a:rPr lang="da" sz="1000"/>
                        <a:t>000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000"/>
                        <a:t>3000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000"/>
                        <a:t>Hensættelser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000"/>
                        <a:t>4000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000"/>
                        <a:t>4</a:t>
                      </a:r>
                      <a:r>
                        <a:rPr lang="da" sz="1000"/>
                        <a:t>000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4" name="Google Shape;134;p21"/>
          <p:cNvGraphicFramePr/>
          <p:nvPr/>
        </p:nvGraphicFramePr>
        <p:xfrm>
          <a:off x="4651200" y="668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{F69E4B41-9ED5-4967-8091-F03F6141631E}</a:tableStyleId>
              </a:tblPr>
              <a:tblGrid>
                <a:gridCol w="476250"/>
                <a:gridCol w="1590675"/>
                <a:gridCol w="809625"/>
                <a:gridCol w="895350"/>
              </a:tblGrid>
              <a:tr h="390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a" sz="1000">
                          <a:solidFill>
                            <a:srgbClr val="2D2D2D"/>
                          </a:solidFill>
                        </a:rPr>
                        <a:t>Konto kode</a:t>
                      </a:r>
                      <a:endParaRPr b="1" sz="1000">
                        <a:solidFill>
                          <a:srgbClr val="2D2D2D"/>
                        </a:solidFill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a" sz="1000">
                          <a:solidFill>
                            <a:srgbClr val="2D2D2D"/>
                          </a:solidFill>
                        </a:rPr>
                        <a:t>Kontodetaljer</a:t>
                      </a:r>
                      <a:endParaRPr b="1" sz="1000">
                        <a:solidFill>
                          <a:srgbClr val="2D2D2D"/>
                        </a:solidFill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000">
                          <a:solidFill>
                            <a:srgbClr val="2D2D2D"/>
                          </a:solidFill>
                        </a:rPr>
                        <a:t>1</a:t>
                      </a:r>
                      <a:endParaRPr sz="1000">
                        <a:solidFill>
                          <a:srgbClr val="2D2D2D"/>
                        </a:solidFill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000"/>
                        <a:t>Gratis bar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2D2D2D"/>
                        </a:solidFill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000"/>
                        <a:t>5000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000"/>
                        <a:t>2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000"/>
                        <a:t>Spisearrangementer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2D2D2D"/>
                        </a:solidFill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000"/>
                        <a:t>140</a:t>
                      </a:r>
                      <a:r>
                        <a:rPr lang="da" sz="1000"/>
                        <a:t>00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000"/>
                        <a:t>3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000"/>
                        <a:t>Socialt komsammen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2D2D2D"/>
                        </a:solidFill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000"/>
                        <a:t>3</a:t>
                      </a:r>
                      <a:r>
                        <a:rPr lang="da" sz="1000"/>
                        <a:t>000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000">
                          <a:solidFill>
                            <a:srgbClr val="2D2D2D"/>
                          </a:solidFill>
                        </a:rPr>
                        <a:t>4</a:t>
                      </a:r>
                      <a:endParaRPr sz="1000">
                        <a:solidFill>
                          <a:srgbClr val="2D2D2D"/>
                        </a:solidFill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000">
                          <a:solidFill>
                            <a:srgbClr val="2D2D2D"/>
                          </a:solidFill>
                        </a:rPr>
                        <a:t>Kurser</a:t>
                      </a:r>
                      <a:endParaRPr sz="1000">
                        <a:solidFill>
                          <a:srgbClr val="2D2D2D"/>
                        </a:solidFill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2D2D2D"/>
                        </a:solidFill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000"/>
                        <a:t>1000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000"/>
                        <a:t>5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000"/>
                        <a:t>Årets studerende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2D2D2D"/>
                        </a:solidFill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000"/>
                        <a:t>7500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000"/>
                        <a:t>6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000"/>
                        <a:t>Politiske aktiviteter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2D2D2D"/>
                        </a:solidFill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000"/>
                        <a:t>3</a:t>
                      </a:r>
                      <a:r>
                        <a:rPr lang="da" sz="1000"/>
                        <a:t>000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000">
                          <a:solidFill>
                            <a:srgbClr val="2D2D2D"/>
                          </a:solidFill>
                        </a:rPr>
                        <a:t>7</a:t>
                      </a:r>
                      <a:endParaRPr sz="1000">
                        <a:solidFill>
                          <a:srgbClr val="2D2D2D"/>
                        </a:solidFill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000">
                          <a:solidFill>
                            <a:srgbClr val="2D2D2D"/>
                          </a:solidFill>
                        </a:rPr>
                        <a:t>Projektpulje</a:t>
                      </a:r>
                      <a:endParaRPr sz="1000">
                        <a:solidFill>
                          <a:srgbClr val="2D2D2D"/>
                        </a:solidFill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2D2D2D"/>
                        </a:solidFill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000"/>
                        <a:t>5000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000"/>
                        <a:t>8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000"/>
                        <a:t>Præsentationsmateriale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2D2D2D"/>
                        </a:solidFill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000"/>
                        <a:t>1</a:t>
                      </a:r>
                      <a:r>
                        <a:rPr lang="da" sz="1000"/>
                        <a:t>000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000"/>
                        <a:t>9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000"/>
                        <a:t>Valgmidler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2D2D2D"/>
                        </a:solidFill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000"/>
                        <a:t>1</a:t>
                      </a:r>
                      <a:r>
                        <a:rPr lang="da" sz="1000"/>
                        <a:t>000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000">
                          <a:solidFill>
                            <a:srgbClr val="2D2D2D"/>
                          </a:solidFill>
                        </a:rPr>
                        <a:t>10</a:t>
                      </a:r>
                      <a:endParaRPr sz="1000">
                        <a:solidFill>
                          <a:srgbClr val="2D2D2D"/>
                        </a:solidFill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000"/>
                        <a:t>Mad til aktive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2D2D2D"/>
                        </a:solidFill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000"/>
                        <a:t>1</a:t>
                      </a:r>
                      <a:r>
                        <a:rPr lang="da" sz="1000"/>
                        <a:t>000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