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19BA9-9675-4AF9-A95A-1A8FFEBB3BF4}">
  <a:tblStyle styleId="{41319BA9-9675-4AF9-A95A-1A8FFEBB3B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b89879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b89879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8b279b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8b279b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b89879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b89879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81e0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81e0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b89879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b89879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b279b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b279b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b279bf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b279bf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b279b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b279b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8b279b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8b279b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b898798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b898798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5200"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sz="5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1/11-2017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til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8.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SICT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p15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ADSL Event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/>
              <a:t>Valg-Udvalg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768838" y="4806173"/>
            <a:ext cx="1669500" cy="270000"/>
          </a:xfrm>
          <a:prstGeom prst="rect">
            <a:avLst/>
          </a:prstGeom>
          <a:gradFill>
            <a:gsLst>
              <a:gs pos="0">
                <a:srgbClr val="92D050"/>
              </a:gs>
              <a:gs pos="45000">
                <a:srgbClr val="92D050"/>
              </a:gs>
              <a:gs pos="100000">
                <a:srgbClr val="92D050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E8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Studerende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04913" y="4074303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Studienævn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32764" y="4074303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Institutter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704913" y="3339421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Skoler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75386" y="2604539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Fakulteter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75386" y="1869657"/>
            <a:ext cx="1669500" cy="270000"/>
          </a:xfrm>
          <a:prstGeom prst="rect">
            <a:avLst/>
          </a:prstGeom>
          <a:gradFill>
            <a:gsLst>
              <a:gs pos="0">
                <a:srgbClr val="8DC8F0"/>
              </a:gs>
              <a:gs pos="45000">
                <a:srgbClr val="A1D2F3"/>
              </a:gs>
              <a:gs pos="100000">
                <a:srgbClr val="A5D9FD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Rektorat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75386" y="1134775"/>
            <a:ext cx="1669500" cy="270000"/>
          </a:xfrm>
          <a:prstGeom prst="rect">
            <a:avLst/>
          </a:prstGeom>
          <a:gradFill>
            <a:gsLst>
              <a:gs pos="0">
                <a:srgbClr val="92CF50"/>
              </a:gs>
              <a:gs pos="50000">
                <a:srgbClr val="A1D2F3"/>
              </a:gs>
              <a:gs pos="100000">
                <a:srgbClr val="A5D9FD"/>
              </a:gs>
            </a:gsLst>
            <a:lin ang="0" scaled="0"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2" idx="0"/>
            <a:endCxn id="83" idx="2"/>
          </p:cNvCxnSpPr>
          <p:nvPr/>
        </p:nvCxnSpPr>
        <p:spPr>
          <a:xfrm flipH="1" rot="5400000">
            <a:off x="2840688" y="4043273"/>
            <a:ext cx="462000" cy="1063800"/>
          </a:xfrm>
          <a:prstGeom prst="bentConnector3">
            <a:avLst>
              <a:gd fmla="val 5000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6"/>
          <p:cNvCxnSpPr>
            <a:stCxn id="82" idx="0"/>
            <a:endCxn id="84" idx="2"/>
          </p:cNvCxnSpPr>
          <p:nvPr/>
        </p:nvCxnSpPr>
        <p:spPr>
          <a:xfrm rot="-5400000">
            <a:off x="3904488" y="4043273"/>
            <a:ext cx="462000" cy="1063800"/>
          </a:xfrm>
          <a:prstGeom prst="bentConnector3">
            <a:avLst>
              <a:gd fmla="val 5000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6"/>
          <p:cNvCxnSpPr>
            <a:stCxn id="83" idx="0"/>
            <a:endCxn id="85" idx="2"/>
          </p:cNvCxnSpPr>
          <p:nvPr/>
        </p:nvCxnSpPr>
        <p:spPr>
          <a:xfrm rot="10800000">
            <a:off x="2539663" y="3609303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>
            <a:stCxn id="85" idx="0"/>
            <a:endCxn id="86" idx="2"/>
          </p:cNvCxnSpPr>
          <p:nvPr/>
        </p:nvCxnSpPr>
        <p:spPr>
          <a:xfrm rot="-5400000">
            <a:off x="2842363" y="2571721"/>
            <a:ext cx="465000" cy="10704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5400000">
            <a:off x="3539086" y="2952676"/>
            <a:ext cx="1199700" cy="1057200"/>
          </a:xfrm>
          <a:prstGeom prst="bentConnector3">
            <a:avLst>
              <a:gd fmla="val 81278" name="adj1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>
            <a:stCxn id="86" idx="0"/>
            <a:endCxn id="87" idx="2"/>
          </p:cNvCxnSpPr>
          <p:nvPr/>
        </p:nvCxnSpPr>
        <p:spPr>
          <a:xfrm rot="10800000">
            <a:off x="3610136" y="2139539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>
            <a:stCxn id="87" idx="0"/>
            <a:endCxn id="88" idx="2"/>
          </p:cNvCxnSpPr>
          <p:nvPr/>
        </p:nvCxnSpPr>
        <p:spPr>
          <a:xfrm rot="10800000">
            <a:off x="3610136" y="1404657"/>
            <a:ext cx="0" cy="465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>
            <a:stCxn id="87" idx="2"/>
          </p:cNvCxnSpPr>
          <p:nvPr/>
        </p:nvCxnSpPr>
        <p:spPr>
          <a:xfrm flipH="1" rot="-5400000">
            <a:off x="4566386" y="1183407"/>
            <a:ext cx="246900" cy="2159400"/>
          </a:xfrm>
          <a:prstGeom prst="bentConnector2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5769593" y="2240814"/>
            <a:ext cx="1669500" cy="270000"/>
          </a:xfrm>
          <a:prstGeom prst="rect">
            <a:avLst/>
          </a:prstGeom>
          <a:gradFill>
            <a:gsLst>
              <a:gs pos="0">
                <a:srgbClr val="8DC8F0"/>
              </a:gs>
              <a:gs pos="45000">
                <a:srgbClr val="A1D2F3"/>
              </a:gs>
              <a:gs pos="100000">
                <a:srgbClr val="A5D9FD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Fælles service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53100" y="353100"/>
            <a:ext cx="855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Universitets opbygning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Årsberetning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53100" y="1197650"/>
            <a:ext cx="61596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3 repræsentanter i Studienævnet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1 repræsentant i Institutrådet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1 repræsentant i Akademiskråd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Støtte givet til Fklubben og Rusperioderne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Manglende events i forhold til tidligere år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ADSL klubhus er lukket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a.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Regnskabet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24788" y="12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{41319BA9-9675-4AF9-A95A-1A8FFEBB3BF4}</a:tableStyleId>
              </a:tblPr>
              <a:tblGrid>
                <a:gridCol w="2028825"/>
                <a:gridCol w="2476500"/>
              </a:tblGrid>
              <a:tr h="219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Indtægter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Overført fra 2016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57.141,60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Renteindtægter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32,68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AAUVALG 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41.453,00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71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Realiserede Udgifter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Netbank abonnement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1701 - Studiestart F17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1.200,00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1702 - FixD arr støtte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1.776,65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1703 - Bordtennisbat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658,75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1704 - Fklub feaster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3.005,00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1705 - Fklub sportsdag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5.005,00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1706 - Azehosting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360,10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1707 - Kandidatfest støtte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2.505,00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1708 - rusling.dk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50,00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4638675" y="9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{41319BA9-9675-4AF9-A95A-1A8FFEBB3BF4}</a:tableStyleId>
              </a:tblPr>
              <a:tblGrid>
                <a:gridCol w="2028825"/>
                <a:gridCol w="2476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1709 - 300x bordtennisbolde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641,00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1710 - Fklub fyttetur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6.005,00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200"/>
                        <a:t>Resultat pr.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01/11/2017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77.320,78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71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Projekterede Udgifter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Godkendt til brætspil mm. 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1.640,70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/>
                        <a:t>Rest 2017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kr 75.680,08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53100" y="353100"/>
            <a:ext cx="4480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3b.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Budget 2017-2018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353100" y="14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{41319BA9-9675-4AF9-A95A-1A8FFEBB3BF4}</a:tableStyleId>
              </a:tblPr>
              <a:tblGrid>
                <a:gridCol w="476250"/>
                <a:gridCol w="1590675"/>
                <a:gridCol w="809625"/>
                <a:gridCol w="895350"/>
              </a:tblGrid>
              <a:tr h="28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Hovedkonti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Nøgle Budget 2018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/>
                        <a:t>Afrundet Budget 2018</a:t>
                      </a:r>
                      <a:endParaRPr b="1"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Indtægt fra AAU valg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1600</a:t>
                      </a:r>
                      <a:r>
                        <a:rPr lang="da" sz="1000"/>
                        <a:t>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Overført fra 2017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75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Sociale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41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41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Faglige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50</a:t>
                      </a:r>
                      <a:r>
                        <a:rPr lang="da" sz="1000"/>
                        <a:t>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Budget Drift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Hensættelser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4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5186975" y="3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{41319BA9-9675-4AF9-A95A-1A8FFEBB3BF4}</a:tableStyleId>
              </a:tblPr>
              <a:tblGrid>
                <a:gridCol w="1590675"/>
                <a:gridCol w="895350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a" sz="1000">
                          <a:solidFill>
                            <a:srgbClr val="2D2D2D"/>
                          </a:solidFill>
                        </a:rPr>
                        <a:t>Sociale aktiviteter</a:t>
                      </a:r>
                      <a:endParaRPr b="1"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Spisearrangementer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16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Socialt komsammen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25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Faglige aktiviteter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Politiske aktiviteter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>
                          <a:solidFill>
                            <a:srgbClr val="2D2D2D"/>
                          </a:solidFill>
                        </a:rPr>
                        <a:t>Projektpulje</a:t>
                      </a:r>
                      <a:endParaRPr sz="1000">
                        <a:solidFill>
                          <a:srgbClr val="2D2D2D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2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Drift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Repræs</a:t>
                      </a:r>
                      <a:r>
                        <a:rPr lang="da" sz="1000"/>
                        <a:t>entations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Valgmidler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3</a:t>
                      </a:r>
                      <a:r>
                        <a:rPr lang="da" sz="1000"/>
                        <a:t>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Mad til aktive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000"/>
                        <a:t>1000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Ingen modtaget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