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S/H+BrIaMsI1jxIDlMJLP3xD/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09820C-4DD7-4081-94E5-D531E94FC2D3}">
  <a:tblStyle styleId="{B109820C-4DD7-4081-94E5-D531E94FC2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364200" y="331175"/>
            <a:ext cx="84156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da" sz="5200">
                <a:latin typeface="Open Sans"/>
                <a:ea typeface="Open Sans"/>
                <a:cs typeface="Open Sans"/>
                <a:sym typeface="Open Sans"/>
              </a:rPr>
              <a:t>Aalborgs Datalogiske Studenterlaug</a:t>
            </a:r>
            <a:endParaRPr b="0" i="0" sz="5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64200" y="1741950"/>
            <a:ext cx="5249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da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Generalforsamling </a:t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da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13/12-2019</a:t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8. Eventuelt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929075" y="1473125"/>
            <a:ext cx="5517000" cy="3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 holdt: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Brætspil aften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Grill aften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 støttet: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Fjulefrokost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FixD Winter banquet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En </a:t>
            </a:r>
            <a:r>
              <a:rPr b="1" lang="da">
                <a:latin typeface="Open Sans"/>
                <a:ea typeface="Open Sans"/>
                <a:cs typeface="Open Sans"/>
                <a:sym typeface="Open Sans"/>
              </a:rPr>
              <a:t>studenterpolitisk forening</a:t>
            </a:r>
            <a:r>
              <a:rPr lang="da">
                <a:latin typeface="Open Sans"/>
                <a:ea typeface="Open Sans"/>
                <a:cs typeface="Open Sans"/>
                <a:sym typeface="Open Sans"/>
              </a:rPr>
              <a:t>, der afholder faglige og sociale arrangementer for studerende under Studienævn for SICT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 amt="21000"/>
          </a:blip>
          <a:srcRect b="0" l="0" r="0" t="0"/>
          <a:stretch/>
        </p:blipFill>
        <p:spPr>
          <a:xfrm>
            <a:off x="2074550" y="74326"/>
            <a:ext cx="4970250" cy="49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/>
          <p:nvPr/>
        </p:nvSpPr>
        <p:spPr>
          <a:xfrm>
            <a:off x="3528800" y="652300"/>
            <a:ext cx="2149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Bestyrelse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28230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Studenterpolitik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48467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Sociale arrangementer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139025" y="160400"/>
            <a:ext cx="18177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Træffer beslutninger for foreningen og behandler ansøgninger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64175" y="3026225"/>
            <a:ext cx="21495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Kvalitetssikring af vores uddannelser og studiemiljø. Del- tagelse i relevante styrende organer på AAU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7100350" y="2887200"/>
            <a:ext cx="20316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Sociale arrangementer for at sikre et bedre studiemiljø og kommunikation på tværs af årgange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" name="Google Shape;73;p3"/>
          <p:cNvCxnSpPr>
            <a:stCxn id="67" idx="1"/>
          </p:cNvCxnSpPr>
          <p:nvPr/>
        </p:nvCxnSpPr>
        <p:spPr>
          <a:xfrm rot="10800000">
            <a:off x="1956800" y="908800"/>
            <a:ext cx="1572000" cy="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3"/>
          <p:cNvCxnSpPr>
            <a:stCxn id="68" idx="1"/>
          </p:cNvCxnSpPr>
          <p:nvPr/>
        </p:nvCxnSpPr>
        <p:spPr>
          <a:xfrm rot="10800000">
            <a:off x="2074550" y="3464625"/>
            <a:ext cx="748500" cy="1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3"/>
          <p:cNvCxnSpPr>
            <a:stCxn id="69" idx="3"/>
            <a:endCxn id="76" idx="1"/>
          </p:cNvCxnSpPr>
          <p:nvPr/>
        </p:nvCxnSpPr>
        <p:spPr>
          <a:xfrm flipH="1" rot="10800000">
            <a:off x="6333250" y="2684025"/>
            <a:ext cx="810600" cy="9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p3"/>
          <p:cNvSpPr/>
          <p:nvPr/>
        </p:nvSpPr>
        <p:spPr>
          <a:xfrm>
            <a:off x="7143750" y="2481000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ADSL Event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139025" y="2620025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Valg-Udvalg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353100" y="1235875"/>
            <a:ext cx="78246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ordstyrer og referent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Årsberetning samt godkendelse heraf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Regnskab, budget, samt godkendelse heraf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Vedtægtsændringer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formand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bestyrelsesmedlemmer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kritisk revisor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Eventuelt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Dagsorden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1739175" y="66607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a"/>
              <a:t>Valg af ordstyrer og referent </a:t>
            </a:r>
            <a:endParaRPr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Årsberetning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353100" y="1197650"/>
            <a:ext cx="61596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Politisk aktivitet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 repræsentanter i Studienævnet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 repræsentant i Institutrådet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 repræsentant i Akademiskråd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Støtte givet til Fklubben og Rusperioderne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Manglende events i forhold til tidligere år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3a. Regnskabet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4" name="Google Shape;104;p7"/>
          <p:cNvGraphicFramePr/>
          <p:nvPr/>
        </p:nvGraphicFramePr>
        <p:xfrm>
          <a:off x="353100" y="143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{B109820C-4DD7-4081-94E5-D531E94FC2D3}</a:tableStyleId>
              </a:tblPr>
              <a:tblGrid>
                <a:gridCol w="2028825"/>
                <a:gridCol w="2476500"/>
              </a:tblGrid>
              <a:tr h="2095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da" sz="1200" u="none" cap="none" strike="noStrike"/>
                        <a:t>Indtægter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Overført fra 2018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kr 49.698,52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Renteindtægter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kr 11,20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AAUVALG 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kr 19.432,00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a" sz="1000" u="none" cap="none" strike="noStrike"/>
                        <a:t>29/11/2018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kr 69.141,72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7"/>
          <p:cNvGraphicFramePr/>
          <p:nvPr/>
        </p:nvGraphicFramePr>
        <p:xfrm>
          <a:off x="353100" y="300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{B109820C-4DD7-4081-94E5-D531E94FC2D3}</a:tableStyleId>
              </a:tblPr>
              <a:tblGrid>
                <a:gridCol w="2028825"/>
                <a:gridCol w="2476500"/>
              </a:tblGrid>
              <a:tr h="2476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da" sz="1400" u="none" cap="none" strike="noStrike"/>
                        <a:t>Realiserede Udgifter</a:t>
                      </a:r>
                      <a:endParaRPr b="1"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1900 - Netbank abonnement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kr 100,00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7"/>
          <p:cNvGraphicFramePr/>
          <p:nvPr/>
        </p:nvGraphicFramePr>
        <p:xfrm>
          <a:off x="353100" y="349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{B109820C-4DD7-4081-94E5-D531E94FC2D3}</a:tableStyleId>
              </a:tblPr>
              <a:tblGrid>
                <a:gridCol w="2028825"/>
                <a:gridCol w="247650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1921 - pålægschokolade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kr 290,55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1922 - valg slik nilj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kr 200,00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1923 - fyttetur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kr 7.500,00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1923 - plakat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kr 1.560,00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1924 - valg slik clara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a" sz="1000" u="none" cap="none" strike="noStrike"/>
                        <a:t>kr 400,00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7"/>
          <p:cNvSpPr txBox="1"/>
          <p:nvPr/>
        </p:nvSpPr>
        <p:spPr>
          <a:xfrm>
            <a:off x="2008375" y="1039175"/>
            <a:ext cx="5517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7"/>
          <p:cNvCxnSpPr/>
          <p:nvPr/>
        </p:nvCxnSpPr>
        <p:spPr>
          <a:xfrm flipH="1">
            <a:off x="4960400" y="2311625"/>
            <a:ext cx="1695900" cy="8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p7"/>
          <p:cNvSpPr txBox="1"/>
          <p:nvPr/>
        </p:nvSpPr>
        <p:spPr>
          <a:xfrm>
            <a:off x="6027275" y="1737675"/>
            <a:ext cx="29301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Ikke få Clara til at ordne ting med Excel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4. Vedtægtsændringer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Ingen modtaget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5-7. Valg 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formand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næstformand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kasserer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bestyrelsesmedlemmer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kritisk revisor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