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mf9QikCNVlaKpApCjMxSnDLZy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dd25608c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0dd25608c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dd25608cc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0dd25608cc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dd25608c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30dd25608c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dd25608c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30dd25608c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dd25608c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0dd25608c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dd25608cc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0dd25608c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dd25608cc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0dd25608c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dd25608c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30dd25608c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dd25608cc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0dd25608cc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dd25608cc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0dd25608cc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30dd25608cc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30dd25608cc_1_5"/>
          <p:cNvSpPr txBox="1"/>
          <p:nvPr/>
        </p:nvSpPr>
        <p:spPr>
          <a:xfrm>
            <a:off x="364200" y="331175"/>
            <a:ext cx="84156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da" sz="5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Aalborgs Datalogiske Studenterlaug</a:t>
            </a:r>
            <a:endParaRPr b="0" i="0" sz="5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g30dd25608cc_1_5"/>
          <p:cNvSpPr txBox="1"/>
          <p:nvPr/>
        </p:nvSpPr>
        <p:spPr>
          <a:xfrm>
            <a:off x="364200" y="1741950"/>
            <a:ext cx="52494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da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Generalforsamling </a:t>
            </a:r>
            <a:endParaRPr b="0" i="0" sz="4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da" sz="4000">
                <a:latin typeface="Open Sans"/>
                <a:ea typeface="Open Sans"/>
                <a:cs typeface="Open Sans"/>
                <a:sym typeface="Open Sans"/>
              </a:rPr>
              <a:t>18</a:t>
            </a:r>
            <a:r>
              <a:rPr b="0" i="0" lang="da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da" sz="400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b="0" i="0" lang="da" sz="4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-20</a:t>
            </a:r>
            <a:r>
              <a:rPr lang="da" sz="4000">
                <a:latin typeface="Open Sans"/>
                <a:ea typeface="Open Sans"/>
                <a:cs typeface="Open Sans"/>
                <a:sym typeface="Open Sans"/>
              </a:rPr>
              <a:t>21</a:t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30dd25608cc_1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0dd25608cc_1_63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da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8. Eventuelt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g30dd25608cc_1_63"/>
          <p:cNvSpPr txBox="1"/>
          <p:nvPr/>
        </p:nvSpPr>
        <p:spPr>
          <a:xfrm>
            <a:off x="929075" y="1473125"/>
            <a:ext cx="5517000" cy="3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 holdt: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Brætspil aften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Wake and talk 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Gokart 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Wakeboard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Gæt en pris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 støttet: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a"/>
              <a:t>Farligt event 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da"/>
              <a:t>Flutter ved Netcompany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Webinar: Konsulentrollen både under og efter studiet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a"/>
              <a:t>Webinar: Udvikler i Sundhedsvæsenet m. Region Midtjylland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dd25608cc_1_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a">
                <a:latin typeface="Open Sans"/>
                <a:ea typeface="Open Sans"/>
                <a:cs typeface="Open Sans"/>
                <a:sym typeface="Open Sans"/>
              </a:rPr>
              <a:t>En </a:t>
            </a:r>
            <a:r>
              <a:rPr b="1" lang="da">
                <a:latin typeface="Open Sans"/>
                <a:ea typeface="Open Sans"/>
                <a:cs typeface="Open Sans"/>
                <a:sym typeface="Open Sans"/>
              </a:rPr>
              <a:t>studenterpolitisk forening</a:t>
            </a:r>
            <a:r>
              <a:rPr lang="da">
                <a:latin typeface="Open Sans"/>
                <a:ea typeface="Open Sans"/>
                <a:cs typeface="Open Sans"/>
                <a:sym typeface="Open Sans"/>
              </a:rPr>
              <a:t>, der afholder faglige og sociale arrangementer for studerende under Studienævn for SICT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g30dd25608cc_1_15"/>
          <p:cNvPicPr preferRelativeResize="0"/>
          <p:nvPr/>
        </p:nvPicPr>
        <p:blipFill rotWithShape="1">
          <a:blip r:embed="rId3">
            <a:alphaModFix amt="21000"/>
          </a:blip>
          <a:srcRect b="0" l="0" r="0" t="0"/>
          <a:stretch/>
        </p:blipFill>
        <p:spPr>
          <a:xfrm>
            <a:off x="2074550" y="74326"/>
            <a:ext cx="4970250" cy="49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30dd25608cc_1_15"/>
          <p:cNvSpPr/>
          <p:nvPr/>
        </p:nvSpPr>
        <p:spPr>
          <a:xfrm>
            <a:off x="3528800" y="652300"/>
            <a:ext cx="2149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a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Bestyrelse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g30dd25608cc_1_15"/>
          <p:cNvSpPr/>
          <p:nvPr/>
        </p:nvSpPr>
        <p:spPr>
          <a:xfrm>
            <a:off x="2823050" y="3347025"/>
            <a:ext cx="1486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Studenterpolitik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g30dd25608cc_1_15"/>
          <p:cNvSpPr/>
          <p:nvPr/>
        </p:nvSpPr>
        <p:spPr>
          <a:xfrm>
            <a:off x="4846750" y="3347025"/>
            <a:ext cx="1486500" cy="58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a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Sociale arrangementer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g30dd25608cc_1_15"/>
          <p:cNvSpPr txBox="1"/>
          <p:nvPr/>
        </p:nvSpPr>
        <p:spPr>
          <a:xfrm>
            <a:off x="139025" y="160400"/>
            <a:ext cx="1817700" cy="2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Træffer beslutninger for foreningen og behandler ansøgninger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g30dd25608cc_1_15"/>
          <p:cNvSpPr txBox="1"/>
          <p:nvPr/>
        </p:nvSpPr>
        <p:spPr>
          <a:xfrm>
            <a:off x="64175" y="3026225"/>
            <a:ext cx="21495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Kvalitetssikring af vores uddannelser og studiemiljø. Del- tagelse i relevante styrende organer på AAU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g30dd25608cc_1_15"/>
          <p:cNvSpPr txBox="1"/>
          <p:nvPr/>
        </p:nvSpPr>
        <p:spPr>
          <a:xfrm>
            <a:off x="7100350" y="2887200"/>
            <a:ext cx="2031600" cy="22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a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Sociale arrangementer for at sikre et bedre studiemiljø og kommunikation på tværs af årgange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3" name="Google Shape;73;g30dd25608cc_1_15"/>
          <p:cNvCxnSpPr>
            <a:stCxn id="67" idx="1"/>
          </p:cNvCxnSpPr>
          <p:nvPr/>
        </p:nvCxnSpPr>
        <p:spPr>
          <a:xfrm rot="10800000">
            <a:off x="1956800" y="908800"/>
            <a:ext cx="1572000" cy="3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g30dd25608cc_1_15"/>
          <p:cNvCxnSpPr>
            <a:stCxn id="68" idx="1"/>
          </p:cNvCxnSpPr>
          <p:nvPr/>
        </p:nvCxnSpPr>
        <p:spPr>
          <a:xfrm rot="10800000">
            <a:off x="2074550" y="3464625"/>
            <a:ext cx="748500" cy="17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" name="Google Shape;75;g30dd25608cc_1_15"/>
          <p:cNvCxnSpPr>
            <a:stCxn id="69" idx="3"/>
            <a:endCxn id="76" idx="1"/>
          </p:cNvCxnSpPr>
          <p:nvPr/>
        </p:nvCxnSpPr>
        <p:spPr>
          <a:xfrm flipH="1" rot="10800000">
            <a:off x="6333250" y="2684025"/>
            <a:ext cx="810600" cy="95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" name="Google Shape;76;g30dd25608cc_1_15"/>
          <p:cNvSpPr/>
          <p:nvPr/>
        </p:nvSpPr>
        <p:spPr>
          <a:xfrm>
            <a:off x="7143750" y="2481000"/>
            <a:ext cx="1251900" cy="4062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ADSL Event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30dd25608cc_1_15"/>
          <p:cNvSpPr/>
          <p:nvPr/>
        </p:nvSpPr>
        <p:spPr>
          <a:xfrm>
            <a:off x="139025" y="2620025"/>
            <a:ext cx="1251900" cy="4062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d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Valg-Udvalg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30dd25608cc_1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30dd25608cc_1_30"/>
          <p:cNvSpPr txBox="1"/>
          <p:nvPr/>
        </p:nvSpPr>
        <p:spPr>
          <a:xfrm>
            <a:off x="353100" y="1235875"/>
            <a:ext cx="7824600" cy="38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ordstyrer og referent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Årsberetning samt godkendelse heraf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Regnskab, budget, samt godkendelse heraf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Vedtægtsændringer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formand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bestyrelsesmedlemmer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Valg af kritisk revisor</a:t>
            </a:r>
            <a:endParaRPr b="0" i="0" sz="2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0" i="0" lang="da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Eventuelt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g30dd25608cc_1_30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da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Dagsorden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g30dd25608cc_1_30"/>
          <p:cNvSpPr txBox="1"/>
          <p:nvPr/>
        </p:nvSpPr>
        <p:spPr>
          <a:xfrm>
            <a:off x="1739175" y="666075"/>
            <a:ext cx="71046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dd25608cc_1_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da"/>
              <a:t>Valg af ordstyrer og referent </a:t>
            </a:r>
            <a:endParaRPr/>
          </a:p>
        </p:txBody>
      </p:sp>
      <p:sp>
        <p:nvSpPr>
          <p:cNvPr id="91" name="Google Shape;91;g30dd25608cc_1_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30dd25608cc_1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30dd25608cc_1_42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da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 Årsberetning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g30dd25608cc_1_42"/>
          <p:cNvSpPr txBox="1"/>
          <p:nvPr/>
        </p:nvSpPr>
        <p:spPr>
          <a:xfrm>
            <a:off x="353100" y="1197650"/>
            <a:ext cx="61596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Politisk aktivitet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○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repræsentanter i Studienævnet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○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repræsentant i Institutrådet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○"/>
            </a:pPr>
            <a:r>
              <a:rPr lang="da" sz="2000">
                <a:latin typeface="Open Sans"/>
                <a:ea typeface="Open Sans"/>
                <a:cs typeface="Open Sans"/>
                <a:sym typeface="Open Sans"/>
              </a:rPr>
              <a:t>0 </a:t>
            </a: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repræsentant i Akademiskråd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Støtte givet til Fklubben og Rusperioderne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b="0" i="0" lang="da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Manglende events i forhold til tidligere år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dd25608cc_1_48"/>
          <p:cNvSpPr txBox="1"/>
          <p:nvPr/>
        </p:nvSpPr>
        <p:spPr>
          <a:xfrm>
            <a:off x="353100" y="353100"/>
            <a:ext cx="38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da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3a. Regnskabet</a:t>
            </a:r>
            <a:endParaRPr b="0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dd25608cc_1_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4. Vedtægtsændringer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g30dd25608cc_1_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da">
                <a:latin typeface="Open Sans"/>
                <a:ea typeface="Open Sans"/>
                <a:cs typeface="Open Sans"/>
                <a:sym typeface="Open Sans"/>
              </a:rPr>
              <a:t>Ændring til regnskabet året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dd25608cc_1_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a" sz="3200">
                <a:latin typeface="Open Sans"/>
                <a:ea typeface="Open Sans"/>
                <a:cs typeface="Open Sans"/>
                <a:sym typeface="Open Sans"/>
              </a:rPr>
              <a:t>5-7. Valg 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g30dd25608cc_1_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formand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næstformand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kasserer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bestyrelsesmedlemmer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d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Valg af kritisk revisor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g30dd25608cc_1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075" y="-6"/>
            <a:ext cx="1928925" cy="19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