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hh9fNP6xtb88L2BmcI8oEjv/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dd30341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0dd30341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dd303410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0dd303410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dd303410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30dd303410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d303410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0dd303410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dd303410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0dd303410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dd303410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0dd303410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dd303410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0dd303410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dd303410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0dd303410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dd303410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0dd303410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dd303410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0dd303410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30dd303410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30dd3034102_1_0"/>
          <p:cNvSpPr txBox="1"/>
          <p:nvPr/>
        </p:nvSpPr>
        <p:spPr>
          <a:xfrm>
            <a:off x="364200" y="331175"/>
            <a:ext cx="8415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da" sz="5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Aalborgs Datalogiske Studenterlaug</a:t>
            </a:r>
            <a:endParaRPr b="0" i="0" sz="5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g30dd3034102_1_0"/>
          <p:cNvSpPr txBox="1"/>
          <p:nvPr/>
        </p:nvSpPr>
        <p:spPr>
          <a:xfrm>
            <a:off x="364200" y="1741950"/>
            <a:ext cx="5249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0" sz="4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da" sz="4000" u="none" cap="none" strike="noStrike">
                <a:solidFill>
                  <a:srgbClr val="000000"/>
                </a:solidFill>
              </a:rPr>
              <a:t>Generalforsamling </a:t>
            </a:r>
            <a:endParaRPr i="0" sz="4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da" sz="4000"/>
              <a:t>23</a:t>
            </a:r>
            <a:r>
              <a:rPr i="0" lang="da" sz="4000" u="none" cap="none" strike="noStrike">
                <a:solidFill>
                  <a:srgbClr val="000000"/>
                </a:solidFill>
              </a:rPr>
              <a:t>/</a:t>
            </a:r>
            <a:r>
              <a:rPr lang="da" sz="4000"/>
              <a:t>10</a:t>
            </a:r>
            <a:r>
              <a:rPr i="0" lang="da" sz="4000" u="none" cap="none" strike="noStrike">
                <a:solidFill>
                  <a:srgbClr val="000000"/>
                </a:solidFill>
              </a:rPr>
              <a:t>-20</a:t>
            </a:r>
            <a:r>
              <a:rPr lang="da" sz="4000"/>
              <a:t>24</a:t>
            </a:r>
            <a:endParaRPr sz="4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30dd3034102_1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0dd3034102_1_58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8. Eventuelt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g30dd3034102_1_58"/>
          <p:cNvSpPr txBox="1"/>
          <p:nvPr/>
        </p:nvSpPr>
        <p:spPr>
          <a:xfrm>
            <a:off x="929075" y="1473125"/>
            <a:ext cx="5517000" cy="3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holdt: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Brætspil</a:t>
            </a:r>
            <a:r>
              <a:rPr lang="da"/>
              <a:t>s</a:t>
            </a: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aftener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valgkage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støttet: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Feaster, Fyttetur, Studiestart, </a:t>
            </a:r>
            <a:r>
              <a:rPr lang="da"/>
              <a:t>Pubcrawl,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/>
              <a:t>Fagligt event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:O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dd3034102_1_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b="1" lang="da">
                <a:latin typeface="Open Sans"/>
                <a:ea typeface="Open Sans"/>
                <a:cs typeface="Open Sans"/>
                <a:sym typeface="Open Sans"/>
              </a:rPr>
              <a:t>studenterpolitisk forening</a:t>
            </a:r>
            <a:r>
              <a:rPr lang="da">
                <a:latin typeface="Open Sans"/>
                <a:ea typeface="Open Sans"/>
                <a:cs typeface="Open Sans"/>
                <a:sym typeface="Open Sans"/>
              </a:rPr>
              <a:t>, der afholder faglige og sociale arrangementer for studerende under Studienævn for datalogi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30dd3034102_1_10"/>
          <p:cNvPicPr preferRelativeResize="0"/>
          <p:nvPr/>
        </p:nvPicPr>
        <p:blipFill rotWithShape="1">
          <a:blip r:embed="rId3">
            <a:alphaModFix amt="21000"/>
          </a:blip>
          <a:srcRect b="0" l="0" r="0" t="0"/>
          <a:stretch/>
        </p:blipFill>
        <p:spPr>
          <a:xfrm>
            <a:off x="2074550" y="74326"/>
            <a:ext cx="4970250" cy="49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0dd3034102_1_10"/>
          <p:cNvSpPr/>
          <p:nvPr/>
        </p:nvSpPr>
        <p:spPr>
          <a:xfrm>
            <a:off x="3528800" y="652300"/>
            <a:ext cx="2149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Bestyrelse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g30dd3034102_1_10"/>
          <p:cNvSpPr/>
          <p:nvPr/>
        </p:nvSpPr>
        <p:spPr>
          <a:xfrm>
            <a:off x="28230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Studenterpolitik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g30dd3034102_1_10"/>
          <p:cNvSpPr/>
          <p:nvPr/>
        </p:nvSpPr>
        <p:spPr>
          <a:xfrm>
            <a:off x="48467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g30dd3034102_1_10"/>
          <p:cNvSpPr txBox="1"/>
          <p:nvPr/>
        </p:nvSpPr>
        <p:spPr>
          <a:xfrm>
            <a:off x="139025" y="160400"/>
            <a:ext cx="18177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Træffer beslutninger for foreningen og behandler ansøgninger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g30dd3034102_1_10"/>
          <p:cNvSpPr txBox="1"/>
          <p:nvPr/>
        </p:nvSpPr>
        <p:spPr>
          <a:xfrm>
            <a:off x="64175" y="3026225"/>
            <a:ext cx="2149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Kvalitetssikring af vores uddannelser og studiemiljø. Del- tagelse i relevante styrende organer på AAU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g30dd3034102_1_10"/>
          <p:cNvSpPr txBox="1"/>
          <p:nvPr/>
        </p:nvSpPr>
        <p:spPr>
          <a:xfrm>
            <a:off x="7100350" y="2887200"/>
            <a:ext cx="20316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 for at sikre et bedre studiemiljø og kommunikation på tværs af årgange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" name="Google Shape;73;g30dd3034102_1_10"/>
          <p:cNvCxnSpPr>
            <a:stCxn id="67" idx="1"/>
          </p:cNvCxnSpPr>
          <p:nvPr/>
        </p:nvCxnSpPr>
        <p:spPr>
          <a:xfrm rot="10800000">
            <a:off x="1956800" y="908800"/>
            <a:ext cx="15720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g30dd3034102_1_10"/>
          <p:cNvCxnSpPr>
            <a:stCxn id="68" idx="1"/>
          </p:cNvCxnSpPr>
          <p:nvPr/>
        </p:nvCxnSpPr>
        <p:spPr>
          <a:xfrm rot="10800000">
            <a:off x="2074550" y="3464625"/>
            <a:ext cx="748500" cy="1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g30dd3034102_1_10"/>
          <p:cNvCxnSpPr>
            <a:stCxn id="69" idx="3"/>
            <a:endCxn id="76" idx="1"/>
          </p:cNvCxnSpPr>
          <p:nvPr/>
        </p:nvCxnSpPr>
        <p:spPr>
          <a:xfrm flipH="1" rot="10800000">
            <a:off x="6333250" y="2684025"/>
            <a:ext cx="810600" cy="9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g30dd3034102_1_10"/>
          <p:cNvSpPr/>
          <p:nvPr/>
        </p:nvSpPr>
        <p:spPr>
          <a:xfrm>
            <a:off x="7143750" y="2481000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ADSL Event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0dd3034102_1_10"/>
          <p:cNvSpPr/>
          <p:nvPr/>
        </p:nvSpPr>
        <p:spPr>
          <a:xfrm>
            <a:off x="139025" y="2620025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Valg-Udvalg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0dd3034102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30dd3034102_1_25"/>
          <p:cNvSpPr txBox="1"/>
          <p:nvPr/>
        </p:nvSpPr>
        <p:spPr>
          <a:xfrm>
            <a:off x="353100" y="1235875"/>
            <a:ext cx="7824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ordstyrer og referent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Årsberetning samt godkendelse heraf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Regnskab, budget, samt godkendelse heraf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Vedtægtsændringer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Kasserens Beretninger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g30dd3034102_1_25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Dagsorden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g30dd3034102_1_25"/>
          <p:cNvSpPr txBox="1"/>
          <p:nvPr/>
        </p:nvSpPr>
        <p:spPr>
          <a:xfrm>
            <a:off x="1739175" y="6660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dd3034102_1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a"/>
              <a:t>Valg af ordstyrer og referent </a:t>
            </a:r>
            <a:endParaRPr/>
          </a:p>
        </p:txBody>
      </p:sp>
      <p:sp>
        <p:nvSpPr>
          <p:cNvPr id="91" name="Google Shape;91;g30dd3034102_1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30dd3034102_1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0dd3034102_1_37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Årsberetning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g30dd3034102_1_37"/>
          <p:cNvSpPr txBox="1"/>
          <p:nvPr/>
        </p:nvSpPr>
        <p:spPr>
          <a:xfrm>
            <a:off x="353100" y="1197650"/>
            <a:ext cx="61596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Politisk aktivitet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repræsentanter i Studienævnet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repræsentant i Institutrådet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repræsentant i </a:t>
            </a: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Akademisk Råd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Støtte givet til F-klubben</a:t>
            </a: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, FiXD,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Manglende events i forhold til tidligere år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dd3034102_1_43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Regnskabet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g30dd3034102_1_43"/>
          <p:cNvSpPr txBox="1"/>
          <p:nvPr/>
        </p:nvSpPr>
        <p:spPr>
          <a:xfrm>
            <a:off x="2683850" y="464700"/>
            <a:ext cx="323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2"/>
                </a:solidFill>
              </a:rPr>
              <a:t>-Topholt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dd3034102_1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4. Vedtægtsændringer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g30dd3034102_1_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vedtægt 5 skal ændres til “§ 5 Bestyrelsen indkalder via opslag på relevante medier til generalforsamlingen med mindst 14 dages varsel. Ordinær generalforsamling afholdes hvert kalenderår senest i 3. måned (marts).”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Vedtægt 14 bør ændres til “§ 14 Bestyrelsens opgave er at godkende en forretningsorden der som minimum definerer formandens, næstformandens, kassererens opgavefordeling samt mødestruktur</a:t>
            </a:r>
            <a:r>
              <a:rPr lang="da">
                <a:latin typeface="Open Sans"/>
                <a:ea typeface="Open Sans"/>
                <a:cs typeface="Open Sans"/>
                <a:sym typeface="Open Sans"/>
              </a:rPr>
              <a:t>.”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dd3034102_1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5-7. Valg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g30dd3034102_1_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næstformand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kasserer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g30dd3034102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