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g4UbtE6LKUHtYVFLQ1vxJT/YCN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7043b3a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7043b3a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7043b3a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7043b3a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7043b3a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7043b3a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7043b3a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7043b3a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7043b3ac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7043b3ac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7043b3ac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7043b3a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5d3ca8b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5d3ca8b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5d3ca8b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5d3ca8b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5d3ca8b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5d3ca8b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7043b3a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7043b3a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719de5f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719de5f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0c79d8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40c79d8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e268fdf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5e268fdf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689333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689333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364200" y="331175"/>
            <a:ext cx="8415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da" sz="5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Aalborgs Datalogiske Studenterlaug</a:t>
            </a:r>
            <a:endParaRPr b="0" i="0" sz="5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64200" y="1741950"/>
            <a:ext cx="5249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da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Generalforsamling 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da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03/10-202</a:t>
            </a:r>
            <a:r>
              <a:rPr lang="da" sz="40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7043b3aca_0_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Året der gik</a:t>
            </a:r>
            <a:endParaRPr/>
          </a:p>
        </p:txBody>
      </p:sp>
      <p:sp>
        <p:nvSpPr>
          <p:cNvPr id="126" name="Google Shape;126;g287043b3aca_0_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7043b3aca_0_13"/>
          <p:cNvSpPr txBox="1"/>
          <p:nvPr>
            <p:ph idx="1" type="subTitle"/>
          </p:nvPr>
        </p:nvSpPr>
        <p:spPr>
          <a:xfrm>
            <a:off x="311700" y="641975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Genrelforsamling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ADSL-RUN 2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Bræstpil oktober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ADSL-Sprint 3 (en iterativ process)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Halloween i Kbh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Julefrokost i Kbh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FixD julefrokost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7043b3aca_0_18"/>
          <p:cNvSpPr txBox="1"/>
          <p:nvPr>
            <p:ph idx="1" type="subTitle"/>
          </p:nvPr>
        </p:nvSpPr>
        <p:spPr>
          <a:xfrm>
            <a:off x="311700" y="545750"/>
            <a:ext cx="8520600" cy="4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Fjulefrokost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Magic Aften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Valgkage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Brætspilsaften November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Julesmåkager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Snacks til semesterstart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Bestyrelsesmiddag efter valg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7043b3aca_0_23"/>
          <p:cNvSpPr txBox="1"/>
          <p:nvPr>
            <p:ph idx="1" type="subTitle"/>
          </p:nvPr>
        </p:nvSpPr>
        <p:spPr>
          <a:xfrm>
            <a:off x="311700" y="278400"/>
            <a:ext cx="8520600" cy="45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2000 kroners brætspil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Sæler fra Amazon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FixD karaoke aften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15.000 til supercomputerklubben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Brætspilsaften Februar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Magic aften Februar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Brætspilaften Marts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7043b3aca_0_28"/>
          <p:cNvSpPr txBox="1"/>
          <p:nvPr>
            <p:ph idx="1" type="subTitle"/>
          </p:nvPr>
        </p:nvSpPr>
        <p:spPr>
          <a:xfrm>
            <a:off x="311700" y="374675"/>
            <a:ext cx="8520600" cy="44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Magic aften Marts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Påskeforkost Kbh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Datalogi hyttetur studiestart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Magic aften April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Brætspilsaften April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Gavekort ADSL-Sprint 3 (en iterativ process)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Kage til bestyrelsesmøde Maj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7043b3aca_0_33"/>
          <p:cNvSpPr txBox="1"/>
          <p:nvPr>
            <p:ph idx="1" type="subTitle"/>
          </p:nvPr>
        </p:nvSpPr>
        <p:spPr>
          <a:xfrm>
            <a:off x="311700" y="160825"/>
            <a:ext cx="8520600" cy="4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FixD bowling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Trøjer ADSL-Sprint 3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Dimission AAU 6000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Gave til kritisk revisor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DVML studiestart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Kbh brætspilsaften studiestart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DAT brætspilsaften studiestart</a:t>
            </a:r>
            <a:endParaRPr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Brætspil fra sidste års regnskab (ups)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5d3ca8b57_0_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5.1</a:t>
            </a:r>
            <a:endParaRPr/>
          </a:p>
        </p:txBody>
      </p:sp>
      <p:sp>
        <p:nvSpPr>
          <p:cNvPr id="157" name="Google Shape;157;g285d3ca8b57_0_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Indkomne ansøgninger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5d3ca8b57_0_6"/>
          <p:cNvSpPr txBox="1"/>
          <p:nvPr>
            <p:ph type="ctrTitle"/>
          </p:nvPr>
        </p:nvSpPr>
        <p:spPr>
          <a:xfrm>
            <a:off x="311700" y="239525"/>
            <a:ext cx="3711000" cy="10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F-acking</a:t>
            </a:r>
            <a:endParaRPr/>
          </a:p>
        </p:txBody>
      </p:sp>
      <p:sp>
        <p:nvSpPr>
          <p:cNvPr id="163" name="Google Shape;163;g285d3ca8b57_0_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g285d3ca8b5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00" y="0"/>
            <a:ext cx="5211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5d3ca8b57_0_16"/>
          <p:cNvSpPr txBox="1"/>
          <p:nvPr>
            <p:ph type="ctrTitle"/>
          </p:nvPr>
        </p:nvSpPr>
        <p:spPr>
          <a:xfrm>
            <a:off x="311704" y="744575"/>
            <a:ext cx="4671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Flan</a:t>
            </a:r>
            <a:endParaRPr/>
          </a:p>
        </p:txBody>
      </p:sp>
      <p:sp>
        <p:nvSpPr>
          <p:cNvPr id="170" name="Google Shape;170;g285d3ca8b57_0_16"/>
          <p:cNvSpPr txBox="1"/>
          <p:nvPr>
            <p:ph idx="1" type="subTitle"/>
          </p:nvPr>
        </p:nvSpPr>
        <p:spPr>
          <a:xfrm>
            <a:off x="311700" y="2834125"/>
            <a:ext cx="4770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3000? (Xd uden moms)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Til tøj og headwear?</a:t>
            </a:r>
            <a:endParaRPr/>
          </a:p>
        </p:txBody>
      </p:sp>
      <p:pic>
        <p:nvPicPr>
          <p:cNvPr id="171" name="Google Shape;171;g285d3ca8b57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900" y="699500"/>
            <a:ext cx="4374025" cy="44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7043b3aca_0_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87043b3aca_0_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287043b3ac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061" y="0"/>
            <a:ext cx="66958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"/>
          <p:cNvSpPr txBox="1"/>
          <p:nvPr/>
        </p:nvSpPr>
        <p:spPr>
          <a:xfrm>
            <a:off x="353100" y="1116000"/>
            <a:ext cx="78246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ordstyrer og referent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Hvad står ADSL for/laver ADSL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Årsberetning samt godkendelse heraf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Events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Regnskab, budget, samt godkendelse heraf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Vedtægtsændringer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Eventuelt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Dagsorden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1739175" y="578588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719de5f78_0_0"/>
          <p:cNvSpPr txBox="1"/>
          <p:nvPr>
            <p:ph type="ctrTitle"/>
          </p:nvPr>
        </p:nvSpPr>
        <p:spPr>
          <a:xfrm>
            <a:off x="311700" y="336050"/>
            <a:ext cx="8520600" cy="9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5.2 ADSÆL Udeling!!!</a:t>
            </a:r>
            <a:endParaRPr/>
          </a:p>
        </p:txBody>
      </p:sp>
      <p:sp>
        <p:nvSpPr>
          <p:cNvPr id="184" name="Google Shape;184;g28719de5f78_0_0"/>
          <p:cNvSpPr txBox="1"/>
          <p:nvPr>
            <p:ph idx="1" type="subTitle"/>
          </p:nvPr>
        </p:nvSpPr>
        <p:spPr>
          <a:xfrm>
            <a:off x="311700" y="2834125"/>
            <a:ext cx="40797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da"/>
              <a:t>Hartvigsen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da"/>
              <a:t>Aaen</a:t>
            </a:r>
            <a:endParaRPr/>
          </a:p>
        </p:txBody>
      </p:sp>
      <p:pic>
        <p:nvPicPr>
          <p:cNvPr id="185" name="Google Shape;185;g28719de5f7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300" y="1311350"/>
            <a:ext cx="5257000" cy="36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6. Vedtægtsændringer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a">
                <a:latin typeface="Open Sans"/>
                <a:ea typeface="Open Sans"/>
                <a:cs typeface="Open Sans"/>
                <a:sym typeface="Open Sans"/>
              </a:rPr>
              <a:t>Ændring af §23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100">
                <a:solidFill>
                  <a:schemeClr val="dk1"/>
                </a:solidFill>
              </a:rPr>
              <a:t>§ 23 Det reviderede regnskab med kommende års budget skal være offentliggjort på hjemmesiden senest 7 dage før generalforsamling.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100">
                <a:solidFill>
                  <a:schemeClr val="dk1"/>
                </a:solidFill>
              </a:rPr>
              <a:t>til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100">
                <a:solidFill>
                  <a:schemeClr val="dk1"/>
                </a:solidFill>
              </a:rPr>
              <a:t>§ 23 Det reviderede regnskab med kommende års budget skal være offentliggjort på </a:t>
            </a:r>
            <a:r>
              <a:rPr b="1" lang="da" sz="2100">
                <a:solidFill>
                  <a:schemeClr val="dk1"/>
                </a:solidFill>
              </a:rPr>
              <a:t>relevante steder</a:t>
            </a:r>
            <a:r>
              <a:rPr lang="da" sz="2100">
                <a:solidFill>
                  <a:schemeClr val="dk1"/>
                </a:solidFill>
              </a:rPr>
              <a:t> senest 7 dage før generalforsamling.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7-9. Valg 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næstformand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kasserer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 (2-5)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Simon “Pulle” Sletten Vestergaard stiller op igen.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0c79d82c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a"/>
              <a:t>10. Eventuelt?</a:t>
            </a:r>
            <a:endParaRPr/>
          </a:p>
        </p:txBody>
      </p:sp>
      <p:sp>
        <p:nvSpPr>
          <p:cNvPr id="204" name="Google Shape;204;g140c79d82c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e268fdf54_0_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a"/>
              <a:t>Kahoot tid!!</a:t>
            </a:r>
            <a:endParaRPr/>
          </a:p>
        </p:txBody>
      </p:sp>
      <p:sp>
        <p:nvSpPr>
          <p:cNvPr id="210" name="Google Shape;210;g15e268fdf54_0_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a"/>
              <a:t>Derefter pizza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a"/>
              <a:t>Valg af ordstyrer og referent </a:t>
            </a:r>
            <a:endParaRPr/>
          </a:p>
        </p:txBody>
      </p:sp>
      <p:sp>
        <p:nvSpPr>
          <p:cNvPr id="70" name="Google Shape;7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11700" y="1808550"/>
            <a:ext cx="85935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b="1" lang="da">
                <a:latin typeface="Open Sans"/>
                <a:ea typeface="Open Sans"/>
                <a:cs typeface="Open Sans"/>
                <a:sym typeface="Open Sans"/>
              </a:rPr>
              <a:t>studenterpolitisk forening</a:t>
            </a:r>
            <a:r>
              <a:rPr lang="da">
                <a:latin typeface="Open Sans"/>
                <a:ea typeface="Open Sans"/>
                <a:cs typeface="Open Sans"/>
                <a:sym typeface="Open Sans"/>
              </a:rPr>
              <a:t>, der afholder faglige og sociale arrangementer for studerende på Datalogisk Institut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2"/>
          <p:cNvSpPr txBox="1"/>
          <p:nvPr>
            <p:ph type="title"/>
          </p:nvPr>
        </p:nvSpPr>
        <p:spPr>
          <a:xfrm>
            <a:off x="86800" y="65600"/>
            <a:ext cx="88185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2. Hvad står ADSL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 amt="21000"/>
          </a:blip>
          <a:srcRect b="0" l="0" r="0" t="0"/>
          <a:stretch/>
        </p:blipFill>
        <p:spPr>
          <a:xfrm>
            <a:off x="2074538" y="160400"/>
            <a:ext cx="4712938" cy="47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3528800" y="652300"/>
            <a:ext cx="2149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Bestyrelse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8230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Studenterpolitik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48467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Sociale arrangementer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39025" y="160400"/>
            <a:ext cx="18177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Træffer beslutninger for foreningen og behandler ansøgninger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4175" y="3026225"/>
            <a:ext cx="21495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Kvalitetssikring af vores uddannelser og studiemiljø. Del- tagelse i relevante styrende organer på AAU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7100350" y="2887200"/>
            <a:ext cx="20316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Sociale arrangementer for at sikre et bedre studiemiljø og kommunikation på tværs af årgange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" name="Google Shape;88;p3"/>
          <p:cNvCxnSpPr>
            <a:stCxn id="82" idx="1"/>
          </p:cNvCxnSpPr>
          <p:nvPr/>
        </p:nvCxnSpPr>
        <p:spPr>
          <a:xfrm rot="10800000">
            <a:off x="1956800" y="908800"/>
            <a:ext cx="1572000" cy="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3"/>
          <p:cNvCxnSpPr>
            <a:stCxn id="83" idx="1"/>
          </p:cNvCxnSpPr>
          <p:nvPr/>
        </p:nvCxnSpPr>
        <p:spPr>
          <a:xfrm rot="10800000">
            <a:off x="2074550" y="3464625"/>
            <a:ext cx="748500" cy="1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3"/>
          <p:cNvCxnSpPr>
            <a:stCxn id="84" idx="3"/>
            <a:endCxn id="91" idx="1"/>
          </p:cNvCxnSpPr>
          <p:nvPr/>
        </p:nvCxnSpPr>
        <p:spPr>
          <a:xfrm flipH="1" rot="10800000">
            <a:off x="6333250" y="2684025"/>
            <a:ext cx="810600" cy="9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3"/>
          <p:cNvSpPr/>
          <p:nvPr/>
        </p:nvSpPr>
        <p:spPr>
          <a:xfrm>
            <a:off x="7143750" y="2481000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ADSL Event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139025" y="2620025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Valg-Udvalg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 Årsberetning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353100" y="1197650"/>
            <a:ext cx="8588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Politisk aktivitet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repræsentanter i Studienævnet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repræsentant i Institutrådet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repræsentant i Akademisk råd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 har holdt grande store brætspilsaftner +</a:t>
            </a: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 det løse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Støttet de andre Studerende og Foreninger (F-klubben, FixD, Supercomputer</a:t>
            </a: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klubben</a:t>
            </a: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Næste år, bliver det endnu vildere!!!!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86893333f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86893333fc_0_0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1 Noget for dig?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g286893333fc_0_0"/>
          <p:cNvSpPr txBox="1"/>
          <p:nvPr/>
        </p:nvSpPr>
        <p:spPr>
          <a:xfrm>
            <a:off x="353100" y="1197650"/>
            <a:ext cx="8588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Der er en ledig plads i akademisk råd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Rip Tobias Surland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“Det er basically gratis mad og networking” - Arthur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	. Events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889575" y="1147350"/>
            <a:ext cx="4598400" cy="3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 holdt: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Brætspil aften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Magic Night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Wakeboard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ADSL-Sprint 3 (en iterativ process)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 støttet: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</a:t>
            </a:r>
            <a:r>
              <a:rPr lang="da"/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Studiestart (sådan helt generelt)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Julefrokost/Halloween i Kbh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FixD julefrokost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FixD karaoke aften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FixD Bowling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Dimission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Fjulefrokost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a"/>
              <a:t>Fagligt </a:t>
            </a: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Facking</a:t>
            </a:r>
            <a:r>
              <a:rPr lang="da"/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 Lidt flere end der plads til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5940275" y="2524175"/>
            <a:ext cx="2438100" cy="19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Epic ting vi også har støttet: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/>
              <a:t>Supercomputer Klubben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5. Regnskabet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846925" y="1779375"/>
            <a:ext cx="61809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6900"/>
              <a:t>To the Sheet!</a:t>
            </a:r>
            <a:endParaRPr b="1" sz="6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