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314" r:id="rId4"/>
    <p:sldId id="285" r:id="rId5"/>
    <p:sldId id="324" r:id="rId6"/>
    <p:sldId id="329" r:id="rId7"/>
    <p:sldId id="330" r:id="rId8"/>
    <p:sldId id="331" r:id="rId9"/>
    <p:sldId id="332" r:id="rId10"/>
    <p:sldId id="321" r:id="rId11"/>
    <p:sldId id="323" r:id="rId12"/>
    <p:sldId id="333" r:id="rId13"/>
    <p:sldId id="334" r:id="rId14"/>
    <p:sldId id="326" r:id="rId15"/>
    <p:sldId id="335" r:id="rId16"/>
    <p:sldId id="327" r:id="rId17"/>
    <p:sldId id="328" r:id="rId18"/>
    <p:sldId id="33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2E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53" autoAdjust="0"/>
    <p:restoredTop sz="87984" autoAdjust="0"/>
  </p:normalViewPr>
  <p:slideViewPr>
    <p:cSldViewPr snapToGrid="0">
      <p:cViewPr varScale="1">
        <p:scale>
          <a:sx n="128" d="100"/>
          <a:sy n="128" d="100"/>
        </p:scale>
        <p:origin x="14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F4615D-9CE9-429A-A223-474B18918F25}" type="datetimeFigureOut">
              <a:rPr lang="zh-CN" altLang="en-US" smtClean="0"/>
              <a:t>2020/12/4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F0B17-20C8-4CBB-BD66-70902ADF39C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370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7590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075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6318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1704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682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22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096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F0B17-20C8-4CBB-BD66-70902ADF39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509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F0B17-20C8-4CBB-BD66-70902ADF39C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230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3261138" y="-7830"/>
            <a:ext cx="8944218" cy="6865831"/>
          </a:xfrm>
          <a:custGeom>
            <a:avLst/>
            <a:gdLst>
              <a:gd name="connsiteX0" fmla="*/ 17770 w 8944218"/>
              <a:gd name="connsiteY0" fmla="*/ 0 h 6865831"/>
              <a:gd name="connsiteX1" fmla="*/ 4931600 w 8944218"/>
              <a:gd name="connsiteY1" fmla="*/ 0 h 6865831"/>
              <a:gd name="connsiteX2" fmla="*/ 4938378 w 8944218"/>
              <a:gd name="connsiteY2" fmla="*/ 6778 h 6865831"/>
              <a:gd name="connsiteX3" fmla="*/ 4939431 w 8944218"/>
              <a:gd name="connsiteY3" fmla="*/ 5724 h 6865831"/>
              <a:gd name="connsiteX4" fmla="*/ 4940097 w 8944218"/>
              <a:gd name="connsiteY4" fmla="*/ 6390 h 6865831"/>
              <a:gd name="connsiteX5" fmla="*/ 4946486 w 8944218"/>
              <a:gd name="connsiteY5" fmla="*/ 0 h 6865831"/>
              <a:gd name="connsiteX6" fmla="*/ 8944218 w 8944218"/>
              <a:gd name="connsiteY6" fmla="*/ 0 h 6865831"/>
              <a:gd name="connsiteX7" fmla="*/ 8944218 w 8944218"/>
              <a:gd name="connsiteY7" fmla="*/ 938217 h 6865831"/>
              <a:gd name="connsiteX8" fmla="*/ 8944218 w 8944218"/>
              <a:gd name="connsiteY8" fmla="*/ 951638 h 6865831"/>
              <a:gd name="connsiteX9" fmla="*/ 8944218 w 8944218"/>
              <a:gd name="connsiteY9" fmla="*/ 4018388 h 6865831"/>
              <a:gd name="connsiteX10" fmla="*/ 8944217 w 8944218"/>
              <a:gd name="connsiteY10" fmla="*/ 4018387 h 6865831"/>
              <a:gd name="connsiteX11" fmla="*/ 8944217 w 8944218"/>
              <a:gd name="connsiteY11" fmla="*/ 5877695 h 6865831"/>
              <a:gd name="connsiteX12" fmla="*/ 7956081 w 8944218"/>
              <a:gd name="connsiteY12" fmla="*/ 6865831 h 6865831"/>
              <a:gd name="connsiteX13" fmla="*/ 6852273 w 8944218"/>
              <a:gd name="connsiteY13" fmla="*/ 6865831 h 6865831"/>
              <a:gd name="connsiteX14" fmla="*/ 4940484 w 8944218"/>
              <a:gd name="connsiteY14" fmla="*/ 4954043 h 6865831"/>
              <a:gd name="connsiteX15" fmla="*/ 4939431 w 8944218"/>
              <a:gd name="connsiteY15" fmla="*/ 4955095 h 6865831"/>
              <a:gd name="connsiteX16" fmla="*/ 2475739 w 8944218"/>
              <a:gd name="connsiteY16" fmla="*/ 2491403 h 6865831"/>
              <a:gd name="connsiteX17" fmla="*/ 2474685 w 8944218"/>
              <a:gd name="connsiteY17" fmla="*/ 2492455 h 6865831"/>
              <a:gd name="connsiteX18" fmla="*/ 0 w 8944218"/>
              <a:gd name="connsiteY18" fmla="*/ 17770 h 6865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944218" h="6865831">
                <a:moveTo>
                  <a:pt x="17770" y="0"/>
                </a:moveTo>
                <a:lnTo>
                  <a:pt x="4931600" y="0"/>
                </a:lnTo>
                <a:lnTo>
                  <a:pt x="4938378" y="6778"/>
                </a:lnTo>
                <a:lnTo>
                  <a:pt x="4939431" y="5724"/>
                </a:lnTo>
                <a:lnTo>
                  <a:pt x="4940097" y="6390"/>
                </a:lnTo>
                <a:lnTo>
                  <a:pt x="4946486" y="0"/>
                </a:lnTo>
                <a:lnTo>
                  <a:pt x="8944218" y="0"/>
                </a:lnTo>
                <a:lnTo>
                  <a:pt x="8944218" y="938217"/>
                </a:lnTo>
                <a:lnTo>
                  <a:pt x="8944218" y="951638"/>
                </a:lnTo>
                <a:lnTo>
                  <a:pt x="8944218" y="4018388"/>
                </a:lnTo>
                <a:lnTo>
                  <a:pt x="8944217" y="4018387"/>
                </a:lnTo>
                <a:lnTo>
                  <a:pt x="8944217" y="5877695"/>
                </a:lnTo>
                <a:lnTo>
                  <a:pt x="7956081" y="6865831"/>
                </a:lnTo>
                <a:lnTo>
                  <a:pt x="6852273" y="6865831"/>
                </a:lnTo>
                <a:lnTo>
                  <a:pt x="4940484" y="4954043"/>
                </a:lnTo>
                <a:lnTo>
                  <a:pt x="4939431" y="4955095"/>
                </a:lnTo>
                <a:lnTo>
                  <a:pt x="2475739" y="2491403"/>
                </a:lnTo>
                <a:lnTo>
                  <a:pt x="2474685" y="2492455"/>
                </a:lnTo>
                <a:lnTo>
                  <a:pt x="0" y="1777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3844246" y="1694329"/>
            <a:ext cx="4548647" cy="2861134"/>
          </a:xfrm>
          <a:custGeom>
            <a:avLst/>
            <a:gdLst>
              <a:gd name="connsiteX0" fmla="*/ 0 w 4548647"/>
              <a:gd name="connsiteY0" fmla="*/ 0 h 2861134"/>
              <a:gd name="connsiteX1" fmla="*/ 4548647 w 4548647"/>
              <a:gd name="connsiteY1" fmla="*/ 0 h 2861134"/>
              <a:gd name="connsiteX2" fmla="*/ 4548647 w 4548647"/>
              <a:gd name="connsiteY2" fmla="*/ 2861134 h 2861134"/>
              <a:gd name="connsiteX3" fmla="*/ 0 w 4548647"/>
              <a:gd name="connsiteY3" fmla="*/ 2861134 h 2861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48647" h="2861134">
                <a:moveTo>
                  <a:pt x="0" y="0"/>
                </a:moveTo>
                <a:lnTo>
                  <a:pt x="4548647" y="0"/>
                </a:lnTo>
                <a:lnTo>
                  <a:pt x="4548647" y="2861134"/>
                </a:lnTo>
                <a:lnTo>
                  <a:pt x="0" y="2861134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5354013" y="3273328"/>
            <a:ext cx="1514686" cy="2442137"/>
          </a:xfrm>
          <a:custGeom>
            <a:avLst/>
            <a:gdLst>
              <a:gd name="connsiteX0" fmla="*/ 0 w 1514686"/>
              <a:gd name="connsiteY0" fmla="*/ 0 h 2442137"/>
              <a:gd name="connsiteX1" fmla="*/ 1514686 w 1514686"/>
              <a:gd name="connsiteY1" fmla="*/ 0 h 2442137"/>
              <a:gd name="connsiteX2" fmla="*/ 1514686 w 1514686"/>
              <a:gd name="connsiteY2" fmla="*/ 2442137 h 2442137"/>
              <a:gd name="connsiteX3" fmla="*/ 0 w 1514686"/>
              <a:gd name="connsiteY3" fmla="*/ 2442137 h 244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4686" h="2442137">
                <a:moveTo>
                  <a:pt x="0" y="0"/>
                </a:moveTo>
                <a:lnTo>
                  <a:pt x="1514686" y="0"/>
                </a:lnTo>
                <a:lnTo>
                  <a:pt x="1514686" y="2442137"/>
                </a:lnTo>
                <a:lnTo>
                  <a:pt x="0" y="2442137"/>
                </a:lnTo>
                <a:close/>
              </a:path>
            </a:pathLst>
          </a:custGeom>
          <a:solidFill>
            <a:schemeClr val="bg2"/>
          </a:solidFill>
          <a:effectLst>
            <a:innerShdw blurRad="114300">
              <a:prstClr val="black"/>
            </a:inn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3980161" y="3662277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4057739" y="3351144"/>
            <a:ext cx="4496750" cy="1752641"/>
          </a:xfrm>
          <a:custGeom>
            <a:avLst/>
            <a:gdLst>
              <a:gd name="connsiteX0" fmla="*/ 2864411 w 4496750"/>
              <a:gd name="connsiteY0" fmla="*/ 0 h 1752641"/>
              <a:gd name="connsiteX1" fmla="*/ 4496750 w 4496750"/>
              <a:gd name="connsiteY1" fmla="*/ 633131 h 1752641"/>
              <a:gd name="connsiteX2" fmla="*/ 1632339 w 4496750"/>
              <a:gd name="connsiteY2" fmla="*/ 1752641 h 1752641"/>
              <a:gd name="connsiteX3" fmla="*/ 0 w 4496750"/>
              <a:gd name="connsiteY3" fmla="*/ 1119510 h 1752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6750" h="1752641">
                <a:moveTo>
                  <a:pt x="2864411" y="0"/>
                </a:moveTo>
                <a:lnTo>
                  <a:pt x="4496750" y="633131"/>
                </a:lnTo>
                <a:lnTo>
                  <a:pt x="1632339" y="1752641"/>
                </a:lnTo>
                <a:lnTo>
                  <a:pt x="0" y="111951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>
          <a:xfrm>
            <a:off x="875075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1"/>
          </p:nvPr>
        </p:nvSpPr>
        <p:spPr>
          <a:xfrm>
            <a:off x="5053586" y="1694144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6" name="图片占位符 15"/>
          <p:cNvSpPr>
            <a:spLocks noGrp="1"/>
          </p:cNvSpPr>
          <p:nvPr>
            <p:ph type="pic" sz="quarter" idx="12"/>
          </p:nvPr>
        </p:nvSpPr>
        <p:spPr>
          <a:xfrm>
            <a:off x="9219984" y="1694144"/>
            <a:ext cx="2100208" cy="2088868"/>
          </a:xfrm>
          <a:custGeom>
            <a:avLst/>
            <a:gdLst>
              <a:gd name="connsiteX0" fmla="*/ 0 w 2100208"/>
              <a:gd name="connsiteY0" fmla="*/ 0 h 2088868"/>
              <a:gd name="connsiteX1" fmla="*/ 2100208 w 2100208"/>
              <a:gd name="connsiteY1" fmla="*/ 0 h 2088868"/>
              <a:gd name="connsiteX2" fmla="*/ 2100208 w 2100208"/>
              <a:gd name="connsiteY2" fmla="*/ 2088868 h 2088868"/>
              <a:gd name="connsiteX3" fmla="*/ 0 w 2100208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208" h="2088868">
                <a:moveTo>
                  <a:pt x="0" y="0"/>
                </a:moveTo>
                <a:lnTo>
                  <a:pt x="2100208" y="0"/>
                </a:lnTo>
                <a:lnTo>
                  <a:pt x="2100208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8" name="图片占位符 17"/>
          <p:cNvSpPr>
            <a:spLocks noGrp="1"/>
          </p:cNvSpPr>
          <p:nvPr>
            <p:ph type="pic" sz="quarter" idx="13"/>
          </p:nvPr>
        </p:nvSpPr>
        <p:spPr>
          <a:xfrm>
            <a:off x="7148703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7" name="图片占位符 16"/>
          <p:cNvSpPr>
            <a:spLocks noGrp="1"/>
          </p:cNvSpPr>
          <p:nvPr>
            <p:ph type="pic" sz="quarter" idx="14"/>
          </p:nvPr>
        </p:nvSpPr>
        <p:spPr>
          <a:xfrm>
            <a:off x="2973741" y="3783011"/>
            <a:ext cx="2099437" cy="2088868"/>
          </a:xfrm>
          <a:custGeom>
            <a:avLst/>
            <a:gdLst>
              <a:gd name="connsiteX0" fmla="*/ 0 w 2099437"/>
              <a:gd name="connsiteY0" fmla="*/ 0 h 2088868"/>
              <a:gd name="connsiteX1" fmla="*/ 2099437 w 2099437"/>
              <a:gd name="connsiteY1" fmla="*/ 0 h 2088868"/>
              <a:gd name="connsiteX2" fmla="*/ 2099437 w 2099437"/>
              <a:gd name="connsiteY2" fmla="*/ 2088868 h 2088868"/>
              <a:gd name="connsiteX3" fmla="*/ 0 w 2099437"/>
              <a:gd name="connsiteY3" fmla="*/ 2088868 h 208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9437" h="2088868">
                <a:moveTo>
                  <a:pt x="0" y="0"/>
                </a:moveTo>
                <a:lnTo>
                  <a:pt x="2099437" y="0"/>
                </a:lnTo>
                <a:lnTo>
                  <a:pt x="2099437" y="2088868"/>
                </a:lnTo>
                <a:lnTo>
                  <a:pt x="0" y="208886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4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576126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92255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8996560" y="3285709"/>
            <a:ext cx="2320729" cy="2452418"/>
          </a:xfrm>
          <a:custGeom>
            <a:avLst/>
            <a:gdLst>
              <a:gd name="connsiteX0" fmla="*/ 0 w 2320729"/>
              <a:gd name="connsiteY0" fmla="*/ 0 h 2452418"/>
              <a:gd name="connsiteX1" fmla="*/ 2320729 w 2320729"/>
              <a:gd name="connsiteY1" fmla="*/ 0 h 2452418"/>
              <a:gd name="connsiteX2" fmla="*/ 2320729 w 2320729"/>
              <a:gd name="connsiteY2" fmla="*/ 2452418 h 2452418"/>
              <a:gd name="connsiteX3" fmla="*/ 0 w 2320729"/>
              <a:gd name="connsiteY3" fmla="*/ 2452418 h 2452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0729" h="2452418">
                <a:moveTo>
                  <a:pt x="0" y="0"/>
                </a:moveTo>
                <a:lnTo>
                  <a:pt x="2320729" y="0"/>
                </a:lnTo>
                <a:lnTo>
                  <a:pt x="2320729" y="2452418"/>
                </a:lnTo>
                <a:lnTo>
                  <a:pt x="0" y="245241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874712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1"/>
          </p:nvPr>
        </p:nvSpPr>
        <p:spPr>
          <a:xfrm>
            <a:off x="874712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2"/>
          </p:nvPr>
        </p:nvSpPr>
        <p:spPr>
          <a:xfrm>
            <a:off x="6200315" y="1616101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6200315" y="3793785"/>
            <a:ext cx="5116972" cy="1815135"/>
          </a:xfrm>
          <a:custGeom>
            <a:avLst/>
            <a:gdLst>
              <a:gd name="connsiteX0" fmla="*/ 0 w 5116972"/>
              <a:gd name="connsiteY0" fmla="*/ 0 h 1815135"/>
              <a:gd name="connsiteX1" fmla="*/ 5116972 w 5116972"/>
              <a:gd name="connsiteY1" fmla="*/ 0 h 1815135"/>
              <a:gd name="connsiteX2" fmla="*/ 5116972 w 5116972"/>
              <a:gd name="connsiteY2" fmla="*/ 1815135 h 1815135"/>
              <a:gd name="connsiteX3" fmla="*/ 0 w 5116972"/>
              <a:gd name="connsiteY3" fmla="*/ 1815135 h 1815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16972" h="1815135">
                <a:moveTo>
                  <a:pt x="0" y="0"/>
                </a:moveTo>
                <a:lnTo>
                  <a:pt x="5116972" y="0"/>
                </a:lnTo>
                <a:lnTo>
                  <a:pt x="5116972" y="1815135"/>
                </a:lnTo>
                <a:lnTo>
                  <a:pt x="0" y="181513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14130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467058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7928136" y="1986039"/>
            <a:ext cx="2864878" cy="2456948"/>
          </a:xfrm>
          <a:custGeom>
            <a:avLst/>
            <a:gdLst>
              <a:gd name="connsiteX0" fmla="*/ 614238 w 2864878"/>
              <a:gd name="connsiteY0" fmla="*/ 0 h 2456948"/>
              <a:gd name="connsiteX1" fmla="*/ 2250641 w 2864878"/>
              <a:gd name="connsiteY1" fmla="*/ 0 h 2456948"/>
              <a:gd name="connsiteX2" fmla="*/ 2864878 w 2864878"/>
              <a:gd name="connsiteY2" fmla="*/ 1228474 h 2456948"/>
              <a:gd name="connsiteX3" fmla="*/ 2250641 w 2864878"/>
              <a:gd name="connsiteY3" fmla="*/ 2456948 h 2456948"/>
              <a:gd name="connsiteX4" fmla="*/ 614238 w 2864878"/>
              <a:gd name="connsiteY4" fmla="*/ 2456948 h 2456948"/>
              <a:gd name="connsiteX5" fmla="*/ 0 w 2864878"/>
              <a:gd name="connsiteY5" fmla="*/ 1228474 h 2456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64878" h="2456948">
                <a:moveTo>
                  <a:pt x="614238" y="0"/>
                </a:moveTo>
                <a:lnTo>
                  <a:pt x="2250641" y="0"/>
                </a:lnTo>
                <a:lnTo>
                  <a:pt x="2864878" y="1228474"/>
                </a:lnTo>
                <a:lnTo>
                  <a:pt x="2250641" y="2456948"/>
                </a:lnTo>
                <a:lnTo>
                  <a:pt x="614238" y="2456948"/>
                </a:lnTo>
                <a:lnTo>
                  <a:pt x="0" y="122847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1229664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841929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454193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 dirty="0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66458" y="1955801"/>
            <a:ext cx="1641860" cy="1624794"/>
          </a:xfrm>
          <a:custGeom>
            <a:avLst/>
            <a:gdLst>
              <a:gd name="connsiteX0" fmla="*/ 820930 w 1641860"/>
              <a:gd name="connsiteY0" fmla="*/ 0 h 1624794"/>
              <a:gd name="connsiteX1" fmla="*/ 1641860 w 1641860"/>
              <a:gd name="connsiteY1" fmla="*/ 812397 h 1624794"/>
              <a:gd name="connsiteX2" fmla="*/ 820930 w 1641860"/>
              <a:gd name="connsiteY2" fmla="*/ 1624794 h 1624794"/>
              <a:gd name="connsiteX3" fmla="*/ 0 w 1641860"/>
              <a:gd name="connsiteY3" fmla="*/ 812397 h 1624794"/>
              <a:gd name="connsiteX4" fmla="*/ 820930 w 1641860"/>
              <a:gd name="connsiteY4" fmla="*/ 0 h 162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41860" h="1624794">
                <a:moveTo>
                  <a:pt x="820930" y="0"/>
                </a:moveTo>
                <a:cubicBezTo>
                  <a:pt x="1274317" y="0"/>
                  <a:pt x="1641860" y="363723"/>
                  <a:pt x="1641860" y="812397"/>
                </a:cubicBezTo>
                <a:cubicBezTo>
                  <a:pt x="1641860" y="1261071"/>
                  <a:pt x="1274317" y="1624794"/>
                  <a:pt x="820930" y="1624794"/>
                </a:cubicBezTo>
                <a:cubicBezTo>
                  <a:pt x="367543" y="1624794"/>
                  <a:pt x="0" y="1261071"/>
                  <a:pt x="0" y="812397"/>
                </a:cubicBezTo>
                <a:cubicBezTo>
                  <a:pt x="0" y="363723"/>
                  <a:pt x="367543" y="0"/>
                  <a:pt x="82093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图片占位符 9"/>
          <p:cNvSpPr>
            <a:spLocks noGrp="1"/>
          </p:cNvSpPr>
          <p:nvPr>
            <p:ph type="pic" sz="quarter" idx="10"/>
          </p:nvPr>
        </p:nvSpPr>
        <p:spPr>
          <a:xfrm>
            <a:off x="4100870" y="1641487"/>
            <a:ext cx="3708001" cy="2347284"/>
          </a:xfrm>
          <a:custGeom>
            <a:avLst/>
            <a:gdLst>
              <a:gd name="connsiteX0" fmla="*/ 0 w 3708001"/>
              <a:gd name="connsiteY0" fmla="*/ 0 h 2347284"/>
              <a:gd name="connsiteX1" fmla="*/ 3708001 w 3708001"/>
              <a:gd name="connsiteY1" fmla="*/ 0 h 2347284"/>
              <a:gd name="connsiteX2" fmla="*/ 3708001 w 3708001"/>
              <a:gd name="connsiteY2" fmla="*/ 2347284 h 2347284"/>
              <a:gd name="connsiteX3" fmla="*/ 0 w 3708001"/>
              <a:gd name="connsiteY3" fmla="*/ 2347284 h 2347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8001" h="2347284">
                <a:moveTo>
                  <a:pt x="0" y="0"/>
                </a:moveTo>
                <a:lnTo>
                  <a:pt x="3708001" y="0"/>
                </a:lnTo>
                <a:lnTo>
                  <a:pt x="3708001" y="2347284"/>
                </a:lnTo>
                <a:lnTo>
                  <a:pt x="0" y="23472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1"/>
          </p:nvPr>
        </p:nvSpPr>
        <p:spPr>
          <a:xfrm>
            <a:off x="7979202" y="1641488"/>
            <a:ext cx="3323559" cy="2051173"/>
          </a:xfrm>
          <a:custGeom>
            <a:avLst/>
            <a:gdLst>
              <a:gd name="connsiteX0" fmla="*/ 0 w 3323559"/>
              <a:gd name="connsiteY0" fmla="*/ 0 h 2051173"/>
              <a:gd name="connsiteX1" fmla="*/ 3323559 w 3323559"/>
              <a:gd name="connsiteY1" fmla="*/ 0 h 2051173"/>
              <a:gd name="connsiteX2" fmla="*/ 3323559 w 3323559"/>
              <a:gd name="connsiteY2" fmla="*/ 2051173 h 2051173"/>
              <a:gd name="connsiteX3" fmla="*/ 0 w 3323559"/>
              <a:gd name="connsiteY3" fmla="*/ 2051173 h 205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23559" h="2051173">
                <a:moveTo>
                  <a:pt x="0" y="0"/>
                </a:moveTo>
                <a:lnTo>
                  <a:pt x="3323559" y="0"/>
                </a:lnTo>
                <a:lnTo>
                  <a:pt x="3323559" y="2051173"/>
                </a:lnTo>
                <a:lnTo>
                  <a:pt x="0" y="205117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sz="quarter" idx="12"/>
          </p:nvPr>
        </p:nvSpPr>
        <p:spPr>
          <a:xfrm>
            <a:off x="874714" y="4172231"/>
            <a:ext cx="6934157" cy="1765008"/>
          </a:xfrm>
          <a:custGeom>
            <a:avLst/>
            <a:gdLst>
              <a:gd name="connsiteX0" fmla="*/ 0 w 6934157"/>
              <a:gd name="connsiteY0" fmla="*/ 0 h 1765008"/>
              <a:gd name="connsiteX1" fmla="*/ 6934157 w 6934157"/>
              <a:gd name="connsiteY1" fmla="*/ 0 h 1765008"/>
              <a:gd name="connsiteX2" fmla="*/ 6934157 w 6934157"/>
              <a:gd name="connsiteY2" fmla="*/ 1765008 h 1765008"/>
              <a:gd name="connsiteX3" fmla="*/ 0 w 6934157"/>
              <a:gd name="connsiteY3" fmla="*/ 1765008 h 176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34157" h="1765008">
                <a:moveTo>
                  <a:pt x="0" y="0"/>
                </a:moveTo>
                <a:lnTo>
                  <a:pt x="6934157" y="0"/>
                </a:lnTo>
                <a:lnTo>
                  <a:pt x="6934157" y="1765008"/>
                </a:lnTo>
                <a:lnTo>
                  <a:pt x="0" y="17650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菱形 6"/>
          <p:cNvSpPr/>
          <p:nvPr userDrawn="1"/>
        </p:nvSpPr>
        <p:spPr>
          <a:xfrm>
            <a:off x="1350131" y="622304"/>
            <a:ext cx="334960" cy="334960"/>
          </a:xfrm>
          <a:prstGeom prst="diamond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" y="0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 userDrawn="1"/>
        </p:nvSpPr>
        <p:spPr>
          <a:xfrm>
            <a:off x="511930" y="1"/>
            <a:ext cx="1676402" cy="914401"/>
          </a:xfrm>
          <a:custGeom>
            <a:avLst/>
            <a:gdLst>
              <a:gd name="connsiteX0" fmla="*/ 76200 w 1676402"/>
              <a:gd name="connsiteY0" fmla="*/ 0 h 914401"/>
              <a:gd name="connsiteX1" fmla="*/ 1600202 w 1676402"/>
              <a:gd name="connsiteY1" fmla="*/ 0 h 914401"/>
              <a:gd name="connsiteX2" fmla="*/ 1676402 w 1676402"/>
              <a:gd name="connsiteY2" fmla="*/ 76200 h 914401"/>
              <a:gd name="connsiteX3" fmla="*/ 838201 w 1676402"/>
              <a:gd name="connsiteY3" fmla="*/ 914401 h 914401"/>
              <a:gd name="connsiteX4" fmla="*/ 0 w 1676402"/>
              <a:gd name="connsiteY4" fmla="*/ 76200 h 914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6402" h="914401">
                <a:moveTo>
                  <a:pt x="76200" y="0"/>
                </a:moveTo>
                <a:lnTo>
                  <a:pt x="1600202" y="0"/>
                </a:lnTo>
                <a:lnTo>
                  <a:pt x="1676402" y="76200"/>
                </a:lnTo>
                <a:lnTo>
                  <a:pt x="838201" y="914401"/>
                </a:lnTo>
                <a:lnTo>
                  <a:pt x="0" y="76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菱形 9"/>
          <p:cNvSpPr/>
          <p:nvPr userDrawn="1"/>
        </p:nvSpPr>
        <p:spPr>
          <a:xfrm>
            <a:off x="511930" y="222628"/>
            <a:ext cx="621545" cy="621545"/>
          </a:xfrm>
          <a:prstGeom prst="diamond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1" y="6778877"/>
            <a:ext cx="12192000" cy="79123"/>
          </a:xfrm>
          <a:prstGeom prst="rect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1" name="直接连接符 420"/>
          <p:cNvCxnSpPr/>
          <p:nvPr/>
        </p:nvCxnSpPr>
        <p:spPr>
          <a:xfrm flipH="1">
            <a:off x="687816" y="1933411"/>
            <a:ext cx="237119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文本框 444"/>
          <p:cNvSpPr txBox="1"/>
          <p:nvPr/>
        </p:nvSpPr>
        <p:spPr>
          <a:xfrm>
            <a:off x="3108765" y="5469202"/>
            <a:ext cx="5974467" cy="38414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钟诚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53" name="文本框 452"/>
          <p:cNvSpPr txBox="1"/>
          <p:nvPr/>
        </p:nvSpPr>
        <p:spPr>
          <a:xfrm>
            <a:off x="2105614" y="1859337"/>
            <a:ext cx="1095613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rgbClr val="152E52"/>
                </a:solidFill>
                <a:latin typeface="+mj-ea"/>
                <a:ea typeface="+mj-ea"/>
              </a:rPr>
              <a:t>Goal</a:t>
            </a:r>
          </a:p>
        </p:txBody>
      </p:sp>
      <p:sp>
        <p:nvSpPr>
          <p:cNvPr id="457" name="等腰三角形 456"/>
          <p:cNvSpPr/>
          <p:nvPr/>
        </p:nvSpPr>
        <p:spPr>
          <a:xfrm flipV="1">
            <a:off x="2576593" y="2159982"/>
            <a:ext cx="118997" cy="102584"/>
          </a:xfrm>
          <a:prstGeom prst="triangle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9" name="文本框 458"/>
          <p:cNvSpPr txBox="1"/>
          <p:nvPr/>
        </p:nvSpPr>
        <p:spPr>
          <a:xfrm>
            <a:off x="706926" y="3036436"/>
            <a:ext cx="10778144" cy="172957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3200" b="1" dirty="0">
                <a:solidFill>
                  <a:srgbClr val="152E52"/>
                </a:solidFill>
                <a:ea typeface="+mj-ea"/>
              </a:rPr>
              <a:t>Task-oriented Dialogue System for Automatic Disease Diagnosis via Hierarchical Reinforcement Learning</a:t>
            </a:r>
            <a:r>
              <a:rPr lang="zh-CN" altLang="en-US" sz="3200" b="1" dirty="0">
                <a:solidFill>
                  <a:srgbClr val="152E52"/>
                </a:solidFill>
                <a:ea typeface="+mj-ea"/>
              </a:rPr>
              <a:t>           </a:t>
            </a:r>
            <a:endParaRPr lang="en-US" altLang="zh-CN" sz="3200" b="1" dirty="0">
              <a:solidFill>
                <a:srgbClr val="152E52"/>
              </a:solidFill>
              <a:ea typeface="+mj-ea"/>
            </a:endParaRPr>
          </a:p>
          <a:p>
            <a:pPr algn="ctr">
              <a:lnSpc>
                <a:spcPct val="114000"/>
              </a:lnSpc>
            </a:pPr>
            <a:r>
              <a:rPr lang="en-US" altLang="zh-CN" sz="3200" b="1" dirty="0">
                <a:solidFill>
                  <a:srgbClr val="152E52"/>
                </a:solidFill>
                <a:ea typeface="+mj-ea"/>
              </a:rPr>
              <a:t>20201203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2EE5CD5-68D5-4626-A187-5B872AEA6253}"/>
              </a:ext>
            </a:extLst>
          </p:cNvPr>
          <p:cNvSpPr txBox="1"/>
          <p:nvPr/>
        </p:nvSpPr>
        <p:spPr>
          <a:xfrm>
            <a:off x="6593317" y="1859337"/>
            <a:ext cx="1283524" cy="4973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rgbClr val="152E52"/>
                </a:solidFill>
                <a:latin typeface="+mj-ea"/>
                <a:ea typeface="+mj-ea"/>
              </a:rPr>
              <a:t>Training Trick</a:t>
            </a: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rgbClr val="152E52"/>
              </a:solidFill>
              <a:latin typeface="+mj-ea"/>
              <a:ea typeface="+mj-ea"/>
            </a:endParaRP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C8F3438C-9176-4A9C-939D-21F0C6108D46}"/>
              </a:ext>
            </a:extLst>
          </p:cNvPr>
          <p:cNvSpPr/>
          <p:nvPr/>
        </p:nvSpPr>
        <p:spPr>
          <a:xfrm flipV="1">
            <a:off x="7175581" y="2164336"/>
            <a:ext cx="118997" cy="102584"/>
          </a:xfrm>
          <a:prstGeom prst="triangle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222798A-769D-41CC-B5CA-C7EC8E4BC2CC}"/>
              </a:ext>
            </a:extLst>
          </p:cNvPr>
          <p:cNvSpPr txBox="1"/>
          <p:nvPr/>
        </p:nvSpPr>
        <p:spPr>
          <a:xfrm>
            <a:off x="4277634" y="1859337"/>
            <a:ext cx="1095613" cy="28687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rgbClr val="152E52"/>
                </a:solidFill>
                <a:latin typeface="+mj-ea"/>
                <a:ea typeface="+mj-ea"/>
              </a:rPr>
              <a:t>Method</a:t>
            </a: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DE34FF6-0A25-4B4D-8DFC-5CE0EE1755E6}"/>
              </a:ext>
            </a:extLst>
          </p:cNvPr>
          <p:cNvSpPr/>
          <p:nvPr/>
        </p:nvSpPr>
        <p:spPr>
          <a:xfrm flipV="1">
            <a:off x="4748613" y="2164336"/>
            <a:ext cx="118997" cy="102584"/>
          </a:xfrm>
          <a:prstGeom prst="triangle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A39BE1-B6F8-49A8-98AB-501C5C2702D8}"/>
              </a:ext>
            </a:extLst>
          </p:cNvPr>
          <p:cNvSpPr txBox="1"/>
          <p:nvPr/>
        </p:nvSpPr>
        <p:spPr>
          <a:xfrm>
            <a:off x="8510060" y="1864523"/>
            <a:ext cx="1530951" cy="4973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rgbClr val="152E52"/>
                </a:solidFill>
                <a:latin typeface="+mj-ea"/>
                <a:ea typeface="+mj-ea"/>
              </a:rPr>
              <a:t>Result / Analyze</a:t>
            </a:r>
          </a:p>
          <a:p>
            <a:pPr algn="ctr">
              <a:lnSpc>
                <a:spcPct val="114000"/>
              </a:lnSpc>
            </a:pPr>
            <a:endParaRPr lang="en-US" altLang="zh-CN" sz="1200" dirty="0">
              <a:solidFill>
                <a:srgbClr val="152E52"/>
              </a:solidFill>
              <a:latin typeface="+mj-ea"/>
              <a:ea typeface="+mj-ea"/>
            </a:endParaRPr>
          </a:p>
        </p:txBody>
      </p:sp>
      <p:sp>
        <p:nvSpPr>
          <p:cNvPr id="15" name="等腰三角形 14">
            <a:extLst>
              <a:ext uri="{FF2B5EF4-FFF2-40B4-BE49-F238E27FC236}">
                <a16:creationId xmlns:a16="http://schemas.microsoft.com/office/drawing/2014/main" id="{82CEDFA4-B985-482F-A1DE-3E3B2BDB5838}"/>
              </a:ext>
            </a:extLst>
          </p:cNvPr>
          <p:cNvSpPr/>
          <p:nvPr/>
        </p:nvSpPr>
        <p:spPr>
          <a:xfrm flipV="1">
            <a:off x="9216038" y="2159982"/>
            <a:ext cx="118997" cy="102584"/>
          </a:xfrm>
          <a:prstGeom prst="triangle">
            <a:avLst/>
          </a:prstGeom>
          <a:solidFill>
            <a:srgbClr val="152E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0">
        <p:fade/>
      </p:transition>
    </mc:Choice>
    <mc:Fallback xmlns="">
      <p:transition spd="med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  <p:bldP spid="453" grpId="0"/>
      <p:bldP spid="457" grpId="0" animBg="1"/>
      <p:bldP spid="459" grpId="0"/>
      <p:bldP spid="9" grpId="0"/>
      <p:bldP spid="10" grpId="0" animBg="1"/>
      <p:bldP spid="11" grpId="0"/>
      <p:bldP spid="12" grpId="0" animBg="1"/>
      <p:bldP spid="14" grpId="0"/>
      <p:bldP spid="1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/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" y="1"/>
            <a:ext cx="7160139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96502" y="1645370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03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A11C4D-D930-4CB0-AC0B-C258D473BC0D}"/>
              </a:ext>
            </a:extLst>
          </p:cNvPr>
          <p:cNvSpPr txBox="1"/>
          <p:nvPr/>
        </p:nvSpPr>
        <p:spPr>
          <a:xfrm>
            <a:off x="3225043" y="4878808"/>
            <a:ext cx="4506661" cy="60683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+mj-ea"/>
              </a:rPr>
              <a:t>Training Trick</a:t>
            </a:r>
          </a:p>
        </p:txBody>
      </p:sp>
    </p:spTree>
    <p:extLst>
      <p:ext uri="{BB962C8B-B14F-4D97-AF65-F5344CB8AC3E}">
        <p14:creationId xmlns:p14="http://schemas.microsoft.com/office/powerpoint/2010/main" val="1385303491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Trick 1: State Representation </a:t>
            </a:r>
            <a:r>
              <a:rPr lang="en-US" altLang="zh-CN" sz="2800" b="1" dirty="0">
                <a:solidFill>
                  <a:srgbClr val="152E52"/>
                </a:solidFill>
                <a:latin typeface="Arial"/>
                <a:ea typeface="微软雅黑"/>
              </a:rPr>
              <a:t>/</a:t>
            </a:r>
            <a:r>
              <a:rPr lang="zh-CN" altLang="en-US" sz="2800" b="1" dirty="0">
                <a:solidFill>
                  <a:srgbClr val="152E52"/>
                </a:solidFill>
                <a:latin typeface="Arial"/>
                <a:ea typeface="微软雅黑"/>
              </a:rPr>
              <a:t> </a:t>
            </a:r>
            <a:r>
              <a:rPr lang="en-US" altLang="zh-CN" sz="2800" b="1" dirty="0">
                <a:solidFill>
                  <a:srgbClr val="152E52"/>
                </a:solidFill>
                <a:latin typeface="Arial"/>
                <a:ea typeface="微软雅黑"/>
              </a:rPr>
              <a:t>Reward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52E5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D489343-1EC8-4222-A1EB-FCF7929A4D04}"/>
                  </a:ext>
                </a:extLst>
              </p:cNvPr>
              <p:cNvSpPr txBox="1"/>
              <p:nvPr/>
            </p:nvSpPr>
            <p:spPr>
              <a:xfrm>
                <a:off x="3201404" y="2826809"/>
                <a:ext cx="5192414" cy="33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b="1" dirty="0">
                    <a:solidFill>
                      <a:srgbClr val="152E52"/>
                    </a:solidFill>
                    <a:ea typeface="+mj-ea"/>
                  </a:rPr>
                  <a:t>Symptom I : [ True, False, UNK ] </a:t>
                </a:r>
                <a14:m>
                  <m:oMath xmlns:m="http://schemas.openxmlformats.org/officeDocument/2006/math">
                    <m:r>
                      <a:rPr lang="en-US" altLang="zh-CN" sz="1200" b="1" i="1" smtClean="0">
                        <a:solidFill>
                          <a:srgbClr val="152E5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altLang="zh-CN" sz="1200" b="1" i="1">
                        <a:solidFill>
                          <a:srgbClr val="152E5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n-US" altLang="zh-CN" sz="1200" b="1" dirty="0">
                    <a:solidFill>
                      <a:srgbClr val="152E52"/>
                    </a:solidFill>
                    <a:ea typeface="+mj-ea"/>
                  </a:rPr>
                  <a:t>0</a:t>
                </a:r>
                <a:r>
                  <a:rPr lang="zh-CN" altLang="en-US" sz="1200" b="1" dirty="0">
                    <a:solidFill>
                      <a:srgbClr val="152E52"/>
                    </a:solidFill>
                    <a:ea typeface="+mj-ea"/>
                  </a:rPr>
                  <a:t>，</a:t>
                </a:r>
                <a:r>
                  <a:rPr lang="en-US" altLang="zh-CN" sz="1200" b="1" dirty="0">
                    <a:solidFill>
                      <a:srgbClr val="152E52"/>
                    </a:solidFill>
                    <a:ea typeface="+mj-ea"/>
                  </a:rPr>
                  <a:t>1}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D489343-1EC8-4222-A1EB-FCF7929A4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1404" y="2826809"/>
                <a:ext cx="5192414" cy="335156"/>
              </a:xfrm>
              <a:prstGeom prst="rect">
                <a:avLst/>
              </a:prstGeom>
              <a:blipFill>
                <a:blip r:embed="rId4"/>
                <a:stretch>
                  <a:fillRect b="-1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0DEC8939-4E06-41D5-8FB8-372798FEF9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50" y="1797004"/>
            <a:ext cx="3450862" cy="419111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B0C654-8888-4C93-97B0-37D537C34B21}"/>
              </a:ext>
            </a:extLst>
          </p:cNvPr>
          <p:cNvCxnSpPr>
            <a:cxnSpLocks/>
          </p:cNvCxnSpPr>
          <p:nvPr/>
        </p:nvCxnSpPr>
        <p:spPr>
          <a:xfrm flipH="1">
            <a:off x="3591495" y="2162589"/>
            <a:ext cx="1" cy="633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43FCE6A-B081-479E-9D99-1B73E7F69868}"/>
              </a:ext>
            </a:extLst>
          </p:cNvPr>
          <p:cNvSpPr txBox="1"/>
          <p:nvPr/>
        </p:nvSpPr>
        <p:spPr>
          <a:xfrm>
            <a:off x="803614" y="1303881"/>
            <a:ext cx="5192414" cy="375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</a:t>
            </a:r>
            <a:r>
              <a:rPr lang="en-US" altLang="zh-CN" sz="1400" b="1" dirty="0">
                <a:solidFill>
                  <a:srgbClr val="152E52"/>
                </a:solidFill>
              </a:rPr>
              <a:t>State Representation</a:t>
            </a:r>
            <a:endParaRPr lang="en-US" altLang="zh-CN" sz="1400" b="1" dirty="0">
              <a:solidFill>
                <a:srgbClr val="152E52"/>
              </a:solidFill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BAFB1F-E0F4-4F0A-995A-466C95F4EF3A}"/>
              </a:ext>
            </a:extLst>
          </p:cNvPr>
          <p:cNvSpPr txBox="1"/>
          <p:nvPr/>
        </p:nvSpPr>
        <p:spPr>
          <a:xfrm>
            <a:off x="803613" y="3528599"/>
            <a:ext cx="6809537" cy="1345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</a:t>
            </a:r>
            <a:r>
              <a:rPr lang="en-US" altLang="zh-CN" sz="1400" b="1" dirty="0">
                <a:solidFill>
                  <a:srgbClr val="152E52"/>
                </a:solidFill>
              </a:rPr>
              <a:t>Internal Critic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+1 ------ Request a symptom that the user suffers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-1 ------- Repeat actions / The number of subtask turns reach its maximum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0 ------- Otherwise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8A46CF-A64C-4B3D-942B-02F49C56A75B}"/>
              </a:ext>
            </a:extLst>
          </p:cNvPr>
          <p:cNvSpPr txBox="1"/>
          <p:nvPr/>
        </p:nvSpPr>
        <p:spPr>
          <a:xfrm>
            <a:off x="803613" y="5164248"/>
            <a:ext cx="7888325" cy="10218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</a:t>
            </a:r>
            <a:r>
              <a:rPr lang="en-US" altLang="zh-CN" sz="1400" b="1" dirty="0">
                <a:solidFill>
                  <a:srgbClr val="152E52"/>
                </a:solidFill>
              </a:rPr>
              <a:t>Subtask Terminal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Successful ------  User respond true to the symptom requested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Fail              ------ </a:t>
            </a:r>
            <a:r>
              <a:rPr lang="en-US" altLang="zh-CN" sz="1400" b="1" dirty="0">
                <a:solidFill>
                  <a:srgbClr val="152E52"/>
                </a:solidFill>
              </a:rPr>
              <a:t>Repeat actions / The number of subtask turns reach its maximum</a:t>
            </a: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38160893"/>
      </p:ext>
    </p:extLst>
  </p:cSld>
  <p:clrMapOvr>
    <a:masterClrMapping/>
  </p:clrMapOvr>
  <p:transition spd="slow" advTm="0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Trick 2</a:t>
            </a:r>
            <a:r>
              <a:rPr lang="en-US" altLang="zh-CN" sz="2800" b="1" dirty="0">
                <a:solidFill>
                  <a:srgbClr val="152E52"/>
                </a:solidFill>
              </a:rPr>
              <a:t>: Reward Shaping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52E5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43FCE6A-B081-479E-9D99-1B73E7F69868}"/>
              </a:ext>
            </a:extLst>
          </p:cNvPr>
          <p:cNvSpPr txBox="1"/>
          <p:nvPr/>
        </p:nvSpPr>
        <p:spPr>
          <a:xfrm>
            <a:off x="803614" y="1303881"/>
            <a:ext cx="8395816" cy="6987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T</a:t>
            </a:r>
            <a:r>
              <a:rPr lang="en-US" altLang="zh-CN" sz="1400" b="1" dirty="0">
                <a:solidFill>
                  <a:srgbClr val="152E52"/>
                </a:solidFill>
              </a:rPr>
              <a:t>he number of symptoms a patient suffers from is much less than the size of symptom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Sparse feature space  </a:t>
            </a:r>
            <a:r>
              <a:rPr lang="en-US" altLang="zh-CN" sz="1400" b="1" dirty="0">
                <a:solidFill>
                  <a:srgbClr val="152E52"/>
                </a:solidFill>
                <a:ea typeface="+mj-ea"/>
                <a:sym typeface="Wingdings" panose="05000000000000000000" pitchFamily="2" charset="2"/>
              </a:rPr>
              <a:t>  Hard for agents to locate the true symptoms.</a:t>
            </a:r>
            <a:endParaRPr lang="en-US" altLang="zh-CN" sz="14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85285BA-6434-4789-8DDF-17C249B2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865" y="2505098"/>
            <a:ext cx="6096000" cy="847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971C85-9E7A-4420-B71E-343EBF01CFF7}"/>
                  </a:ext>
                </a:extLst>
              </p:cNvPr>
              <p:cNvSpPr txBox="1"/>
              <p:nvPr/>
            </p:nvSpPr>
            <p:spPr>
              <a:xfrm>
                <a:off x="822966" y="3855323"/>
                <a:ext cx="10275624" cy="2654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rgbClr val="152E52"/>
                    </a:solidFill>
                    <a:ea typeface="+mj-ea"/>
                  </a:rPr>
                  <a:t>· 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solidFill>
                          <a:srgbClr val="152E52"/>
                        </a:solidFill>
                        <a:latin typeface="Cambria Math" panose="02040503050406030204" pitchFamily="18" charset="0"/>
                        <a:ea typeface="+mj-ea"/>
                      </a:rPr>
                      <m:t>𝝓</m:t>
                    </m:r>
                    <m:d>
                      <m:dPr>
                        <m:ctrlPr>
                          <a:rPr lang="en-US" altLang="zh-CN" sz="1400" b="1" i="1">
                            <a:solidFill>
                              <a:srgbClr val="152E5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srgbClr val="152E52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altLang="zh-CN" sz="1400" b="1" dirty="0">
                    <a:solidFill>
                      <a:srgbClr val="152E52"/>
                    </a:solidFill>
                  </a:rPr>
                  <a:t> counts the number of true symptoms for a given state s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b="1" i="1" smtClean="0">
                        <a:solidFill>
                          <a:srgbClr val="152E52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altLang="zh-CN" sz="1400" b="1" dirty="0">
                    <a:solidFill>
                      <a:srgbClr val="152E52"/>
                    </a:solidFill>
                  </a:rPr>
                  <a:t> is a hyper-parameter</a:t>
                </a:r>
                <a:r>
                  <a:rPr lang="zh-CN" altLang="en-US" sz="1400" b="1" dirty="0">
                    <a:solidFill>
                      <a:srgbClr val="152E52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152E5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1" i="0">
                            <a:solidFill>
                              <a:srgbClr val="152E52"/>
                            </a:solidFill>
                            <a:latin typeface="Cambria Math" panose="02040503050406030204" pitchFamily="18" charset="0"/>
                          </a:rPr>
                          <m:t>𝐒</m:t>
                        </m:r>
                      </m:e>
                      <m:sub>
                        <m:r>
                          <a:rPr lang="en-US" altLang="zh-CN" sz="1400" b="1" i="0">
                            <a:solidFill>
                              <a:srgbClr val="152E52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srgbClr val="152E5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400" b="1" dirty="0">
                    <a:solidFill>
                      <a:srgbClr val="152E52"/>
                    </a:solidFill>
                  </a:rPr>
                  <a:t>is the terminal state set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rgbClr val="152E52"/>
                    </a:solidFill>
                    <a:ea typeface="+mj-ea"/>
                  </a:rPr>
                  <a:t>· Encourage master to choose a worker that can discover more positive symptoms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b="1" dirty="0">
                    <a:solidFill>
                      <a:srgbClr val="152E52"/>
                    </a:solidFill>
                    <a:ea typeface="+mj-ea"/>
                  </a:rPr>
                  <a:t>· And the reward function for master will be changed into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400" b="1" dirty="0">
                  <a:solidFill>
                    <a:srgbClr val="152E52"/>
                  </a:solidFill>
                  <a:ea typeface="+mj-ea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𝒇</m:t>
                      </m:r>
                      <m:d>
                        <m:dPr>
                          <m:begChr m:val=""/>
                          <m:ctrlP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</m:t>
                      </m:r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𝜸𝝓</m:t>
                      </m:r>
                      <m:d>
                        <m:dPr>
                          <m:begChr m:val=""/>
                          <m:ctrlP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−</m:t>
                      </m:r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𝝓</m:t>
                      </m:r>
                      <m:d>
                        <m:dPr>
                          <m:begChr m:val=""/>
                          <m:ctrlP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+mj-ea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+mj-ea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400" b="1" dirty="0">
                  <a:solidFill>
                    <a:srgbClr val="152E52"/>
                  </a:solidFill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𝝓</m:t>
                          </m:r>
                        </m:sup>
                      </m:sSubSup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1" i="1">
                          <a:solidFill>
                            <a:srgbClr val="152E5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begChr m:val=""/>
                          <m:ctrlPr>
                            <a:rPr lang="en-US" altLang="zh-CN" b="1" i="1">
                              <a:solidFill>
                                <a:srgbClr val="152E5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endChr m:val=""/>
                              <m:ctrlP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altLang="zh-CN" b="1" i="1">
                                  <a:solidFill>
                                    <a:srgbClr val="152E5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altLang="zh-CN" b="1" i="1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152E5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1400" b="1" dirty="0">
                  <a:solidFill>
                    <a:srgbClr val="152E52"/>
                  </a:solidFill>
                  <a:ea typeface="+mj-ea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400" b="1" dirty="0">
                  <a:solidFill>
                    <a:srgbClr val="152E52"/>
                  </a:solidFill>
                  <a:ea typeface="+mj-ea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F971C85-9E7A-4420-B71E-343EBF01C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6" y="3855323"/>
                <a:ext cx="10275624" cy="2654958"/>
              </a:xfrm>
              <a:prstGeom prst="rect">
                <a:avLst/>
              </a:prstGeom>
              <a:blipFill>
                <a:blip r:embed="rId5"/>
                <a:stretch>
                  <a:fillRect l="-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42660"/>
      </p:ext>
    </p:extLst>
  </p:cSld>
  <p:clrMapOvr>
    <a:masterClrMapping/>
  </p:clrMapOvr>
  <p:transition spd="slow" advTm="0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/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" y="1"/>
            <a:ext cx="7160139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96502" y="1645370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04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A11C4D-D930-4CB0-AC0B-C258D473BC0D}"/>
              </a:ext>
            </a:extLst>
          </p:cNvPr>
          <p:cNvSpPr txBox="1"/>
          <p:nvPr/>
        </p:nvSpPr>
        <p:spPr>
          <a:xfrm>
            <a:off x="3225043" y="4878808"/>
            <a:ext cx="4506661" cy="60683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+mj-ea"/>
              </a:rPr>
              <a:t>Result &amp; Analyze</a:t>
            </a:r>
          </a:p>
        </p:txBody>
      </p:sp>
    </p:spTree>
    <p:extLst>
      <p:ext uri="{BB962C8B-B14F-4D97-AF65-F5344CB8AC3E}">
        <p14:creationId xmlns:p14="http://schemas.microsoft.com/office/powerpoint/2010/main" val="718785956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Dataset </a:t>
            </a:r>
            <a:r>
              <a:rPr lang="en-US" altLang="zh-CN" sz="2800" b="1" dirty="0">
                <a:solidFill>
                  <a:srgbClr val="152E52"/>
                </a:solidFill>
                <a:latin typeface="Arial"/>
                <a:ea typeface="微软雅黑"/>
              </a:rPr>
              <a:t>/</a:t>
            </a:r>
            <a:r>
              <a:rPr lang="zh-CN" altLang="en-US" sz="2800" b="1" dirty="0">
                <a:solidFill>
                  <a:srgbClr val="152E52"/>
                </a:solidFill>
                <a:latin typeface="Arial"/>
                <a:ea typeface="微软雅黑"/>
              </a:rPr>
              <a:t> </a:t>
            </a:r>
            <a:r>
              <a:rPr lang="en-US" altLang="zh-CN" sz="2800" b="1" dirty="0">
                <a:solidFill>
                  <a:srgbClr val="152E52"/>
                </a:solidFill>
                <a:latin typeface="Arial"/>
                <a:ea typeface="微软雅黑"/>
              </a:rPr>
              <a:t>Model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52E5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489343-1EC8-4222-A1EB-FCF7929A4D04}"/>
              </a:ext>
            </a:extLst>
          </p:cNvPr>
          <p:cNvSpPr txBox="1"/>
          <p:nvPr/>
        </p:nvSpPr>
        <p:spPr>
          <a:xfrm>
            <a:off x="472176" y="1601728"/>
            <a:ext cx="6115352" cy="1345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Real-world Dataset (RD) 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upper respiratory infection (URI),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children functional dyspepsia (CFD),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infantile diarrhea (ID), children’s bronchitis (CB)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B79161A-E639-429D-98D2-4DF70B6426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55" y="3792468"/>
            <a:ext cx="3851323" cy="21944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1FAB54-A13B-44D0-9BF9-04BC033B35A9}"/>
              </a:ext>
            </a:extLst>
          </p:cNvPr>
          <p:cNvSpPr txBox="1"/>
          <p:nvPr/>
        </p:nvSpPr>
        <p:spPr>
          <a:xfrm>
            <a:off x="5915768" y="1498225"/>
            <a:ext cx="6115352" cy="19913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Synthetic Dataset (SD) 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Based on symptom-disease database called </a:t>
            </a:r>
            <a:r>
              <a:rPr lang="en-US" altLang="zh-CN" sz="1400" b="1" dirty="0" err="1">
                <a:solidFill>
                  <a:srgbClr val="152E52"/>
                </a:solidFill>
                <a:ea typeface="+mj-ea"/>
              </a:rPr>
              <a:t>SymCat</a:t>
            </a: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For each related symptom, sample the label for the symptom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A symptom is chosen randomly from the set of all true symptoms to be the explicit one (same as symptoms extracted from self-report in RD) and rest of true symptoms are treated as implicit ones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2A3C23-9DDF-41EA-A6ED-6AD60F4336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260" y="3792468"/>
            <a:ext cx="3238585" cy="240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48617"/>
      </p:ext>
    </p:extLst>
  </p:cSld>
  <p:clrMapOvr>
    <a:masterClrMapping/>
  </p:clrMapOvr>
  <p:transition spd="slow" advTm="0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Dataset </a:t>
            </a:r>
            <a:r>
              <a:rPr lang="en-US" altLang="zh-CN" sz="2800" b="1" dirty="0">
                <a:solidFill>
                  <a:srgbClr val="152E52"/>
                </a:solidFill>
                <a:latin typeface="Arial"/>
                <a:ea typeface="微软雅黑"/>
              </a:rPr>
              <a:t>/</a:t>
            </a:r>
            <a:r>
              <a:rPr lang="zh-CN" altLang="en-US" sz="2800" b="1" dirty="0">
                <a:solidFill>
                  <a:srgbClr val="152E52"/>
                </a:solidFill>
                <a:latin typeface="Arial"/>
                <a:ea typeface="微软雅黑"/>
              </a:rPr>
              <a:t> </a:t>
            </a:r>
            <a:r>
              <a:rPr lang="en-US" altLang="zh-CN" sz="2800" b="1" dirty="0">
                <a:solidFill>
                  <a:srgbClr val="152E52"/>
                </a:solidFill>
                <a:latin typeface="Arial"/>
                <a:ea typeface="微软雅黑"/>
              </a:rPr>
              <a:t>Model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52E5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489343-1EC8-4222-A1EB-FCF7929A4D04}"/>
              </a:ext>
            </a:extLst>
          </p:cNvPr>
          <p:cNvSpPr txBox="1"/>
          <p:nvPr/>
        </p:nvSpPr>
        <p:spPr>
          <a:xfrm>
            <a:off x="340242" y="1570244"/>
            <a:ext cx="7642777" cy="457670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Model: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Flat-DQN:  This is the agent which has one layer policy and an action space including both symptoms and diseases.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152E52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HRL-pretrained: This is a hierarchical model. The setting is similar to ours, however, the low level policy is pre-trained first and then the high level policy is trained. Besides, there is no disease classifier for disease diagnosis specially and the diagnosis is made by workers.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152E52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</a:t>
            </a:r>
            <a:r>
              <a:rPr lang="en-US" altLang="zh-CN" sz="1400" b="1" dirty="0" err="1">
                <a:solidFill>
                  <a:srgbClr val="152E52"/>
                </a:solidFill>
                <a:ea typeface="+mj-ea"/>
              </a:rPr>
              <a:t>SVM-ex&amp;im</a:t>
            </a: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: Both explicit and implicit symptoms are used as input and SVM is used for classification. Upper Bound of RL-based models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152E52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SVM-ex: Only explicit symptoms as input and use SVM for classification. It can be treated as the baseline of RL-based models.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0F3DAF-D32F-42A7-BC75-24B4B83A6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4509" y="2107829"/>
            <a:ext cx="3762556" cy="17507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3DF238-A0A1-4E14-8616-4F3623B79D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706" y="4281663"/>
            <a:ext cx="3924359" cy="175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795269"/>
      </p:ext>
    </p:extLst>
  </p:cSld>
  <p:clrMapOvr>
    <a:masterClrMapping/>
  </p:clrMapOvr>
  <p:transition spd="slow" advTm="0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Performance analyze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813DCD-8F5A-467D-957D-0838752C8C00}"/>
              </a:ext>
            </a:extLst>
          </p:cNvPr>
          <p:cNvSpPr txBox="1"/>
          <p:nvPr/>
        </p:nvSpPr>
        <p:spPr>
          <a:xfrm>
            <a:off x="609058" y="1354840"/>
            <a:ext cx="2555382" cy="7853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· Disease classifier</a:t>
            </a: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96410F-A950-4360-A816-74931F32AB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437" y="1989326"/>
            <a:ext cx="3249471" cy="287934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E736B4-3D1C-4C10-B163-B8DDCCEFC4F3}"/>
              </a:ext>
            </a:extLst>
          </p:cNvPr>
          <p:cNvSpPr txBox="1"/>
          <p:nvPr/>
        </p:nvSpPr>
        <p:spPr>
          <a:xfrm>
            <a:off x="425304" y="5349904"/>
            <a:ext cx="5762632" cy="6987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Most of wrong informed user goals are informed the disease in the same group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57A481-720F-4ADC-AF93-0B0EC736A1B3}"/>
              </a:ext>
            </a:extLst>
          </p:cNvPr>
          <p:cNvSpPr txBox="1"/>
          <p:nvPr/>
        </p:nvSpPr>
        <p:spPr>
          <a:xfrm>
            <a:off x="6522403" y="1354840"/>
            <a:ext cx="2555382" cy="78534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solidFill>
                  <a:srgbClr val="152E52"/>
                </a:solidFill>
                <a:ea typeface="+mj-ea"/>
              </a:rPr>
              <a:t>· Different Workers</a:t>
            </a:r>
          </a:p>
          <a:p>
            <a:pPr>
              <a:lnSpc>
                <a:spcPct val="150000"/>
              </a:lnSpc>
            </a:pPr>
            <a:endParaRPr lang="en-US" altLang="zh-CN" sz="1600" b="1" dirty="0">
              <a:solidFill>
                <a:srgbClr val="152E52"/>
              </a:solidFill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924A95-C0E9-4BB6-B4FF-BEAAEB90C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828" y="1914995"/>
            <a:ext cx="4846114" cy="2879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979CB5A-8DAA-4F3D-B8EE-E1F07923E838}"/>
              </a:ext>
            </a:extLst>
          </p:cNvPr>
          <p:cNvSpPr txBox="1"/>
          <p:nvPr/>
        </p:nvSpPr>
        <p:spPr>
          <a:xfrm>
            <a:off x="6353804" y="5349903"/>
            <a:ext cx="5762632" cy="6987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 The more implicit symptoms a worker has requested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from the user, the better of its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960218572"/>
      </p:ext>
    </p:extLst>
  </p:cSld>
  <p:clrMapOvr>
    <a:masterClrMapping/>
  </p:clrMapOvr>
  <p:transition spd="slow" advTm="0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Comparation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791E836-56CD-4096-B020-42AD4D911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264" y="1049605"/>
            <a:ext cx="3249471" cy="16056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C31CE2-B90F-4610-9F8C-7A7DF3F39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27" y="3941836"/>
            <a:ext cx="3342002" cy="8872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B2E43C6-6EBF-4B51-B23A-340C5048F9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634" y="3323956"/>
            <a:ext cx="3200484" cy="25854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757FD08-F48F-40DB-BDCA-7F1C3992C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723" y="3323956"/>
            <a:ext cx="3331116" cy="2541881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4ACF665-FF40-4C99-AA59-C0B7E854A422}"/>
              </a:ext>
            </a:extLst>
          </p:cNvPr>
          <p:cNvCxnSpPr>
            <a:stCxn id="3" idx="2"/>
          </p:cNvCxnSpPr>
          <p:nvPr/>
        </p:nvCxnSpPr>
        <p:spPr>
          <a:xfrm flipH="1">
            <a:off x="1990028" y="2655290"/>
            <a:ext cx="4105972" cy="773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78850F0-2A7A-4131-B562-EB9BFFC558D7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5969876" y="2655290"/>
            <a:ext cx="126124" cy="6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9A75904-767B-4407-883C-EBF9E88486E7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6096000" y="2655290"/>
            <a:ext cx="3848281" cy="668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A36A82C-581F-4658-8E61-C5E104F5060C}"/>
              </a:ext>
            </a:extLst>
          </p:cNvPr>
          <p:cNvSpPr txBox="1"/>
          <p:nvPr/>
        </p:nvSpPr>
        <p:spPr>
          <a:xfrm>
            <a:off x="387027" y="5973320"/>
            <a:ext cx="3002633" cy="375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Flat</a:t>
            </a:r>
            <a:r>
              <a:rPr lang="zh-CN" altLang="en-US" sz="1400" b="1" dirty="0">
                <a:solidFill>
                  <a:srgbClr val="152E52"/>
                </a:solidFill>
                <a:ea typeface="+mj-ea"/>
              </a:rPr>
              <a:t> </a:t>
            </a: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DQN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A16637D-9C2B-42CD-888C-B6DABCD80D15}"/>
              </a:ext>
            </a:extLst>
          </p:cNvPr>
          <p:cNvSpPr txBox="1"/>
          <p:nvPr/>
        </p:nvSpPr>
        <p:spPr>
          <a:xfrm>
            <a:off x="4369634" y="5973320"/>
            <a:ext cx="3002633" cy="375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HRL-trained model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F20508-075F-4E3F-9A7A-1627B799F89D}"/>
              </a:ext>
            </a:extLst>
          </p:cNvPr>
          <p:cNvSpPr txBox="1"/>
          <p:nvPr/>
        </p:nvSpPr>
        <p:spPr>
          <a:xfrm>
            <a:off x="8442964" y="5973320"/>
            <a:ext cx="3002633" cy="375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Our HRL model</a:t>
            </a:r>
          </a:p>
        </p:txBody>
      </p:sp>
    </p:spTree>
    <p:extLst>
      <p:ext uri="{BB962C8B-B14F-4D97-AF65-F5344CB8AC3E}">
        <p14:creationId xmlns:p14="http://schemas.microsoft.com/office/powerpoint/2010/main" val="1998124135"/>
      </p:ext>
    </p:extLst>
  </p:cSld>
  <p:clrMapOvr>
    <a:masterClrMapping/>
  </p:clrMapOvr>
  <p:transition spd="slow" advTm="0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152E52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Take home message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D210E3-C2A5-4F95-A83E-43C65CE359AD}"/>
              </a:ext>
            </a:extLst>
          </p:cNvPr>
          <p:cNvSpPr txBox="1"/>
          <p:nvPr/>
        </p:nvSpPr>
        <p:spPr>
          <a:xfrm>
            <a:off x="377101" y="2429354"/>
            <a:ext cx="11619259" cy="425353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Model: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HRL-DQN:  Master-Worker structure, MLP network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152E52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Trick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State representation:  [True, False, UNK]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Reward shaping</a:t>
            </a:r>
            <a:r>
              <a:rPr lang="zh-CN" altLang="en-US" sz="1400" b="1" dirty="0">
                <a:solidFill>
                  <a:srgbClr val="152E52"/>
                </a:solidFill>
                <a:ea typeface="+mj-ea"/>
              </a:rPr>
              <a:t>：</a:t>
            </a:r>
            <a:r>
              <a:rPr lang="en-US" altLang="zh-CN" sz="1400" b="1" dirty="0">
                <a:solidFill>
                  <a:srgbClr val="152E52"/>
                </a:solidFill>
              </a:rPr>
              <a:t> Encourage master to choose a worker that can discover more positive symptoms</a:t>
            </a: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Experience replay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· Result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Outperform Flat-DQN (</a:t>
            </a:r>
            <a:r>
              <a:rPr lang="en-US" altLang="zh-CN" sz="1400" b="1" dirty="0">
                <a:solidFill>
                  <a:srgbClr val="152E52"/>
                </a:solidFill>
              </a:rPr>
              <a:t>Existing approaches</a:t>
            </a: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)  in both real world and s</a:t>
            </a:r>
            <a:r>
              <a:rPr lang="en-US" altLang="zh-CN" sz="1400" b="1" dirty="0">
                <a:solidFill>
                  <a:srgbClr val="152E52"/>
                </a:solidFill>
              </a:rPr>
              <a:t>ynthetic dataset.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</a:rPr>
              <a:t>    Most of wrong informed user goals are informed the disease in the same group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</a:rPr>
              <a:t>    The more implicit symptoms a worker has requested from the user, the better of its performance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4F695D-9E94-4029-899F-117E36C015FF}"/>
              </a:ext>
            </a:extLst>
          </p:cNvPr>
          <p:cNvSpPr/>
          <p:nvPr/>
        </p:nvSpPr>
        <p:spPr>
          <a:xfrm>
            <a:off x="377101" y="1467261"/>
            <a:ext cx="11321547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Question:  When the number of diseases increases, the action space is inevitably large.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                Existing approaches (Flat RL policy) has significant challenges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E1D717-B130-45E2-AD90-023A889F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16" y="2486296"/>
            <a:ext cx="3695589" cy="124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01227"/>
      </p:ext>
    </p:extLst>
  </p:cSld>
  <p:clrMapOvr>
    <a:masterClrMapping/>
  </p:clrMapOvr>
  <p:transition spd="slow" advTm="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/>
          <p:cNvSpPr/>
          <p:nvPr/>
        </p:nvSpPr>
        <p:spPr>
          <a:xfrm>
            <a:off x="0" y="0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" y="1"/>
            <a:ext cx="7160139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96502" y="1645370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3122406" y="4757511"/>
            <a:ext cx="4506661" cy="60683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+mj-ea"/>
              </a:rPr>
              <a:t>Goal</a:t>
            </a:r>
          </a:p>
        </p:txBody>
      </p:sp>
    </p:spTree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2800" b="1" dirty="0">
                <a:solidFill>
                  <a:srgbClr val="152E52"/>
                </a:solidFill>
              </a:rPr>
              <a:t>Goal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52E5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D489343-1EC8-4222-A1EB-FCF7929A4D04}"/>
              </a:ext>
            </a:extLst>
          </p:cNvPr>
          <p:cNvSpPr txBox="1"/>
          <p:nvPr/>
        </p:nvSpPr>
        <p:spPr>
          <a:xfrm>
            <a:off x="719608" y="3702682"/>
            <a:ext cx="10423568" cy="69871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Question:  When the number of diseases increases, the action space is inevitably large.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                Existing approaches (Flat RL policy) has significant challenges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315922-FB77-4417-8235-E8CE75642507}"/>
              </a:ext>
            </a:extLst>
          </p:cNvPr>
          <p:cNvSpPr txBox="1"/>
          <p:nvPr/>
        </p:nvSpPr>
        <p:spPr>
          <a:xfrm>
            <a:off x="719608" y="4401399"/>
            <a:ext cx="10423568" cy="19913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Solution: 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       Hierarchical policy of two levels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       High level policy (master) :  Triggering a model in low level /  Active Disease classifier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             Low level policy (worker) : Several symptom checkers / classify disease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Among them, each worker acts like a doctor from a specific department, while the master acts like a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committee that appoints doctors to interact with this patient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BF08A3-CEEF-4150-BFD3-19116D119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844" y="1053857"/>
            <a:ext cx="4380451" cy="257141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DF7450-2259-4DEF-B12B-20DFE821CD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2989"/>
            <a:ext cx="7872589" cy="164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55327"/>
      </p:ext>
    </p:extLst>
  </p:cSld>
  <p:clrMapOvr>
    <a:masterClrMapping/>
  </p:clrMapOvr>
  <p:transition spd="slow" advTm="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: 形状 27"/>
          <p:cNvSpPr/>
          <p:nvPr/>
        </p:nvSpPr>
        <p:spPr>
          <a:xfrm>
            <a:off x="0" y="1"/>
            <a:ext cx="10244802" cy="6858001"/>
          </a:xfrm>
          <a:custGeom>
            <a:avLst/>
            <a:gdLst>
              <a:gd name="connsiteX0" fmla="*/ 0 w 10244802"/>
              <a:gd name="connsiteY0" fmla="*/ 0 h 6858001"/>
              <a:gd name="connsiteX1" fmla="*/ 3386801 w 10244802"/>
              <a:gd name="connsiteY1" fmla="*/ 0 h 6858001"/>
              <a:gd name="connsiteX2" fmla="*/ 10244802 w 10244802"/>
              <a:gd name="connsiteY2" fmla="*/ 6858001 h 6858001"/>
              <a:gd name="connsiteX3" fmla="*/ 0 w 10244802"/>
              <a:gd name="connsiteY3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44802" h="6858001">
                <a:moveTo>
                  <a:pt x="0" y="0"/>
                </a:moveTo>
                <a:lnTo>
                  <a:pt x="3386801" y="0"/>
                </a:lnTo>
                <a:lnTo>
                  <a:pt x="10244802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2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1" y="1"/>
            <a:ext cx="7160139" cy="6858001"/>
          </a:xfrm>
          <a:custGeom>
            <a:avLst/>
            <a:gdLst>
              <a:gd name="connsiteX0" fmla="*/ 7160138 w 7160139"/>
              <a:gd name="connsiteY0" fmla="*/ 0 h 6858001"/>
              <a:gd name="connsiteX1" fmla="*/ 7160139 w 7160139"/>
              <a:gd name="connsiteY1" fmla="*/ 0 h 6858001"/>
              <a:gd name="connsiteX2" fmla="*/ 5281945 w 7160139"/>
              <a:gd name="connsiteY2" fmla="*/ 1878195 h 6858001"/>
              <a:gd name="connsiteX3" fmla="*/ 0 w 7160139"/>
              <a:gd name="connsiteY3" fmla="*/ 0 h 6858001"/>
              <a:gd name="connsiteX4" fmla="*/ 3386802 w 7160139"/>
              <a:gd name="connsiteY4" fmla="*/ 0 h 6858001"/>
              <a:gd name="connsiteX5" fmla="*/ 5273470 w 7160139"/>
              <a:gd name="connsiteY5" fmla="*/ 1886669 h 6858001"/>
              <a:gd name="connsiteX6" fmla="*/ 302138 w 7160139"/>
              <a:gd name="connsiteY6" fmla="*/ 6858001 h 6858001"/>
              <a:gd name="connsiteX7" fmla="*/ 0 w 7160139"/>
              <a:gd name="connsiteY7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60139" h="6858001">
                <a:moveTo>
                  <a:pt x="7160138" y="0"/>
                </a:moveTo>
                <a:lnTo>
                  <a:pt x="7160139" y="0"/>
                </a:lnTo>
                <a:lnTo>
                  <a:pt x="5281945" y="1878195"/>
                </a:lnTo>
                <a:close/>
                <a:moveTo>
                  <a:pt x="0" y="0"/>
                </a:moveTo>
                <a:lnTo>
                  <a:pt x="3386802" y="0"/>
                </a:lnTo>
                <a:lnTo>
                  <a:pt x="5273470" y="1886669"/>
                </a:lnTo>
                <a:lnTo>
                  <a:pt x="302138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3386803" y="1"/>
            <a:ext cx="3773336" cy="1886669"/>
          </a:xfrm>
          <a:custGeom>
            <a:avLst/>
            <a:gdLst>
              <a:gd name="connsiteX0" fmla="*/ 0 w 3773336"/>
              <a:gd name="connsiteY0" fmla="*/ 0 h 1886669"/>
              <a:gd name="connsiteX1" fmla="*/ 3773336 w 3773336"/>
              <a:gd name="connsiteY1" fmla="*/ 0 h 1886669"/>
              <a:gd name="connsiteX2" fmla="*/ 1886668 w 3773336"/>
              <a:gd name="connsiteY2" fmla="*/ 1886669 h 1886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73336" h="1886669">
                <a:moveTo>
                  <a:pt x="0" y="0"/>
                </a:moveTo>
                <a:lnTo>
                  <a:pt x="3773336" y="0"/>
                </a:lnTo>
                <a:lnTo>
                  <a:pt x="1886668" y="18866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996502" y="1645370"/>
            <a:ext cx="2291468" cy="1907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5400" b="1" dirty="0">
                <a:solidFill>
                  <a:schemeClr val="bg1"/>
                </a:solidFill>
                <a:ea typeface="+mj-ea"/>
              </a:rPr>
              <a:t>PART 02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1A11C4D-D930-4CB0-AC0B-C258D473BC0D}"/>
              </a:ext>
            </a:extLst>
          </p:cNvPr>
          <p:cNvSpPr txBox="1"/>
          <p:nvPr/>
        </p:nvSpPr>
        <p:spPr>
          <a:xfrm>
            <a:off x="3701514" y="5104840"/>
            <a:ext cx="3773336" cy="11682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3200" b="1" dirty="0">
                <a:solidFill>
                  <a:schemeClr val="bg1"/>
                </a:solidFill>
                <a:ea typeface="+mj-ea"/>
              </a:rPr>
              <a:t>Method</a:t>
            </a:r>
          </a:p>
          <a:p>
            <a:pPr algn="ctr">
              <a:lnSpc>
                <a:spcPct val="114000"/>
              </a:lnSpc>
            </a:pPr>
            <a:endParaRPr lang="en-US" altLang="zh-CN" sz="3200" b="1" dirty="0">
              <a:solidFill>
                <a:schemeClr val="bg1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7706321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2800" b="1" dirty="0">
                <a:solidFill>
                  <a:srgbClr val="152E52"/>
                </a:solidFill>
              </a:rPr>
              <a:t>Master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52E5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31A723D-D0EA-4DD4-B759-A0B7A7E4A605}"/>
              </a:ext>
            </a:extLst>
          </p:cNvPr>
          <p:cNvGrpSpPr/>
          <p:nvPr/>
        </p:nvGrpSpPr>
        <p:grpSpPr>
          <a:xfrm>
            <a:off x="1041461" y="1200382"/>
            <a:ext cx="10292949" cy="4621621"/>
            <a:chOff x="1202077" y="514778"/>
            <a:chExt cx="10878575" cy="5278097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20145AE3-F58E-4772-91A0-50EB7BEE6503}"/>
                </a:ext>
              </a:extLst>
            </p:cNvPr>
            <p:cNvGrpSpPr/>
            <p:nvPr/>
          </p:nvGrpSpPr>
          <p:grpSpPr>
            <a:xfrm>
              <a:off x="1202077" y="1328564"/>
              <a:ext cx="8024117" cy="3996374"/>
              <a:chOff x="1777429" y="1287467"/>
              <a:chExt cx="8024117" cy="3996374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96D64405-3996-4E25-A24C-C6249B0C0691}"/>
                  </a:ext>
                </a:extLst>
              </p:cNvPr>
              <p:cNvSpPr/>
              <p:nvPr/>
            </p:nvSpPr>
            <p:spPr>
              <a:xfrm>
                <a:off x="1777429" y="2938409"/>
                <a:ext cx="1643865" cy="71919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State presentation</a:t>
                </a:r>
                <a:endParaRPr lang="zh-CN" altLang="en-US" dirty="0"/>
              </a:p>
            </p:txBody>
          </p: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917635C1-C597-428B-9112-6C7240188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4309" y="3298004"/>
                <a:ext cx="7911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4A607F1F-A2AD-4DFC-9A41-F14D44FE5211}"/>
                  </a:ext>
                </a:extLst>
              </p:cNvPr>
              <p:cNvSpPr/>
              <p:nvPr/>
            </p:nvSpPr>
            <p:spPr>
              <a:xfrm>
                <a:off x="4397339" y="1287841"/>
                <a:ext cx="1993186" cy="3996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5F846E5-3F9B-4742-B60C-5808B42D5448}"/>
                  </a:ext>
                </a:extLst>
              </p:cNvPr>
              <p:cNvSpPr txBox="1"/>
              <p:nvPr/>
            </p:nvSpPr>
            <p:spPr>
              <a:xfrm>
                <a:off x="4705563" y="1638081"/>
                <a:ext cx="1376737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Master</a:t>
                </a:r>
              </a:p>
              <a:p>
                <a:pPr algn="ctr"/>
                <a:r>
                  <a:rPr lang="en-US" altLang="zh-CN" dirty="0">
                    <a:solidFill>
                      <a:schemeClr val="bg1"/>
                    </a:solidFill>
                  </a:rPr>
                  <a:t>(</a:t>
                </a:r>
                <a:r>
                  <a:rPr lang="en-US" altLang="zh-CN" sz="2000" dirty="0">
                    <a:solidFill>
                      <a:schemeClr val="bg1"/>
                    </a:solidFill>
                  </a:rPr>
                  <a:t>MLP</a:t>
                </a:r>
                <a:r>
                  <a:rPr lang="en-US" altLang="zh-CN" dirty="0">
                    <a:solidFill>
                      <a:schemeClr val="bg1"/>
                    </a:solidFill>
                  </a:rPr>
                  <a:t>)</a:t>
                </a:r>
                <a:endParaRPr lang="zh-CN" altLang="en-US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EC77BF58-D9D8-43BE-B894-9C5232D53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4218" y="2747417"/>
                <a:ext cx="1779428" cy="1587250"/>
              </a:xfrm>
              <a:prstGeom prst="rect">
                <a:avLst/>
              </a:prstGeom>
            </p:spPr>
          </p:pic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B5F942D8-2DFA-4553-A91E-215E0FC3FF53}"/>
                  </a:ext>
                </a:extLst>
              </p:cNvPr>
              <p:cNvSpPr/>
              <p:nvPr/>
            </p:nvSpPr>
            <p:spPr>
              <a:xfrm>
                <a:off x="7652534" y="1287467"/>
                <a:ext cx="2148968" cy="456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Worker 1</a:t>
                </a:r>
                <a:endParaRPr lang="zh-CN" altLang="en-US" dirty="0"/>
              </a:p>
            </p:txBody>
          </p:sp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DEFBE80A-A271-4855-A90B-26F403D039E9}"/>
                  </a:ext>
                </a:extLst>
              </p:cNvPr>
              <p:cNvSpPr/>
              <p:nvPr/>
            </p:nvSpPr>
            <p:spPr>
              <a:xfrm>
                <a:off x="7652533" y="2085466"/>
                <a:ext cx="2148969" cy="456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Worker 2</a:t>
                </a:r>
                <a:endParaRPr lang="zh-CN" altLang="en-US" dirty="0"/>
              </a:p>
            </p:txBody>
          </p:sp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DA6A6BC4-91F0-488C-AB8D-62E1506AA91D}"/>
                  </a:ext>
                </a:extLst>
              </p:cNvPr>
              <p:cNvSpPr/>
              <p:nvPr/>
            </p:nvSpPr>
            <p:spPr>
              <a:xfrm>
                <a:off x="7652533" y="4004866"/>
                <a:ext cx="2148995" cy="45944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Worker n</a:t>
                </a:r>
                <a:endParaRPr lang="zh-CN" altLang="en-US" dirty="0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2B27E69D-00EB-49E3-906E-2927C1167C3E}"/>
                  </a:ext>
                </a:extLst>
              </p:cNvPr>
              <p:cNvSpPr/>
              <p:nvPr/>
            </p:nvSpPr>
            <p:spPr>
              <a:xfrm>
                <a:off x="7652534" y="4802864"/>
                <a:ext cx="2149012" cy="4809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Disease classifier</a:t>
                </a:r>
                <a:endParaRPr lang="zh-CN" altLang="en-US" dirty="0"/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BCD257D-2097-4EF0-A2EF-DE13A93F50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4039" y="1517189"/>
                <a:ext cx="865273" cy="17576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22E4C582-3D54-4F21-8F54-CDAB2FC03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4039" y="2315188"/>
                <a:ext cx="941616" cy="982816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F7DA68E5-D1DF-4BED-8A58-DA39F34DEE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49127" y="2806597"/>
                <a:ext cx="0" cy="933197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C59C021B-6477-4BE7-A799-9395561FE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039" y="3285842"/>
                <a:ext cx="865273" cy="91899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C5D31033-61D7-4712-BF9A-63B60C453B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9990" y="3296796"/>
                <a:ext cx="833471" cy="173579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8777579-DD6F-40C2-8B57-9B7FD06F41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9372" y="3314291"/>
              <a:ext cx="88533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A26DBF27-C110-4A9D-8739-40486A18BBFE}"/>
                </a:ext>
              </a:extLst>
            </p:cNvPr>
            <p:cNvSpPr/>
            <p:nvPr/>
          </p:nvSpPr>
          <p:spPr>
            <a:xfrm>
              <a:off x="10469365" y="2597085"/>
              <a:ext cx="1611287" cy="455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Reward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B7F36F-0F40-4D2F-8B63-181B50D60A3F}"/>
                </a:ext>
              </a:extLst>
            </p:cNvPr>
            <p:cNvSpPr txBox="1"/>
            <p:nvPr/>
          </p:nvSpPr>
          <p:spPr>
            <a:xfrm>
              <a:off x="5757809" y="1257424"/>
              <a:ext cx="1376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Active</a:t>
              </a:r>
              <a:endParaRPr lang="zh-CN" altLang="en-US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EE3C0B9C-EA21-4291-95C0-3F219FA529F3}"/>
                </a:ext>
              </a:extLst>
            </p:cNvPr>
            <p:cNvSpPr txBox="1"/>
            <p:nvPr/>
          </p:nvSpPr>
          <p:spPr>
            <a:xfrm>
              <a:off x="9163670" y="2957606"/>
              <a:ext cx="1376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Return</a:t>
              </a:r>
              <a:endParaRPr lang="zh-CN" altLang="en-US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0AF7D854-C9F4-4E98-B971-68EA218C2854}"/>
                </a:ext>
              </a:extLst>
            </p:cNvPr>
            <p:cNvSpPr/>
            <p:nvPr/>
          </p:nvSpPr>
          <p:spPr>
            <a:xfrm>
              <a:off x="10469364" y="3354284"/>
              <a:ext cx="1611287" cy="4557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 State</a:t>
              </a:r>
              <a:endParaRPr lang="zh-CN" altLang="en-US" dirty="0"/>
            </a:p>
          </p:txBody>
        </p:sp>
        <p:cxnSp>
          <p:nvCxnSpPr>
            <p:cNvPr id="46" name="连接符: 肘形 45">
              <a:extLst>
                <a:ext uri="{FF2B5EF4-FFF2-40B4-BE49-F238E27FC236}">
                  <a16:creationId xmlns:a16="http://schemas.microsoft.com/office/drawing/2014/main" id="{FE38830E-08DB-458A-B602-11DB3A810FB9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rot="16200000" flipV="1">
              <a:off x="7143808" y="-1534117"/>
              <a:ext cx="1713507" cy="6548897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5542D43-A26B-4149-9491-2B8DC5004696}"/>
                </a:ext>
              </a:extLst>
            </p:cNvPr>
            <p:cNvCxnSpPr>
              <a:cxnSpLocks/>
            </p:cNvCxnSpPr>
            <p:nvPr/>
          </p:nvCxnSpPr>
          <p:spPr>
            <a:xfrm>
              <a:off x="4715838" y="880892"/>
              <a:ext cx="0" cy="447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5569836-099E-4EEC-9560-3AEDE159FE83}"/>
                </a:ext>
              </a:extLst>
            </p:cNvPr>
            <p:cNvSpPr txBox="1"/>
            <p:nvPr/>
          </p:nvSpPr>
          <p:spPr>
            <a:xfrm>
              <a:off x="6970303" y="514778"/>
              <a:ext cx="1376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Optimize</a:t>
              </a:r>
              <a:endParaRPr lang="zh-CN" altLang="en-US" dirty="0"/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A0CCADA8-452A-4519-AC67-B1263875169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024010" y="3808991"/>
              <a:ext cx="9240729" cy="1983883"/>
            </a:xfrm>
            <a:prstGeom prst="bentConnector3">
              <a:avLst>
                <a:gd name="adj1" fmla="val 30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C5BD758E-95D8-44AB-AC71-0E3A8DBF27EA}"/>
                </a:ext>
              </a:extLst>
            </p:cNvPr>
            <p:cNvCxnSpPr>
              <a:cxnSpLocks/>
              <a:endCxn id="2" idx="2"/>
            </p:cNvCxnSpPr>
            <p:nvPr/>
          </p:nvCxnSpPr>
          <p:spPr>
            <a:xfrm flipV="1">
              <a:off x="2014369" y="3698697"/>
              <a:ext cx="9641" cy="2094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017101"/>
      </p:ext>
    </p:extLst>
  </p:cSld>
  <p:clrMapOvr>
    <a:masterClrMapping/>
  </p:clrMapOvr>
  <p:transition spd="slow" advTm="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2800" b="1" dirty="0">
                <a:solidFill>
                  <a:srgbClr val="152E52"/>
                </a:solidFill>
              </a:rPr>
              <a:t>Master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52E5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CBD2E7-9244-4CBE-8FD0-46A47E2504EC}"/>
              </a:ext>
            </a:extLst>
          </p:cNvPr>
          <p:cNvSpPr txBox="1"/>
          <p:nvPr/>
        </p:nvSpPr>
        <p:spPr>
          <a:xfrm>
            <a:off x="586045" y="1407988"/>
            <a:ext cx="10423568" cy="70019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Formulated as a Semi-Markov Decision Process (SMDP)</a:t>
            </a: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The extrinsic rewards returned will be accumulated as the immediate rewards for master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6834F03-7D68-462D-A3BF-BFEB6C817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" t="11181"/>
          <a:stretch/>
        </p:blipFill>
        <p:spPr>
          <a:xfrm>
            <a:off x="552178" y="2480908"/>
            <a:ext cx="6127908" cy="827315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DD14151A-F17B-452A-864F-91AE59D61400}"/>
              </a:ext>
            </a:extLst>
          </p:cNvPr>
          <p:cNvSpPr txBox="1"/>
          <p:nvPr/>
        </p:nvSpPr>
        <p:spPr>
          <a:xfrm>
            <a:off x="5474940" y="2519014"/>
            <a:ext cx="1153250" cy="375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Worker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6B401ED-30B7-4F3E-88AB-3A4ACE5E881D}"/>
              </a:ext>
            </a:extLst>
          </p:cNvPr>
          <p:cNvSpPr txBox="1"/>
          <p:nvPr/>
        </p:nvSpPr>
        <p:spPr>
          <a:xfrm>
            <a:off x="5474940" y="2826233"/>
            <a:ext cx="1820908" cy="375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Disease Classifier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78F5EB5-A3C6-410E-B1D7-6AE35A8BD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82" y="3506775"/>
            <a:ext cx="5057018" cy="5195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B562B13-57FE-4FAD-8A4D-FDEB280638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14" y="4519683"/>
            <a:ext cx="4915279" cy="519501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D8F95929-0F2B-481B-B66B-BC445AAB4441}"/>
              </a:ext>
            </a:extLst>
          </p:cNvPr>
          <p:cNvSpPr txBox="1"/>
          <p:nvPr/>
        </p:nvSpPr>
        <p:spPr>
          <a:xfrm>
            <a:off x="586045" y="4092492"/>
            <a:ext cx="10423568" cy="375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Optimize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DA5EDF2-9239-425A-AD1C-BA8F3B288D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0" t="-2832" b="15978"/>
          <a:stretch/>
        </p:blipFill>
        <p:spPr>
          <a:xfrm>
            <a:off x="1117584" y="5039184"/>
            <a:ext cx="3277085" cy="29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235051"/>
      </p:ext>
    </p:extLst>
  </p:cSld>
  <p:clrMapOvr>
    <a:masterClrMapping/>
  </p:clrMapOvr>
  <p:transition spd="slow" advTm="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2800" b="1" dirty="0">
                <a:solidFill>
                  <a:srgbClr val="152E52"/>
                </a:solidFill>
              </a:rPr>
              <a:t>Worker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52E5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7F7788-5B97-4679-8657-BCA70C6BB1EE}"/>
              </a:ext>
            </a:extLst>
          </p:cNvPr>
          <p:cNvGrpSpPr/>
          <p:nvPr/>
        </p:nvGrpSpPr>
        <p:grpSpPr>
          <a:xfrm>
            <a:off x="988243" y="1538736"/>
            <a:ext cx="10702013" cy="3930086"/>
            <a:chOff x="1220472" y="1253288"/>
            <a:chExt cx="10702013" cy="3930086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31A723D-D0EA-4DD4-B759-A0B7A7E4A605}"/>
                </a:ext>
              </a:extLst>
            </p:cNvPr>
            <p:cNvGrpSpPr/>
            <p:nvPr/>
          </p:nvGrpSpPr>
          <p:grpSpPr>
            <a:xfrm>
              <a:off x="1220472" y="1582057"/>
              <a:ext cx="9741317" cy="3601317"/>
              <a:chOff x="1202077" y="514778"/>
              <a:chExt cx="16216024" cy="5278097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20145AE3-F58E-4772-91A0-50EB7BEE6503}"/>
                  </a:ext>
                </a:extLst>
              </p:cNvPr>
              <p:cNvGrpSpPr/>
              <p:nvPr/>
            </p:nvGrpSpPr>
            <p:grpSpPr>
              <a:xfrm>
                <a:off x="1202077" y="1328564"/>
                <a:ext cx="8024116" cy="3996374"/>
                <a:chOff x="1777429" y="1287467"/>
                <a:chExt cx="8024116" cy="3996374"/>
              </a:xfrm>
            </p:grpSpPr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96D64405-3996-4E25-A24C-C6249B0C0691}"/>
                    </a:ext>
                  </a:extLst>
                </p:cNvPr>
                <p:cNvSpPr/>
                <p:nvPr/>
              </p:nvSpPr>
              <p:spPr>
                <a:xfrm>
                  <a:off x="1777429" y="2938409"/>
                  <a:ext cx="1643865" cy="7191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State presentation</a:t>
                  </a:r>
                  <a:endParaRPr lang="zh-CN" altLang="en-US" sz="1050" dirty="0"/>
                </a:p>
              </p:txBody>
            </p:sp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917635C1-C597-428B-9112-6C7240188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4309" y="3298004"/>
                  <a:ext cx="79111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4A607F1F-A2AD-4DFC-9A41-F14D44FE5211}"/>
                    </a:ext>
                  </a:extLst>
                </p:cNvPr>
                <p:cNvSpPr/>
                <p:nvPr/>
              </p:nvSpPr>
              <p:spPr>
                <a:xfrm>
                  <a:off x="4397339" y="1287841"/>
                  <a:ext cx="1993186" cy="3996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5F846E5-3F9B-4742-B60C-5808B42D5448}"/>
                    </a:ext>
                  </a:extLst>
                </p:cNvPr>
                <p:cNvSpPr txBox="1"/>
                <p:nvPr/>
              </p:nvSpPr>
              <p:spPr>
                <a:xfrm>
                  <a:off x="4705564" y="1638081"/>
                  <a:ext cx="1376737" cy="766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</a:rPr>
                    <a:t>Worker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</a:rPr>
                    <a:t>(MLP)</a:t>
                  </a:r>
                  <a:endParaRPr lang="zh-CN" altLang="en-US" sz="14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EC77BF58-D9D8-43BE-B894-9C5232D53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04218" y="2747417"/>
                  <a:ext cx="1779428" cy="1587250"/>
                </a:xfrm>
                <a:prstGeom prst="rect">
                  <a:avLst/>
                </a:prstGeom>
              </p:spPr>
            </p:pic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B5F942D8-2DFA-4553-A91E-215E0FC3FF53}"/>
                    </a:ext>
                  </a:extLst>
                </p:cNvPr>
                <p:cNvSpPr/>
                <p:nvPr/>
              </p:nvSpPr>
              <p:spPr>
                <a:xfrm>
                  <a:off x="7652534" y="1287467"/>
                  <a:ext cx="2148968" cy="456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Request 1</a:t>
                  </a:r>
                  <a:endParaRPr lang="zh-CN" altLang="en-US" sz="1400" dirty="0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DEFBE80A-A271-4855-A90B-26F403D039E9}"/>
                    </a:ext>
                  </a:extLst>
                </p:cNvPr>
                <p:cNvSpPr/>
                <p:nvPr/>
              </p:nvSpPr>
              <p:spPr>
                <a:xfrm>
                  <a:off x="7652533" y="2085466"/>
                  <a:ext cx="2148969" cy="456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Request 2</a:t>
                  </a:r>
                  <a:endParaRPr lang="zh-CN" altLang="en-US" sz="1400" dirty="0"/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DA6A6BC4-91F0-488C-AB8D-62E1506AA91D}"/>
                    </a:ext>
                  </a:extLst>
                </p:cNvPr>
                <p:cNvSpPr/>
                <p:nvPr/>
              </p:nvSpPr>
              <p:spPr>
                <a:xfrm>
                  <a:off x="7652533" y="4004866"/>
                  <a:ext cx="2148995" cy="459445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Request n-1</a:t>
                  </a:r>
                  <a:endParaRPr lang="zh-CN" altLang="en-US" sz="1400" dirty="0"/>
                </a:p>
              </p:txBody>
            </p: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2B27E69D-00EB-49E3-906E-2927C1167C3E}"/>
                    </a:ext>
                  </a:extLst>
                </p:cNvPr>
                <p:cNvSpPr/>
                <p:nvPr/>
              </p:nvSpPr>
              <p:spPr>
                <a:xfrm>
                  <a:off x="7652533" y="4802864"/>
                  <a:ext cx="2149012" cy="48097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dirty="0"/>
                    <a:t>Request n</a:t>
                  </a:r>
                </a:p>
              </p:txBody>
            </p: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6BCD257D-2097-4EF0-A2EF-DE13A93F5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4039" y="1517189"/>
                  <a:ext cx="865273" cy="17576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22E4C582-3D54-4F21-8F54-CDAB2FC03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4039" y="2315188"/>
                  <a:ext cx="941616" cy="982816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F7DA68E5-D1DF-4BED-8A58-DA39F34DE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49127" y="2806597"/>
                  <a:ext cx="0" cy="933197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C59C021B-6477-4BE7-A799-9395561FE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039" y="3285842"/>
                  <a:ext cx="865273" cy="91899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C5D31033-61D7-4712-BF9A-63B60C453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9990" y="3296796"/>
                  <a:ext cx="833471" cy="1735790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D8777579-DD6F-40C2-8B57-9B7FD06F4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95177" y="3306682"/>
                <a:ext cx="929569" cy="1264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A26DBF27-C110-4A9D-8739-40486A18BBFE}"/>
                  </a:ext>
                </a:extLst>
              </p:cNvPr>
              <p:cNvSpPr/>
              <p:nvPr/>
            </p:nvSpPr>
            <p:spPr>
              <a:xfrm>
                <a:off x="13465359" y="2580218"/>
                <a:ext cx="1611287" cy="455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Reward</a:t>
                </a:r>
                <a:endParaRPr lang="zh-CN" altLang="en-US" sz="1400" dirty="0"/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0AF7D854-C9F4-4E98-B971-68EA218C2854}"/>
                  </a:ext>
                </a:extLst>
              </p:cNvPr>
              <p:cNvSpPr/>
              <p:nvPr/>
            </p:nvSpPr>
            <p:spPr>
              <a:xfrm>
                <a:off x="13465359" y="3528971"/>
                <a:ext cx="1724033" cy="455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New State</a:t>
                </a:r>
                <a:endParaRPr lang="zh-CN" altLang="en-US" sz="1400" dirty="0"/>
              </a:p>
            </p:txBody>
          </p:sp>
          <p:cxnSp>
            <p:nvCxnSpPr>
              <p:cNvPr id="46" name="连接符: 肘形 45">
                <a:extLst>
                  <a:ext uri="{FF2B5EF4-FFF2-40B4-BE49-F238E27FC236}">
                    <a16:creationId xmlns:a16="http://schemas.microsoft.com/office/drawing/2014/main" id="{FE38830E-08DB-458A-B602-11DB3A810FB9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rot="16200000" flipV="1">
                <a:off x="8640136" y="-3050650"/>
                <a:ext cx="1706570" cy="9555165"/>
              </a:xfrm>
              <a:prstGeom prst="bentConnector2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D5542D43-A26B-4149-9491-2B8DC5004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5838" y="880892"/>
                <a:ext cx="0" cy="447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5569836-099E-4EEC-9560-3AEDE159FE83}"/>
                  </a:ext>
                </a:extLst>
              </p:cNvPr>
              <p:cNvSpPr txBox="1"/>
              <p:nvPr/>
            </p:nvSpPr>
            <p:spPr>
              <a:xfrm>
                <a:off x="6970302" y="514778"/>
                <a:ext cx="1376737" cy="405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Optimize</a:t>
                </a:r>
                <a:endParaRPr lang="zh-CN" altLang="en-US" sz="1200" dirty="0"/>
              </a:p>
            </p:txBody>
          </p:sp>
          <p:cxnSp>
            <p:nvCxnSpPr>
              <p:cNvPr id="53" name="连接符: 肘形 52">
                <a:extLst>
                  <a:ext uri="{FF2B5EF4-FFF2-40B4-BE49-F238E27FC236}">
                    <a16:creationId xmlns:a16="http://schemas.microsoft.com/office/drawing/2014/main" id="{A0CCADA8-452A-4519-AC67-B12638751695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024010" y="4270815"/>
                <a:ext cx="15394091" cy="1522055"/>
              </a:xfrm>
              <a:prstGeom prst="bentConnector3">
                <a:avLst>
                  <a:gd name="adj1" fmla="val 89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箭头连接符 55">
                <a:extLst>
                  <a:ext uri="{FF2B5EF4-FFF2-40B4-BE49-F238E27FC236}">
                    <a16:creationId xmlns:a16="http://schemas.microsoft.com/office/drawing/2014/main" id="{C5BD758E-95D8-44AB-AC71-0E3A8DBF27EA}"/>
                  </a:ext>
                </a:extLst>
              </p:cNvPr>
              <p:cNvCxnSpPr>
                <a:cxnSpLocks/>
                <a:endCxn id="2" idx="2"/>
              </p:cNvCxnSpPr>
              <p:nvPr/>
            </p:nvCxnSpPr>
            <p:spPr>
              <a:xfrm flipV="1">
                <a:off x="2014369" y="3698697"/>
                <a:ext cx="9641" cy="20941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70558CC-3264-4ED1-B55C-BBAF2DB4D7BE}"/>
                </a:ext>
              </a:extLst>
            </p:cNvPr>
            <p:cNvSpPr/>
            <p:nvPr/>
          </p:nvSpPr>
          <p:spPr>
            <a:xfrm>
              <a:off x="6638365" y="3327746"/>
              <a:ext cx="1215826" cy="310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User Return</a:t>
              </a:r>
              <a:endParaRPr lang="zh-CN" altLang="en-US" sz="1400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99E1B69-EF70-4FA2-AA5B-5AEB1ADD4D04}"/>
                </a:ext>
              </a:extLst>
            </p:cNvPr>
            <p:cNvCxnSpPr>
              <a:cxnSpLocks/>
            </p:cNvCxnSpPr>
            <p:nvPr/>
          </p:nvCxnSpPr>
          <p:spPr>
            <a:xfrm>
              <a:off x="7972314" y="3511832"/>
              <a:ext cx="559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7356E71C-D734-47CC-BEC5-E9DF38E6E06A}"/>
                </a:ext>
              </a:extLst>
            </p:cNvPr>
            <p:cNvCxnSpPr>
              <a:cxnSpLocks/>
            </p:cNvCxnSpPr>
            <p:nvPr/>
          </p:nvCxnSpPr>
          <p:spPr>
            <a:xfrm>
              <a:off x="9677454" y="3491324"/>
              <a:ext cx="8589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64D3205-F986-4F22-A740-0F45975EE12A}"/>
                </a:ext>
              </a:extLst>
            </p:cNvPr>
            <p:cNvSpPr txBox="1"/>
            <p:nvPr/>
          </p:nvSpPr>
          <p:spPr>
            <a:xfrm>
              <a:off x="9621449" y="3214327"/>
              <a:ext cx="9679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Terminate</a:t>
              </a:r>
              <a:r>
                <a:rPr lang="zh-CN" altLang="en-US" sz="1200" dirty="0"/>
                <a:t>？</a:t>
              </a: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BA29656-F964-45EC-A3EE-C7EB8EC175F9}"/>
                </a:ext>
              </a:extLst>
            </p:cNvPr>
            <p:cNvCxnSpPr>
              <a:cxnSpLocks/>
            </p:cNvCxnSpPr>
            <p:nvPr/>
          </p:nvCxnSpPr>
          <p:spPr>
            <a:xfrm>
              <a:off x="10533359" y="3508306"/>
              <a:ext cx="428430" cy="6389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6C98CF0-EEFA-45E6-83E3-57B9C3E91B79}"/>
                </a:ext>
              </a:extLst>
            </p:cNvPr>
            <p:cNvSpPr txBox="1"/>
            <p:nvPr/>
          </p:nvSpPr>
          <p:spPr>
            <a:xfrm>
              <a:off x="10483567" y="3770236"/>
              <a:ext cx="325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N</a:t>
              </a:r>
              <a:endParaRPr lang="zh-CN" altLang="en-US" sz="1200" dirty="0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E9D6185-11E7-4298-B119-19DF4DD7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33359" y="2698464"/>
              <a:ext cx="428430" cy="8098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5EAE4D4-8003-4DB5-87B3-7374405C0170}"/>
                </a:ext>
              </a:extLst>
            </p:cNvPr>
            <p:cNvSpPr txBox="1"/>
            <p:nvPr/>
          </p:nvSpPr>
          <p:spPr>
            <a:xfrm>
              <a:off x="10532042" y="2826314"/>
              <a:ext cx="325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Y</a:t>
              </a:r>
              <a:endParaRPr lang="zh-CN" altLang="en-US" sz="1200" dirty="0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AE0C3D7-369A-4369-A341-6465E0291995}"/>
                </a:ext>
              </a:extLst>
            </p:cNvPr>
            <p:cNvCxnSpPr/>
            <p:nvPr/>
          </p:nvCxnSpPr>
          <p:spPr>
            <a:xfrm flipV="1">
              <a:off x="10961789" y="1253288"/>
              <a:ext cx="0" cy="1462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89D6128-FA14-4C43-8C6E-93F0523603A1}"/>
                </a:ext>
              </a:extLst>
            </p:cNvPr>
            <p:cNvSpPr txBox="1"/>
            <p:nvPr/>
          </p:nvSpPr>
          <p:spPr>
            <a:xfrm>
              <a:off x="9999534" y="1784919"/>
              <a:ext cx="106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Accumulate</a:t>
              </a:r>
            </a:p>
            <a:p>
              <a:pPr algn="ctr"/>
              <a:r>
                <a:rPr lang="en-US" altLang="zh-CN" sz="1200" dirty="0"/>
                <a:t>Reward</a:t>
              </a: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6C741A-6B92-448F-8C66-8895DC30EDAF}"/>
                </a:ext>
              </a:extLst>
            </p:cNvPr>
            <p:cNvSpPr txBox="1"/>
            <p:nvPr/>
          </p:nvSpPr>
          <p:spPr>
            <a:xfrm>
              <a:off x="10857469" y="1788738"/>
              <a:ext cx="106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Return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to</a:t>
              </a:r>
            </a:p>
            <a:p>
              <a:pPr algn="ctr"/>
              <a:r>
                <a:rPr lang="en-US" altLang="zh-CN" sz="1200" dirty="0"/>
                <a:t>Master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9092211"/>
      </p:ext>
    </p:extLst>
  </p:cSld>
  <p:clrMapOvr>
    <a:masterClrMapping/>
  </p:clrMapOvr>
  <p:transition spd="slow" advTm="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2800" b="1" dirty="0">
                <a:solidFill>
                  <a:srgbClr val="152E52"/>
                </a:solidFill>
              </a:rPr>
              <a:t>Worker (Disease Classifier)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52E5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6F7F7788-5B97-4679-8657-BCA70C6BB1EE}"/>
              </a:ext>
            </a:extLst>
          </p:cNvPr>
          <p:cNvGrpSpPr/>
          <p:nvPr/>
        </p:nvGrpSpPr>
        <p:grpSpPr>
          <a:xfrm>
            <a:off x="1307558" y="1623597"/>
            <a:ext cx="9200815" cy="3610806"/>
            <a:chOff x="1220472" y="1253288"/>
            <a:chExt cx="9200815" cy="3610806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31A723D-D0EA-4DD4-B759-A0B7A7E4A605}"/>
                </a:ext>
              </a:extLst>
            </p:cNvPr>
            <p:cNvGrpSpPr/>
            <p:nvPr/>
          </p:nvGrpSpPr>
          <p:grpSpPr>
            <a:xfrm>
              <a:off x="1220472" y="1582057"/>
              <a:ext cx="8394158" cy="3282037"/>
              <a:chOff x="1202077" y="514778"/>
              <a:chExt cx="13973457" cy="4810160"/>
            </a:xfrm>
          </p:grpSpPr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20145AE3-F58E-4772-91A0-50EB7BEE6503}"/>
                  </a:ext>
                </a:extLst>
              </p:cNvPr>
              <p:cNvGrpSpPr/>
              <p:nvPr/>
            </p:nvGrpSpPr>
            <p:grpSpPr>
              <a:xfrm>
                <a:off x="1202077" y="1328564"/>
                <a:ext cx="8349668" cy="3996374"/>
                <a:chOff x="1777429" y="1287467"/>
                <a:chExt cx="8349668" cy="3996374"/>
              </a:xfrm>
            </p:grpSpPr>
            <p:sp>
              <p:nvSpPr>
                <p:cNvPr id="2" name="矩形: 圆角 1">
                  <a:extLst>
                    <a:ext uri="{FF2B5EF4-FFF2-40B4-BE49-F238E27FC236}">
                      <a16:creationId xmlns:a16="http://schemas.microsoft.com/office/drawing/2014/main" id="{96D64405-3996-4E25-A24C-C6249B0C0691}"/>
                    </a:ext>
                  </a:extLst>
                </p:cNvPr>
                <p:cNvSpPr/>
                <p:nvPr/>
              </p:nvSpPr>
              <p:spPr>
                <a:xfrm>
                  <a:off x="1777429" y="2938409"/>
                  <a:ext cx="1643865" cy="71919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50" dirty="0"/>
                    <a:t>State presentation</a:t>
                  </a:r>
                  <a:endParaRPr lang="zh-CN" altLang="en-US" sz="1050" dirty="0"/>
                </a:p>
              </p:txBody>
            </p:sp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917635C1-C597-428B-9112-6C7240188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34309" y="3298004"/>
                  <a:ext cx="79111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4A607F1F-A2AD-4DFC-9A41-F14D44FE5211}"/>
                    </a:ext>
                  </a:extLst>
                </p:cNvPr>
                <p:cNvSpPr/>
                <p:nvPr/>
              </p:nvSpPr>
              <p:spPr>
                <a:xfrm>
                  <a:off x="4397339" y="1287841"/>
                  <a:ext cx="1993186" cy="39960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85F846E5-3F9B-4742-B60C-5808B42D5448}"/>
                    </a:ext>
                  </a:extLst>
                </p:cNvPr>
                <p:cNvSpPr txBox="1"/>
                <p:nvPr/>
              </p:nvSpPr>
              <p:spPr>
                <a:xfrm>
                  <a:off x="4705564" y="1638081"/>
                  <a:ext cx="1376737" cy="766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</a:rPr>
                    <a:t>Worker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</a:rPr>
                    <a:t>(MLP)</a:t>
                  </a:r>
                  <a:endParaRPr lang="zh-CN" altLang="en-US" sz="1400" dirty="0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EC77BF58-D9D8-43BE-B894-9C5232D53F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04218" y="2747417"/>
                  <a:ext cx="1779428" cy="1587250"/>
                </a:xfrm>
                <a:prstGeom prst="rect">
                  <a:avLst/>
                </a:prstGeom>
              </p:spPr>
            </p:pic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B5F942D8-2DFA-4553-A91E-215E0FC3FF53}"/>
                    </a:ext>
                  </a:extLst>
                </p:cNvPr>
                <p:cNvSpPr/>
                <p:nvPr/>
              </p:nvSpPr>
              <p:spPr>
                <a:xfrm>
                  <a:off x="7652533" y="1287467"/>
                  <a:ext cx="2418190" cy="456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Disease Prob 1</a:t>
                  </a:r>
                  <a:endParaRPr lang="zh-CN" altLang="en-US" sz="1200" dirty="0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DEFBE80A-A271-4855-A90B-26F403D039E9}"/>
                    </a:ext>
                  </a:extLst>
                </p:cNvPr>
                <p:cNvSpPr/>
                <p:nvPr/>
              </p:nvSpPr>
              <p:spPr>
                <a:xfrm>
                  <a:off x="7652531" y="2085467"/>
                  <a:ext cx="2474566" cy="456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Disease Prob 2</a:t>
                  </a:r>
                  <a:endParaRPr lang="zh-CN" altLang="en-US" sz="1200" dirty="0"/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DA6A6BC4-91F0-488C-AB8D-62E1506AA91D}"/>
                    </a:ext>
                  </a:extLst>
                </p:cNvPr>
                <p:cNvSpPr/>
                <p:nvPr/>
              </p:nvSpPr>
              <p:spPr>
                <a:xfrm>
                  <a:off x="7652531" y="4004866"/>
                  <a:ext cx="2418183" cy="459446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Disease Prob  n-1</a:t>
                  </a:r>
                  <a:endParaRPr lang="zh-CN" altLang="en-US" sz="1200" dirty="0"/>
                </a:p>
              </p:txBody>
            </p: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2B27E69D-00EB-49E3-906E-2927C1167C3E}"/>
                    </a:ext>
                  </a:extLst>
                </p:cNvPr>
                <p:cNvSpPr/>
                <p:nvPr/>
              </p:nvSpPr>
              <p:spPr>
                <a:xfrm>
                  <a:off x="7652533" y="4802864"/>
                  <a:ext cx="2418182" cy="48097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 dirty="0"/>
                    <a:t>Disease Prob n</a:t>
                  </a:r>
                </a:p>
              </p:txBody>
            </p:sp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6BCD257D-2097-4EF0-A2EF-DE13A93F5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4039" y="1517189"/>
                  <a:ext cx="865273" cy="175769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>
                  <a:extLst>
                    <a:ext uri="{FF2B5EF4-FFF2-40B4-BE49-F238E27FC236}">
                      <a16:creationId xmlns:a16="http://schemas.microsoft.com/office/drawing/2014/main" id="{22E4C582-3D54-4F21-8F54-CDAB2FC03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04039" y="2315188"/>
                  <a:ext cx="941616" cy="982816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F7DA68E5-D1DF-4BED-8A58-DA39F34DE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649127" y="2806597"/>
                  <a:ext cx="0" cy="933197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C59C021B-6477-4BE7-A799-9395561FE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04039" y="3285842"/>
                  <a:ext cx="865273" cy="918991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C5D31033-61D7-4712-BF9A-63B60C453B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29990" y="3296796"/>
                  <a:ext cx="833471" cy="1735790"/>
                </a:xfrm>
                <a:prstGeom prst="straightConnector1">
                  <a:avLst/>
                </a:prstGeom>
                <a:ln w="9525" cap="flat" cmpd="sng" algn="ctr">
                  <a:solidFill>
                    <a:schemeClr val="dk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D8777579-DD6F-40C2-8B57-9B7FD06F4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57065" y="3313003"/>
                <a:ext cx="1267680" cy="632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矩形: 圆角 37">
                <a:extLst>
                  <a:ext uri="{FF2B5EF4-FFF2-40B4-BE49-F238E27FC236}">
                    <a16:creationId xmlns:a16="http://schemas.microsoft.com/office/drawing/2014/main" id="{A26DBF27-C110-4A9D-8739-40486A18BBFE}"/>
                  </a:ext>
                </a:extLst>
              </p:cNvPr>
              <p:cNvSpPr/>
              <p:nvPr/>
            </p:nvSpPr>
            <p:spPr>
              <a:xfrm>
                <a:off x="13564247" y="3067193"/>
                <a:ext cx="1611287" cy="4557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/>
                  <a:t>Reward</a:t>
                </a:r>
                <a:endParaRPr lang="zh-CN" altLang="en-US" sz="1400" dirty="0"/>
              </a:p>
            </p:txBody>
          </p:sp>
          <p:cxnSp>
            <p:nvCxnSpPr>
              <p:cNvPr id="46" name="连接符: 肘形 45">
                <a:extLst>
                  <a:ext uri="{FF2B5EF4-FFF2-40B4-BE49-F238E27FC236}">
                    <a16:creationId xmlns:a16="http://schemas.microsoft.com/office/drawing/2014/main" id="{FE38830E-08DB-458A-B602-11DB3A810FB9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rot="16200000" flipV="1">
                <a:off x="8449715" y="-2852985"/>
                <a:ext cx="2186300" cy="9654054"/>
              </a:xfrm>
              <a:prstGeom prst="bentConnector2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D5542D43-A26B-4149-9491-2B8DC50046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5838" y="880892"/>
                <a:ext cx="0" cy="4476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55569836-099E-4EEC-9560-3AEDE159FE83}"/>
                  </a:ext>
                </a:extLst>
              </p:cNvPr>
              <p:cNvSpPr txBox="1"/>
              <p:nvPr/>
            </p:nvSpPr>
            <p:spPr>
              <a:xfrm>
                <a:off x="6970302" y="514778"/>
                <a:ext cx="1376737" cy="405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/>
                  <a:t>Optimize</a:t>
                </a:r>
                <a:endParaRPr lang="zh-CN" altLang="en-US" sz="1200" dirty="0"/>
              </a:p>
            </p:txBody>
          </p:sp>
        </p:grp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70558CC-3264-4ED1-B55C-BBAF2DB4D7BE}"/>
                </a:ext>
              </a:extLst>
            </p:cNvPr>
            <p:cNvSpPr/>
            <p:nvPr/>
          </p:nvSpPr>
          <p:spPr>
            <a:xfrm>
              <a:off x="6638365" y="3327746"/>
              <a:ext cx="1215826" cy="3109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User Return</a:t>
              </a:r>
              <a:endParaRPr lang="zh-CN" altLang="en-US" sz="1400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99E1B69-EF70-4FA2-AA5B-5AEB1ADD4D04}"/>
                </a:ext>
              </a:extLst>
            </p:cNvPr>
            <p:cNvCxnSpPr>
              <a:cxnSpLocks/>
            </p:cNvCxnSpPr>
            <p:nvPr/>
          </p:nvCxnSpPr>
          <p:spPr>
            <a:xfrm>
              <a:off x="7972314" y="3511832"/>
              <a:ext cx="559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EE9D6185-11E7-4298-B119-19DF4DD7AA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17796" y="2715888"/>
              <a:ext cx="655005" cy="79241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FAE0C3D7-369A-4369-A341-6465E0291995}"/>
                </a:ext>
              </a:extLst>
            </p:cNvPr>
            <p:cNvCxnSpPr/>
            <p:nvPr/>
          </p:nvCxnSpPr>
          <p:spPr>
            <a:xfrm flipV="1">
              <a:off x="10271466" y="1253288"/>
              <a:ext cx="0" cy="14626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BA6C741A-6B92-448F-8C66-8895DC30EDAF}"/>
                </a:ext>
              </a:extLst>
            </p:cNvPr>
            <p:cNvSpPr txBox="1"/>
            <p:nvPr/>
          </p:nvSpPr>
          <p:spPr>
            <a:xfrm>
              <a:off x="9356271" y="1859056"/>
              <a:ext cx="10650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/>
                <a:t>Return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to</a:t>
              </a:r>
            </a:p>
            <a:p>
              <a:pPr algn="ctr"/>
              <a:r>
                <a:rPr lang="en-US" altLang="zh-CN" sz="1200" dirty="0"/>
                <a:t>Master</a:t>
              </a:r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5DA02DAD-4AB7-4E53-A9AF-E37ECAF1304D}"/>
              </a:ext>
            </a:extLst>
          </p:cNvPr>
          <p:cNvSpPr txBox="1"/>
          <p:nvPr/>
        </p:nvSpPr>
        <p:spPr>
          <a:xfrm>
            <a:off x="5699152" y="3592938"/>
            <a:ext cx="104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Max Prob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60726410"/>
      </p:ext>
    </p:extLst>
  </p:cSld>
  <p:clrMapOvr>
    <a:masterClrMapping/>
  </p:clrMapOvr>
  <p:transition spd="slow" advTm="0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文本框 59"/>
          <p:cNvSpPr txBox="1"/>
          <p:nvPr/>
        </p:nvSpPr>
        <p:spPr>
          <a:xfrm>
            <a:off x="1990028" y="266857"/>
            <a:ext cx="8395817" cy="54252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>
              <a:lnSpc>
                <a:spcPct val="114000"/>
              </a:lnSpc>
              <a:defRPr/>
            </a:pPr>
            <a:r>
              <a:rPr lang="en-US" altLang="zh-CN" sz="2800" b="1" dirty="0">
                <a:solidFill>
                  <a:srgbClr val="152E52"/>
                </a:solidFill>
              </a:rPr>
              <a:t>Worker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152E52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E8BD1D8-EE77-4E44-808A-088901651E90}"/>
              </a:ext>
            </a:extLst>
          </p:cNvPr>
          <p:cNvSpPr txBox="1"/>
          <p:nvPr/>
        </p:nvSpPr>
        <p:spPr>
          <a:xfrm>
            <a:off x="1445436" y="3511817"/>
            <a:ext cx="10423568" cy="102188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Divide all the diseases into h subsets, their union set is empty and their intersection is the universal set.</a:t>
            </a:r>
          </a:p>
          <a:p>
            <a:pPr>
              <a:lnSpc>
                <a:spcPct val="150000"/>
              </a:lnSpc>
            </a:pPr>
            <a:endParaRPr lang="en-US" altLang="zh-CN" sz="1400" b="1" dirty="0">
              <a:solidFill>
                <a:srgbClr val="152E52"/>
              </a:solidFill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Each worker is responsible for collecting information about symptoms of one subset.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B3E958B-808F-473D-B1F8-C7B7FE85F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653" y="5306463"/>
            <a:ext cx="5517278" cy="54731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7B40CA-DB9D-4EDC-B525-DE0FC7FC07F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9" b="15609"/>
          <a:stretch/>
        </p:blipFill>
        <p:spPr>
          <a:xfrm>
            <a:off x="1763457" y="6051095"/>
            <a:ext cx="2629534" cy="230602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74F6CF26-DC47-4AA3-976E-C9CBAD2E640F}"/>
              </a:ext>
            </a:extLst>
          </p:cNvPr>
          <p:cNvSpPr txBox="1"/>
          <p:nvPr/>
        </p:nvSpPr>
        <p:spPr>
          <a:xfrm>
            <a:off x="1445436" y="4733594"/>
            <a:ext cx="10423568" cy="37555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lang="en-US" altLang="zh-CN" sz="1400" b="1" dirty="0">
                <a:solidFill>
                  <a:srgbClr val="152E52"/>
                </a:solidFill>
                <a:ea typeface="+mj-ea"/>
              </a:rPr>
              <a:t>· Optimize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8CB6B2F-F239-49F2-84D8-93F316CEC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43" y="1208519"/>
            <a:ext cx="8736493" cy="175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0555"/>
      </p:ext>
    </p:extLst>
  </p:cSld>
  <p:clrMapOvr>
    <a:masterClrMapping/>
  </p:clrMapOvr>
  <p:transition spd="slow" advTm="0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6"/>
  <p:tag name="KSO_WM_TEMPLATE_SCENE_ID" val="1"/>
  <p:tag name="KSO_WM_TEMPLATE_JOB_ID" val="6"/>
  <p:tag name="KSO_WM_TEMPLATE_TOPIC_DEFAULT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1B7D0"/>
      </a:accent1>
      <a:accent2>
        <a:srgbClr val="0187AC"/>
      </a:accent2>
      <a:accent3>
        <a:srgbClr val="1AA4BE"/>
      </a:accent3>
      <a:accent4>
        <a:srgbClr val="52C3CB"/>
      </a:accent4>
      <a:accent5>
        <a:srgbClr val="42BDC6"/>
      </a:accent5>
      <a:accent6>
        <a:srgbClr val="168EA6"/>
      </a:accent6>
      <a:hlink>
        <a:srgbClr val="41B7D0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41B7D0"/>
    </a:accent1>
    <a:accent2>
      <a:srgbClr val="0187AC"/>
    </a:accent2>
    <a:accent3>
      <a:srgbClr val="1AA4BE"/>
    </a:accent3>
    <a:accent4>
      <a:srgbClr val="52C3CB"/>
    </a:accent4>
    <a:accent5>
      <a:srgbClr val="42BDC6"/>
    </a:accent5>
    <a:accent6>
      <a:srgbClr val="168EA6"/>
    </a:accent6>
    <a:hlink>
      <a:srgbClr val="41B7D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5612</TotalTime>
  <Words>893</Words>
  <Application>Microsoft Office PowerPoint</Application>
  <PresentationFormat>宽屏</PresentationFormat>
  <Paragraphs>156</Paragraphs>
  <Slides>18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逆流的小鱼</dc:creator>
  <cp:lastModifiedBy>Administrator</cp:lastModifiedBy>
  <cp:revision>362</cp:revision>
  <dcterms:created xsi:type="dcterms:W3CDTF">2017-06-22T13:04:00Z</dcterms:created>
  <dcterms:modified xsi:type="dcterms:W3CDTF">2020-12-04T03:16:11Z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  <property fmtid="{D5CDD505-2E9C-101B-9397-08002B2CF9AE}" pid="3" name="KSORubyTemplateID">
    <vt:lpwstr>2</vt:lpwstr>
  </property>
</Properties>
</file>