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4" r:id="rId2"/>
    <p:sldId id="324" r:id="rId3"/>
    <p:sldId id="346" r:id="rId4"/>
    <p:sldId id="347" r:id="rId5"/>
    <p:sldId id="348" r:id="rId6"/>
    <p:sldId id="349" r:id="rId7"/>
    <p:sldId id="35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83" autoAdjust="0"/>
    <p:restoredTop sz="87027" autoAdjust="0"/>
  </p:normalViewPr>
  <p:slideViewPr>
    <p:cSldViewPr snapToGrid="0">
      <p:cViewPr varScale="1">
        <p:scale>
          <a:sx n="77" d="100"/>
          <a:sy n="77" d="100"/>
        </p:scale>
        <p:origin x="62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615D-9CE9-429A-A223-474B18918F2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F0B17-20C8-4CBB-BD66-70902ADF3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09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39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98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36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03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64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3261138" y="-7830"/>
            <a:ext cx="8944218" cy="6865831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844246" y="1694329"/>
            <a:ext cx="4548647" cy="2861134"/>
          </a:xfrm>
          <a:custGeom>
            <a:avLst/>
            <a:gdLst>
              <a:gd name="connsiteX0" fmla="*/ 0 w 4548647"/>
              <a:gd name="connsiteY0" fmla="*/ 0 h 2861134"/>
              <a:gd name="connsiteX1" fmla="*/ 4548647 w 4548647"/>
              <a:gd name="connsiteY1" fmla="*/ 0 h 2861134"/>
              <a:gd name="connsiteX2" fmla="*/ 4548647 w 4548647"/>
              <a:gd name="connsiteY2" fmla="*/ 2861134 h 2861134"/>
              <a:gd name="connsiteX3" fmla="*/ 0 w 4548647"/>
              <a:gd name="connsiteY3" fmla="*/ 2861134 h 28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8647" h="2861134">
                <a:moveTo>
                  <a:pt x="0" y="0"/>
                </a:moveTo>
                <a:lnTo>
                  <a:pt x="4548647" y="0"/>
                </a:lnTo>
                <a:lnTo>
                  <a:pt x="4548647" y="2861134"/>
                </a:lnTo>
                <a:lnTo>
                  <a:pt x="0" y="2861134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54013" y="3273328"/>
            <a:ext cx="1514686" cy="2442137"/>
          </a:xfrm>
          <a:custGeom>
            <a:avLst/>
            <a:gdLst>
              <a:gd name="connsiteX0" fmla="*/ 0 w 1514686"/>
              <a:gd name="connsiteY0" fmla="*/ 0 h 2442137"/>
              <a:gd name="connsiteX1" fmla="*/ 1514686 w 1514686"/>
              <a:gd name="connsiteY1" fmla="*/ 0 h 2442137"/>
              <a:gd name="connsiteX2" fmla="*/ 1514686 w 1514686"/>
              <a:gd name="connsiteY2" fmla="*/ 2442137 h 2442137"/>
              <a:gd name="connsiteX3" fmla="*/ 0 w 1514686"/>
              <a:gd name="connsiteY3" fmla="*/ 2442137 h 244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86" h="2442137">
                <a:moveTo>
                  <a:pt x="0" y="0"/>
                </a:moveTo>
                <a:lnTo>
                  <a:pt x="1514686" y="0"/>
                </a:lnTo>
                <a:lnTo>
                  <a:pt x="1514686" y="2442137"/>
                </a:lnTo>
                <a:lnTo>
                  <a:pt x="0" y="2442137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3980161" y="3662277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057739" y="3351144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875075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5053586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9219984" y="1694144"/>
            <a:ext cx="2100208" cy="2088868"/>
          </a:xfrm>
          <a:custGeom>
            <a:avLst/>
            <a:gdLst>
              <a:gd name="connsiteX0" fmla="*/ 0 w 2100208"/>
              <a:gd name="connsiteY0" fmla="*/ 0 h 2088868"/>
              <a:gd name="connsiteX1" fmla="*/ 2100208 w 2100208"/>
              <a:gd name="connsiteY1" fmla="*/ 0 h 2088868"/>
              <a:gd name="connsiteX2" fmla="*/ 2100208 w 2100208"/>
              <a:gd name="connsiteY2" fmla="*/ 2088868 h 2088868"/>
              <a:gd name="connsiteX3" fmla="*/ 0 w 2100208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208" h="2088868">
                <a:moveTo>
                  <a:pt x="0" y="0"/>
                </a:moveTo>
                <a:lnTo>
                  <a:pt x="2100208" y="0"/>
                </a:lnTo>
                <a:lnTo>
                  <a:pt x="2100208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48703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2973741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4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576126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92255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96560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2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874712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200315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00315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4130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7058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281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229664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41929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54193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66458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100870" y="1641487"/>
            <a:ext cx="3708001" cy="2347284"/>
          </a:xfrm>
          <a:custGeom>
            <a:avLst/>
            <a:gdLst>
              <a:gd name="connsiteX0" fmla="*/ 0 w 3708001"/>
              <a:gd name="connsiteY0" fmla="*/ 0 h 2347284"/>
              <a:gd name="connsiteX1" fmla="*/ 3708001 w 3708001"/>
              <a:gd name="connsiteY1" fmla="*/ 0 h 2347284"/>
              <a:gd name="connsiteX2" fmla="*/ 3708001 w 3708001"/>
              <a:gd name="connsiteY2" fmla="*/ 2347284 h 2347284"/>
              <a:gd name="connsiteX3" fmla="*/ 0 w 3708001"/>
              <a:gd name="connsiteY3" fmla="*/ 2347284 h 2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001" h="2347284">
                <a:moveTo>
                  <a:pt x="0" y="0"/>
                </a:moveTo>
                <a:lnTo>
                  <a:pt x="3708001" y="0"/>
                </a:lnTo>
                <a:lnTo>
                  <a:pt x="3708001" y="2347284"/>
                </a:lnTo>
                <a:lnTo>
                  <a:pt x="0" y="23472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7979202" y="1641488"/>
            <a:ext cx="3323559" cy="2051173"/>
          </a:xfrm>
          <a:custGeom>
            <a:avLst/>
            <a:gdLst>
              <a:gd name="connsiteX0" fmla="*/ 0 w 3323559"/>
              <a:gd name="connsiteY0" fmla="*/ 0 h 2051173"/>
              <a:gd name="connsiteX1" fmla="*/ 3323559 w 3323559"/>
              <a:gd name="connsiteY1" fmla="*/ 0 h 2051173"/>
              <a:gd name="connsiteX2" fmla="*/ 3323559 w 3323559"/>
              <a:gd name="connsiteY2" fmla="*/ 2051173 h 2051173"/>
              <a:gd name="connsiteX3" fmla="*/ 0 w 3323559"/>
              <a:gd name="connsiteY3" fmla="*/ 2051173 h 20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559" h="2051173">
                <a:moveTo>
                  <a:pt x="0" y="0"/>
                </a:moveTo>
                <a:lnTo>
                  <a:pt x="3323559" y="0"/>
                </a:lnTo>
                <a:lnTo>
                  <a:pt x="3323559" y="2051173"/>
                </a:lnTo>
                <a:lnTo>
                  <a:pt x="0" y="20511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714" y="4172231"/>
            <a:ext cx="6934157" cy="1765008"/>
          </a:xfrm>
          <a:custGeom>
            <a:avLst/>
            <a:gdLst>
              <a:gd name="connsiteX0" fmla="*/ 0 w 6934157"/>
              <a:gd name="connsiteY0" fmla="*/ 0 h 1765008"/>
              <a:gd name="connsiteX1" fmla="*/ 6934157 w 6934157"/>
              <a:gd name="connsiteY1" fmla="*/ 0 h 1765008"/>
              <a:gd name="connsiteX2" fmla="*/ 6934157 w 6934157"/>
              <a:gd name="connsiteY2" fmla="*/ 1765008 h 1765008"/>
              <a:gd name="connsiteX3" fmla="*/ 0 w 6934157"/>
              <a:gd name="connsiteY3" fmla="*/ 1765008 h 176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4157" h="1765008">
                <a:moveTo>
                  <a:pt x="0" y="0"/>
                </a:moveTo>
                <a:lnTo>
                  <a:pt x="6934157" y="0"/>
                </a:lnTo>
                <a:lnTo>
                  <a:pt x="6934157" y="1765008"/>
                </a:lnTo>
                <a:lnTo>
                  <a:pt x="0" y="17650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1350131" y="622304"/>
            <a:ext cx="334960" cy="334960"/>
          </a:xfrm>
          <a:prstGeom prst="diamond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511930" y="1"/>
            <a:ext cx="1676402" cy="914401"/>
          </a:xfrm>
          <a:custGeom>
            <a:avLst/>
            <a:gdLst>
              <a:gd name="connsiteX0" fmla="*/ 76200 w 1676402"/>
              <a:gd name="connsiteY0" fmla="*/ 0 h 914401"/>
              <a:gd name="connsiteX1" fmla="*/ 1600202 w 1676402"/>
              <a:gd name="connsiteY1" fmla="*/ 0 h 914401"/>
              <a:gd name="connsiteX2" fmla="*/ 1676402 w 1676402"/>
              <a:gd name="connsiteY2" fmla="*/ 76200 h 914401"/>
              <a:gd name="connsiteX3" fmla="*/ 838201 w 1676402"/>
              <a:gd name="connsiteY3" fmla="*/ 914401 h 914401"/>
              <a:gd name="connsiteX4" fmla="*/ 0 w 1676402"/>
              <a:gd name="connsiteY4" fmla="*/ 76200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2" h="914401">
                <a:moveTo>
                  <a:pt x="76200" y="0"/>
                </a:moveTo>
                <a:lnTo>
                  <a:pt x="1600202" y="0"/>
                </a:lnTo>
                <a:lnTo>
                  <a:pt x="1676402" y="76200"/>
                </a:lnTo>
                <a:lnTo>
                  <a:pt x="838201" y="914401"/>
                </a:lnTo>
                <a:lnTo>
                  <a:pt x="0" y="76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511930" y="222628"/>
            <a:ext cx="621545" cy="62154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" y="6778877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2800" b="1" dirty="0">
                <a:solidFill>
                  <a:srgbClr val="152E52"/>
                </a:solidFill>
              </a:rPr>
              <a:t>Introduction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52E5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C934AE-5F12-4C81-91BD-EB4C7660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7" y="1737738"/>
            <a:ext cx="4924614" cy="25201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256AD8-CA60-4A4B-8B1B-09787E509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79" y="4439763"/>
            <a:ext cx="9247656" cy="2264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4E3FD0-63BA-45CE-AF24-A56FF09A8A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83" y="1692597"/>
            <a:ext cx="5172293" cy="26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55327"/>
      </p:ext>
    </p:extLst>
  </p:cSld>
  <p:clrMapOvr>
    <a:masterClrMapping/>
  </p:clrMapOvr>
  <p:transition spd="slow" advTm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State representation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489343-1EC8-4222-A1EB-FCF7929A4D04}"/>
              </a:ext>
            </a:extLst>
          </p:cNvPr>
          <p:cNvSpPr txBox="1"/>
          <p:nvPr/>
        </p:nvSpPr>
        <p:spPr>
          <a:xfrm>
            <a:off x="564584" y="3552505"/>
            <a:ext cx="10423568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· REFUEL: </a:t>
            </a:r>
            <a:r>
              <a:rPr lang="zh-CN" altLang="en-US" sz="1600" b="1" dirty="0">
                <a:solidFill>
                  <a:srgbClr val="152E52"/>
                </a:solidFill>
                <a:ea typeface="+mj-ea"/>
              </a:rPr>
              <a:t> </a:t>
            </a: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Only symptom 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15BA39-E891-48EA-8606-8B2600A278AA}"/>
              </a:ext>
            </a:extLst>
          </p:cNvPr>
          <p:cNvSpPr txBox="1"/>
          <p:nvPr/>
        </p:nvSpPr>
        <p:spPr>
          <a:xfrm>
            <a:off x="564584" y="5137999"/>
            <a:ext cx="10423568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</a:rPr>
              <a:t>· </a:t>
            </a: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Effective Medical Test Suggestions:</a:t>
            </a:r>
            <a:endParaRPr lang="fr-FR" altLang="zh-CN" sz="16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21E514-2E61-4601-933D-2396BB3EFB1E}"/>
              </a:ext>
            </a:extLst>
          </p:cNvPr>
          <p:cNvSpPr txBox="1"/>
          <p:nvPr/>
        </p:nvSpPr>
        <p:spPr>
          <a:xfrm>
            <a:off x="1442684" y="5741311"/>
            <a:ext cx="9051023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fr-FR" altLang="zh-CN" sz="1600" b="1" dirty="0">
                <a:solidFill>
                  <a:srgbClr val="152E52"/>
                </a:solidFill>
                <a:ea typeface="+mj-ea"/>
              </a:rPr>
              <a:t>symptom + medical test (normal?) + disease</a:t>
            </a:r>
          </a:p>
        </p:txBody>
      </p:sp>
      <p:pic>
        <p:nvPicPr>
          <p:cNvPr id="1026" name="Picture 2" descr="https://img-blog.csdnimg.cn/20200613181840889.png">
            <a:extLst>
              <a:ext uri="{FF2B5EF4-FFF2-40B4-BE49-F238E27FC236}">
                <a16:creationId xmlns:a16="http://schemas.microsoft.com/office/drawing/2014/main" id="{16778384-5376-456B-9FFF-E26B3569C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92" y="4411481"/>
            <a:ext cx="2084787" cy="3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4C9D9A-42F2-4005-A5EF-9B12EB604942}"/>
              </a:ext>
            </a:extLst>
          </p:cNvPr>
          <p:cNvSpPr/>
          <p:nvPr/>
        </p:nvSpPr>
        <p:spPr>
          <a:xfrm>
            <a:off x="727619" y="1543827"/>
            <a:ext cx="3726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152E52"/>
                </a:solidFill>
              </a:rPr>
              <a:t>· Context-Aware Symptom Checking</a:t>
            </a:r>
            <a:endParaRPr lang="zh-CN" altLang="en-US" sz="1600" b="1" dirty="0">
              <a:solidFill>
                <a:srgbClr val="152E52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663D38-F249-4B6C-8DA7-93D60B63E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92" y="2353754"/>
            <a:ext cx="1852288" cy="45609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C1BE4A-31BA-4BBA-92B1-5E4F3BD67107}"/>
              </a:ext>
            </a:extLst>
          </p:cNvPr>
          <p:cNvSpPr txBox="1"/>
          <p:nvPr/>
        </p:nvSpPr>
        <p:spPr>
          <a:xfrm>
            <a:off x="3935942" y="2353754"/>
            <a:ext cx="8038886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fr-FR" altLang="zh-CN" sz="1600" b="1" dirty="0">
                <a:solidFill>
                  <a:srgbClr val="152E52"/>
                </a:solidFill>
                <a:ea typeface="+mj-ea"/>
              </a:rPr>
              <a:t>symptom + context information (age, gender, season)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D49B49-3715-4B5A-ABAB-F24F83E54A4C}"/>
              </a:ext>
            </a:extLst>
          </p:cNvPr>
          <p:cNvSpPr txBox="1"/>
          <p:nvPr/>
        </p:nvSpPr>
        <p:spPr>
          <a:xfrm>
            <a:off x="4028521" y="4295165"/>
            <a:ext cx="8038886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fr-FR" altLang="zh-CN" sz="1600" b="1" dirty="0">
                <a:solidFill>
                  <a:srgbClr val="152E52"/>
                </a:solidFill>
                <a:ea typeface="+mj-ea"/>
              </a:rPr>
              <a:t>symptom + context information (age, gender, season) </a:t>
            </a:r>
          </a:p>
        </p:txBody>
      </p:sp>
    </p:spTree>
    <p:extLst>
      <p:ext uri="{BB962C8B-B14F-4D97-AF65-F5344CB8AC3E}">
        <p14:creationId xmlns:p14="http://schemas.microsoft.com/office/powerpoint/2010/main" val="2735873025"/>
      </p:ext>
    </p:extLst>
  </p:cSld>
  <p:clrMapOvr>
    <a:masterClrMapping/>
  </p:clrMapOvr>
  <p:transition spd="slow" advTm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Action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489343-1EC8-4222-A1EB-FCF7929A4D04}"/>
              </a:ext>
            </a:extLst>
          </p:cNvPr>
          <p:cNvSpPr txBox="1"/>
          <p:nvPr/>
        </p:nvSpPr>
        <p:spPr>
          <a:xfrm>
            <a:off x="692388" y="3429000"/>
            <a:ext cx="10423568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· REFUEL: </a:t>
            </a:r>
            <a:r>
              <a:rPr lang="zh-CN" altLang="en-US" sz="1600" b="1" dirty="0">
                <a:solidFill>
                  <a:srgbClr val="152E52"/>
                </a:solidFill>
                <a:ea typeface="+mj-ea"/>
              </a:rPr>
              <a:t> </a:t>
            </a: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symptom + disease in one layer.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15BA39-E891-48EA-8606-8B2600A278AA}"/>
              </a:ext>
            </a:extLst>
          </p:cNvPr>
          <p:cNvSpPr txBox="1"/>
          <p:nvPr/>
        </p:nvSpPr>
        <p:spPr>
          <a:xfrm>
            <a:off x="692388" y="5016737"/>
            <a:ext cx="10423568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</a:rPr>
              <a:t>· </a:t>
            </a: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Effective Medical Test Suggestions:</a:t>
            </a:r>
            <a:endParaRPr lang="fr-FR" altLang="zh-CN" sz="16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21E514-2E61-4601-933D-2396BB3EFB1E}"/>
              </a:ext>
            </a:extLst>
          </p:cNvPr>
          <p:cNvSpPr txBox="1"/>
          <p:nvPr/>
        </p:nvSpPr>
        <p:spPr>
          <a:xfrm>
            <a:off x="1570488" y="5620049"/>
            <a:ext cx="9051023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fr-FR" altLang="zh-CN" sz="1600" b="1" dirty="0">
                <a:solidFill>
                  <a:srgbClr val="152E52"/>
                </a:solidFill>
                <a:ea typeface="+mj-ea"/>
              </a:rPr>
              <a:t>Symptom(q1,q2)  </a:t>
            </a:r>
            <a:r>
              <a:rPr lang="en-US" altLang="zh-CN" sz="1600" b="1" dirty="0">
                <a:solidFill>
                  <a:srgbClr val="152E52"/>
                </a:solidFill>
                <a:ea typeface="+mj-ea"/>
                <a:sym typeface="Wingdings" panose="05000000000000000000" pitchFamily="2" charset="2"/>
              </a:rPr>
              <a:t> medical test  disease prediction</a:t>
            </a:r>
            <a:endParaRPr lang="fr-FR" altLang="zh-CN" sz="16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E4A8B7-1602-4A17-B7D7-021BB1F40A18}"/>
              </a:ext>
            </a:extLst>
          </p:cNvPr>
          <p:cNvSpPr/>
          <p:nvPr/>
        </p:nvSpPr>
        <p:spPr>
          <a:xfrm>
            <a:off x="784324" y="1480032"/>
            <a:ext cx="3726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152E52"/>
                </a:solidFill>
              </a:rPr>
              <a:t>· Context-Aware Symptom Checking</a:t>
            </a:r>
            <a:endParaRPr lang="zh-CN" altLang="en-US" sz="1600" b="1" dirty="0">
              <a:solidFill>
                <a:srgbClr val="152E52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88D1AC-52D2-4FF4-95C7-BE5542C83AFB}"/>
              </a:ext>
            </a:extLst>
          </p:cNvPr>
          <p:cNvSpPr txBox="1"/>
          <p:nvPr/>
        </p:nvSpPr>
        <p:spPr>
          <a:xfrm>
            <a:off x="1662424" y="2143376"/>
            <a:ext cx="8038886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fr-FR" altLang="zh-CN" sz="1600" b="1" dirty="0">
                <a:solidFill>
                  <a:srgbClr val="152E52"/>
                </a:solidFill>
                <a:ea typeface="+mj-ea"/>
              </a:rPr>
              <a:t>Master: choose a model / predict a disease</a:t>
            </a:r>
          </a:p>
        </p:txBody>
      </p:sp>
    </p:spTree>
    <p:extLst>
      <p:ext uri="{BB962C8B-B14F-4D97-AF65-F5344CB8AC3E}">
        <p14:creationId xmlns:p14="http://schemas.microsoft.com/office/powerpoint/2010/main" val="1693212009"/>
      </p:ext>
    </p:extLst>
  </p:cSld>
  <p:clrMapOvr>
    <a:masterClrMapping/>
  </p:clrMapOvr>
  <p:transition spd="slow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Reward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489343-1EC8-4222-A1EB-FCF7929A4D04}"/>
              </a:ext>
            </a:extLst>
          </p:cNvPr>
          <p:cNvSpPr txBox="1"/>
          <p:nvPr/>
        </p:nvSpPr>
        <p:spPr>
          <a:xfrm>
            <a:off x="672640" y="2433422"/>
            <a:ext cx="10865551" cy="7853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· REFUEL: </a:t>
            </a:r>
            <a:r>
              <a:rPr lang="zh-CN" altLang="en-US" sz="1600" b="1" dirty="0">
                <a:solidFill>
                  <a:srgbClr val="152E52"/>
                </a:solidFill>
                <a:ea typeface="+mj-ea"/>
              </a:rPr>
              <a:t> </a:t>
            </a: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Reward for correct predict + symptom (reward shaping)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                    Punish the wrong predict +  more than the maximum length + useless predict(reward shaping).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15BA39-E891-48EA-8606-8B2600A278AA}"/>
              </a:ext>
            </a:extLst>
          </p:cNvPr>
          <p:cNvSpPr txBox="1"/>
          <p:nvPr/>
        </p:nvSpPr>
        <p:spPr>
          <a:xfrm>
            <a:off x="672641" y="4021159"/>
            <a:ext cx="10423568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</a:rPr>
              <a:t>· </a:t>
            </a: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Effective Medical Test Suggestions:</a:t>
            </a:r>
            <a:endParaRPr lang="fr-FR" altLang="zh-CN" sz="16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21E514-2E61-4601-933D-2396BB3EFB1E}"/>
              </a:ext>
            </a:extLst>
          </p:cNvPr>
          <p:cNvSpPr txBox="1"/>
          <p:nvPr/>
        </p:nvSpPr>
        <p:spPr>
          <a:xfrm>
            <a:off x="1725245" y="4465612"/>
            <a:ext cx="9051023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Encourage the right prediction + present symptoms + abnormal test </a:t>
            </a:r>
            <a:endParaRPr lang="fr-FR" altLang="zh-CN" sz="16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0E7A41-82B3-424F-B824-107A65703837}"/>
              </a:ext>
            </a:extLst>
          </p:cNvPr>
          <p:cNvSpPr/>
          <p:nvPr/>
        </p:nvSpPr>
        <p:spPr>
          <a:xfrm>
            <a:off x="672640" y="1372972"/>
            <a:ext cx="3726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152E52"/>
                </a:solidFill>
              </a:rPr>
              <a:t>· Context-Aware Symptom Checking</a:t>
            </a:r>
            <a:endParaRPr lang="zh-CN" altLang="en-US" sz="1600" b="1" dirty="0">
              <a:solidFill>
                <a:srgbClr val="152E5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D47728-0AA6-450E-BA7B-BE550F7A1739}"/>
              </a:ext>
            </a:extLst>
          </p:cNvPr>
          <p:cNvSpPr txBox="1"/>
          <p:nvPr/>
        </p:nvSpPr>
        <p:spPr>
          <a:xfrm>
            <a:off x="1725245" y="5382960"/>
            <a:ext cx="8038886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</a:rPr>
              <a:t>Encourage the right prediction</a:t>
            </a:r>
            <a:endParaRPr lang="fr-FR" altLang="zh-CN" sz="16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35A524-34E5-4CFA-92F9-47517DCB7E41}"/>
              </a:ext>
            </a:extLst>
          </p:cNvPr>
          <p:cNvSpPr txBox="1"/>
          <p:nvPr/>
        </p:nvSpPr>
        <p:spPr>
          <a:xfrm>
            <a:off x="1725245" y="4910065"/>
            <a:ext cx="9868788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Punish the medical test cost + too many queries + wrong prediction (without reward shaping)</a:t>
            </a:r>
            <a:endParaRPr lang="fr-FR" altLang="zh-CN" sz="16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8F3FB6-2B6C-4500-B350-C243CAA513B7}"/>
              </a:ext>
            </a:extLst>
          </p:cNvPr>
          <p:cNvSpPr txBox="1"/>
          <p:nvPr/>
        </p:nvSpPr>
        <p:spPr>
          <a:xfrm>
            <a:off x="1864982" y="1711526"/>
            <a:ext cx="8038886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</a:rPr>
              <a:t>Punish the</a:t>
            </a:r>
            <a:r>
              <a:rPr lang="zh-CN" altLang="en-US" sz="1600" b="1" dirty="0">
                <a:solidFill>
                  <a:srgbClr val="152E52"/>
                </a:solidFill>
              </a:rPr>
              <a:t> </a:t>
            </a:r>
            <a:r>
              <a:rPr lang="en-US" altLang="zh-CN" sz="1600" b="1" dirty="0">
                <a:solidFill>
                  <a:srgbClr val="152E52"/>
                </a:solidFill>
              </a:rPr>
              <a:t>repeated inquiry/wrong prediction</a:t>
            </a:r>
            <a:r>
              <a:rPr lang="zh-CN" altLang="en-US" sz="1600" b="1" dirty="0">
                <a:solidFill>
                  <a:srgbClr val="152E52"/>
                </a:solidFill>
              </a:rPr>
              <a:t> </a:t>
            </a:r>
            <a:endParaRPr lang="fr-FR" altLang="zh-CN" sz="1600" b="1" dirty="0">
              <a:solidFill>
                <a:srgbClr val="152E5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1898005"/>
      </p:ext>
    </p:extLst>
  </p:cSld>
  <p:clrMapOvr>
    <a:masterClrMapping/>
  </p:clrMapOvr>
  <p:transition spd="slow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Network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489343-1EC8-4222-A1EB-FCF7929A4D04}"/>
              </a:ext>
            </a:extLst>
          </p:cNvPr>
          <p:cNvSpPr txBox="1"/>
          <p:nvPr/>
        </p:nvSpPr>
        <p:spPr>
          <a:xfrm>
            <a:off x="526057" y="3262299"/>
            <a:ext cx="10865551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· REFUEL:   Q-Learning + Rebuild + discounted reward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15BA39-E891-48EA-8606-8B2600A278AA}"/>
              </a:ext>
            </a:extLst>
          </p:cNvPr>
          <p:cNvSpPr txBox="1"/>
          <p:nvPr/>
        </p:nvSpPr>
        <p:spPr>
          <a:xfrm>
            <a:off x="526057" y="5056440"/>
            <a:ext cx="10423568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</a:rPr>
              <a:t>· </a:t>
            </a: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Effective Medical Test Suggestions:</a:t>
            </a:r>
            <a:endParaRPr lang="fr-FR" altLang="zh-CN" sz="16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0E7A41-82B3-424F-B824-107A65703837}"/>
              </a:ext>
            </a:extLst>
          </p:cNvPr>
          <p:cNvSpPr/>
          <p:nvPr/>
        </p:nvSpPr>
        <p:spPr>
          <a:xfrm>
            <a:off x="526057" y="1244996"/>
            <a:ext cx="3726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152E52"/>
                </a:solidFill>
              </a:rPr>
              <a:t>· Context-Aware Symptom Checking</a:t>
            </a:r>
            <a:endParaRPr lang="zh-CN" altLang="en-US" sz="1600" b="1" dirty="0">
              <a:solidFill>
                <a:srgbClr val="152E5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F30C84-43A0-4CED-BC1B-C8321861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846" y="1907342"/>
            <a:ext cx="2988207" cy="2944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2ADB7A-188F-4D10-B186-2AFEAD9BBA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12" y="4113928"/>
            <a:ext cx="2154297" cy="22482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3939A39-1F57-413D-A81E-76B12F15A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73" y="1409396"/>
            <a:ext cx="3766556" cy="15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77375"/>
      </p:ext>
    </p:extLst>
  </p:cSld>
  <p:clrMapOvr>
    <a:masterClrMapping/>
  </p:clrMapOvr>
  <p:transition spd="slow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Contribution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489343-1EC8-4222-A1EB-FCF7929A4D04}"/>
              </a:ext>
            </a:extLst>
          </p:cNvPr>
          <p:cNvSpPr txBox="1"/>
          <p:nvPr/>
        </p:nvSpPr>
        <p:spPr>
          <a:xfrm>
            <a:off x="784323" y="3323433"/>
            <a:ext cx="10865551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· REFUEL: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15BA39-E891-48EA-8606-8B2600A278AA}"/>
              </a:ext>
            </a:extLst>
          </p:cNvPr>
          <p:cNvSpPr txBox="1"/>
          <p:nvPr/>
        </p:nvSpPr>
        <p:spPr>
          <a:xfrm>
            <a:off x="784323" y="5117574"/>
            <a:ext cx="10423568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</a:rPr>
              <a:t>· </a:t>
            </a: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Effective Medical Test Suggestions:</a:t>
            </a:r>
            <a:endParaRPr lang="fr-FR" altLang="zh-CN" sz="16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3E40E5-8CEC-4BBD-8528-DDEC380B19A4}"/>
              </a:ext>
            </a:extLst>
          </p:cNvPr>
          <p:cNvSpPr/>
          <p:nvPr/>
        </p:nvSpPr>
        <p:spPr>
          <a:xfrm>
            <a:off x="1364711" y="5593867"/>
            <a:ext cx="4815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152E52"/>
                </a:solidFill>
              </a:rPr>
              <a:t>Feature rebuild + new information(medical test)</a:t>
            </a:r>
            <a:endParaRPr lang="zh-CN" altLang="en-US" sz="1600" b="1" dirty="0">
              <a:solidFill>
                <a:srgbClr val="152E5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FC62B8-0706-4461-A6C2-3DF0FEBFDE44}"/>
              </a:ext>
            </a:extLst>
          </p:cNvPr>
          <p:cNvSpPr/>
          <p:nvPr/>
        </p:nvSpPr>
        <p:spPr>
          <a:xfrm>
            <a:off x="784323" y="1693945"/>
            <a:ext cx="3726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152E52"/>
                </a:solidFill>
              </a:rPr>
              <a:t>· Context-Aware Symptom Checking</a:t>
            </a:r>
            <a:endParaRPr lang="zh-CN" altLang="en-US" sz="1600" b="1" dirty="0">
              <a:solidFill>
                <a:srgbClr val="152E52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6FC66D-9CF1-4CAE-A436-757B78D3CE03}"/>
              </a:ext>
            </a:extLst>
          </p:cNvPr>
          <p:cNvSpPr/>
          <p:nvPr/>
        </p:nvSpPr>
        <p:spPr>
          <a:xfrm>
            <a:off x="1364711" y="2202793"/>
            <a:ext cx="46313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152E52"/>
                </a:solidFill>
              </a:rPr>
              <a:t>New model (HRL) +</a:t>
            </a:r>
            <a:r>
              <a:rPr lang="zh-CN" altLang="en-US" sz="1600" b="1" dirty="0">
                <a:solidFill>
                  <a:srgbClr val="152E52"/>
                </a:solidFill>
              </a:rPr>
              <a:t> </a:t>
            </a:r>
            <a:r>
              <a:rPr lang="en-US" altLang="zh-CN" sz="1600" b="1" dirty="0">
                <a:solidFill>
                  <a:srgbClr val="152E52"/>
                </a:solidFill>
              </a:rPr>
              <a:t>new information (context)</a:t>
            </a:r>
            <a:endParaRPr lang="zh-CN" altLang="en-US" sz="1600" b="1" dirty="0">
              <a:solidFill>
                <a:srgbClr val="152E52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7F9573-69E7-492E-8DA6-32DD37DE6A54}"/>
              </a:ext>
            </a:extLst>
          </p:cNvPr>
          <p:cNvSpPr/>
          <p:nvPr/>
        </p:nvSpPr>
        <p:spPr>
          <a:xfrm>
            <a:off x="1364711" y="3934762"/>
            <a:ext cx="78999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152E52"/>
                </a:solidFill>
              </a:rPr>
              <a:t>New trick (reward shaping + feature rebuild  ----- correlation between symptom)</a:t>
            </a:r>
            <a:endParaRPr lang="zh-CN" altLang="en-US" sz="1600" b="1" dirty="0">
              <a:solidFill>
                <a:srgbClr val="152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62893"/>
      </p:ext>
    </p:extLst>
  </p:cSld>
  <p:clrMapOvr>
    <a:masterClrMapping/>
  </p:clrMapOvr>
  <p:transition spd="slow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Discussion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FC62B8-0706-4461-A6C2-3DF0FEBFDE44}"/>
              </a:ext>
            </a:extLst>
          </p:cNvPr>
          <p:cNvSpPr/>
          <p:nvPr/>
        </p:nvSpPr>
        <p:spPr>
          <a:xfrm>
            <a:off x="784323" y="1693945"/>
            <a:ext cx="10990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152E52"/>
                </a:solidFill>
              </a:rPr>
              <a:t>· </a:t>
            </a:r>
            <a:r>
              <a:rPr lang="zh-CN" altLang="en-US" sz="1600" b="1" dirty="0">
                <a:solidFill>
                  <a:srgbClr val="152E52"/>
                </a:solidFill>
              </a:rPr>
              <a:t>为什么在最开始的文章中作者采用了</a:t>
            </a:r>
            <a:r>
              <a:rPr lang="en-US" altLang="zh-CN" sz="1600" b="1" dirty="0">
                <a:solidFill>
                  <a:srgbClr val="152E52"/>
                </a:solidFill>
              </a:rPr>
              <a:t>HRL</a:t>
            </a:r>
            <a:r>
              <a:rPr lang="zh-CN" altLang="en-US" sz="1600" b="1" dirty="0">
                <a:solidFill>
                  <a:srgbClr val="152E52"/>
                </a:solidFill>
              </a:rPr>
              <a:t>，然后后面两个版本似乎又弃用了这个结构（我觉得这个结构挺符合常识的）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A3BF77-BE2A-4561-8CEC-AB076AEFD049}"/>
              </a:ext>
            </a:extLst>
          </p:cNvPr>
          <p:cNvSpPr/>
          <p:nvPr/>
        </p:nvSpPr>
        <p:spPr>
          <a:xfrm>
            <a:off x="784323" y="2980484"/>
            <a:ext cx="11325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152E52"/>
                </a:solidFill>
              </a:rPr>
              <a:t>· </a:t>
            </a:r>
            <a:r>
              <a:rPr lang="zh-CN" altLang="en-US" sz="1600" b="1" dirty="0">
                <a:solidFill>
                  <a:srgbClr val="152E52"/>
                </a:solidFill>
              </a:rPr>
              <a:t>按时间线来看似乎学长的文章是在第一版上把</a:t>
            </a:r>
            <a:r>
              <a:rPr lang="en-US" altLang="zh-CN" sz="1600" b="1" dirty="0">
                <a:solidFill>
                  <a:srgbClr val="152E52"/>
                </a:solidFill>
              </a:rPr>
              <a:t>disease classification</a:t>
            </a:r>
            <a:r>
              <a:rPr lang="zh-CN" altLang="en-US" sz="1600" b="1" dirty="0">
                <a:solidFill>
                  <a:srgbClr val="152E52"/>
                </a:solidFill>
              </a:rPr>
              <a:t>的位置做了一个改动，然后</a:t>
            </a:r>
            <a:r>
              <a:rPr lang="en-US" altLang="zh-CN" sz="1600" b="1" dirty="0">
                <a:solidFill>
                  <a:srgbClr val="152E52"/>
                </a:solidFill>
              </a:rPr>
              <a:t>reward shaping</a:t>
            </a:r>
            <a:r>
              <a:rPr lang="zh-CN" altLang="en-US" sz="1600" b="1" dirty="0">
                <a:solidFill>
                  <a:srgbClr val="152E52"/>
                </a:solidFill>
              </a:rPr>
              <a:t>也是一个</a:t>
            </a:r>
            <a:endParaRPr lang="en-US" altLang="zh-CN" sz="1600" b="1" dirty="0">
              <a:solidFill>
                <a:srgbClr val="152E52"/>
              </a:solidFill>
            </a:endParaRPr>
          </a:p>
          <a:p>
            <a:r>
              <a:rPr lang="en-US" altLang="zh-CN" sz="1600" b="1" dirty="0">
                <a:solidFill>
                  <a:srgbClr val="152E52"/>
                </a:solidFill>
              </a:rPr>
              <a:t>  </a:t>
            </a:r>
            <a:r>
              <a:rPr lang="zh-CN" altLang="en-US" sz="1600" b="1" dirty="0">
                <a:solidFill>
                  <a:srgbClr val="152E52"/>
                </a:solidFill>
              </a:rPr>
              <a:t>已有的结构，也没有往网络里面添加新的信息（</a:t>
            </a:r>
            <a:r>
              <a:rPr lang="en-US" altLang="zh-CN" sz="1600" b="1" dirty="0">
                <a:solidFill>
                  <a:srgbClr val="152E52"/>
                </a:solidFill>
              </a:rPr>
              <a:t>context information</a:t>
            </a:r>
            <a:r>
              <a:rPr lang="zh-CN" altLang="en-US" sz="1600" b="1" dirty="0">
                <a:solidFill>
                  <a:srgbClr val="152E52"/>
                </a:solidFill>
              </a:rPr>
              <a:t>也没有了）</a:t>
            </a:r>
          </a:p>
        </p:txBody>
      </p:sp>
    </p:spTree>
    <p:extLst>
      <p:ext uri="{BB962C8B-B14F-4D97-AF65-F5344CB8AC3E}">
        <p14:creationId xmlns:p14="http://schemas.microsoft.com/office/powerpoint/2010/main" val="2546427832"/>
      </p:ext>
    </p:extLst>
  </p:cSld>
  <p:clrMapOvr>
    <a:masterClrMapping/>
  </p:clrMapOvr>
  <p:transition spd="slow" advTm="0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6277</TotalTime>
  <Words>334</Words>
  <Application>Microsoft Office PowerPoint</Application>
  <PresentationFormat>宽屏</PresentationFormat>
  <Paragraphs>45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Administrator</cp:lastModifiedBy>
  <cp:revision>367</cp:revision>
  <dcterms:created xsi:type="dcterms:W3CDTF">2017-06-22T13:04:00Z</dcterms:created>
  <dcterms:modified xsi:type="dcterms:W3CDTF">2020-12-29T08:35:24Z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2</vt:lpwstr>
  </property>
</Properties>
</file>