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5"/>
  </p:notesMasterIdLst>
  <p:sldIdLst>
    <p:sldId id="256" r:id="rId3"/>
    <p:sldId id="828" r:id="rId4"/>
    <p:sldId id="833" r:id="rId5"/>
    <p:sldId id="844" r:id="rId6"/>
    <p:sldId id="847" r:id="rId7"/>
    <p:sldId id="831" r:id="rId8"/>
    <p:sldId id="832" r:id="rId9"/>
    <p:sldId id="848" r:id="rId10"/>
    <p:sldId id="845" r:id="rId11"/>
    <p:sldId id="834" r:id="rId12"/>
    <p:sldId id="835" r:id="rId13"/>
    <p:sldId id="836" r:id="rId14"/>
    <p:sldId id="837" r:id="rId15"/>
    <p:sldId id="839" r:id="rId16"/>
    <p:sldId id="838" r:id="rId17"/>
    <p:sldId id="840" r:id="rId18"/>
    <p:sldId id="815" r:id="rId19"/>
    <p:sldId id="846" r:id="rId20"/>
    <p:sldId id="814" r:id="rId21"/>
    <p:sldId id="841" r:id="rId22"/>
    <p:sldId id="842" r:id="rId23"/>
    <p:sldId id="84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1B7D0"/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87984" autoAdjust="0"/>
  </p:normalViewPr>
  <p:slideViewPr>
    <p:cSldViewPr snapToGrid="0">
      <p:cViewPr varScale="1">
        <p:scale>
          <a:sx n="113" d="100"/>
          <a:sy n="113" d="100"/>
        </p:scale>
        <p:origin x="83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2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2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为在第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轮得到的回报，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12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为在状态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12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sz="12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下执行的策略</a:t>
                </a:r>
                <a:endParaRPr lang="en-US" altLang="zh-CN" sz="1200" b="1" dirty="0">
                  <a:solidFill>
                    <a:prstClr val="black"/>
                  </a:solidFill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dirty="0" err="1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θm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the net-work parameter at current iteration, θ−m is the network parameter of previous iteration and B m is the fixed-length b buffer for samples for master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i="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𝒓_𝒕^𝒆</a:t>
                </a:r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为在第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轮得到的回报，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200" b="1" i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𝒂^𝒎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200" b="1" i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𝒂^(𝒎^′ )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为在状态</a:t>
                </a:r>
                <a:r>
                  <a:rPr lang="en-US" altLang="zh-CN" sz="1200" b="1" i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𝒔,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i="0">
                    <a:solidFill>
                      <a:prstClr val="black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𝒔^′</a:t>
                </a:r>
                <a:r>
                  <a:rPr lang="zh-CN" altLang="en-US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下执行的策略</a:t>
                </a:r>
                <a:endParaRPr lang="en-US" altLang="zh-CN" sz="1200" b="1" dirty="0">
                  <a:solidFill>
                    <a:prstClr val="black"/>
                  </a:solidFill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dirty="0" err="1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θm</a:t>
                </a:r>
                <a:r>
                  <a:rPr lang="en-US" altLang="zh-CN" sz="1200" b="1" dirty="0">
                    <a:solidFill>
                      <a:prstClr val="black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 is the net-work parameter at current iteration, θ−m is the network parameter of previous iteration and B m is the fixed-length b buffer for samples for master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9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9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9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7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9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2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0A896C-8D0E-B04D-A9C9-1CE68DE330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76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0A896C-8D0E-B04D-A9C9-1CE68DE330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19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896C-8D0E-B04D-A9C9-1CE68DE33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1" y="920114"/>
            <a:ext cx="11103159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4421" y="267253"/>
            <a:ext cx="8970107" cy="6058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9A3AF4-F6C9-4FCA-90ED-804639C9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21" y="1298145"/>
            <a:ext cx="10972800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088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1" y="920114"/>
            <a:ext cx="11103159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4421" y="267253"/>
            <a:ext cx="8970107" cy="6058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9A3AF4-F6C9-4FCA-90ED-804639C9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21" y="1298145"/>
            <a:ext cx="10972800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3607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93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4"/>
          <p:cNvCxnSpPr/>
          <p:nvPr userDrawn="1"/>
        </p:nvCxnSpPr>
        <p:spPr>
          <a:xfrm flipV="1">
            <a:off x="349138" y="1490597"/>
            <a:ext cx="11588166" cy="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5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1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4"/>
          <p:cNvCxnSpPr/>
          <p:nvPr userDrawn="1"/>
        </p:nvCxnSpPr>
        <p:spPr>
          <a:xfrm flipV="1">
            <a:off x="349138" y="1490597"/>
            <a:ext cx="11588166" cy="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09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4"/>
          <p:cNvCxnSpPr/>
          <p:nvPr userDrawn="1"/>
        </p:nvCxnSpPr>
        <p:spPr>
          <a:xfrm flipV="1">
            <a:off x="349138" y="1490597"/>
            <a:ext cx="11588166" cy="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4"/>
          <p:cNvCxnSpPr/>
          <p:nvPr userDrawn="1"/>
        </p:nvCxnSpPr>
        <p:spPr>
          <a:xfrm flipV="1">
            <a:off x="349138" y="1490597"/>
            <a:ext cx="11588166" cy="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03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349138" y="1490597"/>
            <a:ext cx="11588166" cy="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4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844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054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4"/>
          <p:cNvCxnSpPr/>
          <p:nvPr userDrawn="1"/>
        </p:nvCxnSpPr>
        <p:spPr>
          <a:xfrm flipV="1">
            <a:off x="349138" y="1490597"/>
            <a:ext cx="11588166" cy="2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86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472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3669313" y="1475263"/>
            <a:ext cx="4853373" cy="4783137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 sz="1800">
              <a:solidFill>
                <a:srgbClr val="FFFFFF"/>
              </a:solidFill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02268" y="132016"/>
            <a:ext cx="2770714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51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451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7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70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9" y="132016"/>
            <a:ext cx="422799" cy="42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>
            <a:extLst>
              <a:ext uri="{FF2B5EF4-FFF2-40B4-BE49-F238E27FC236}">
                <a16:creationId xmlns:a16="http://schemas.microsoft.com/office/drawing/2014/main" id="{829777D7-5595-44AB-AE09-09E401C8D0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91" y="423387"/>
            <a:ext cx="2770714" cy="10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350131" y="622304"/>
            <a:ext cx="334960" cy="334960"/>
          </a:xfrm>
          <a:prstGeom prst="diamond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511930" y="1"/>
            <a:ext cx="1676402" cy="914401"/>
          </a:xfrm>
          <a:custGeom>
            <a:avLst/>
            <a:gdLst>
              <a:gd name="connsiteX0" fmla="*/ 76200 w 1676402"/>
              <a:gd name="connsiteY0" fmla="*/ 0 h 914401"/>
              <a:gd name="connsiteX1" fmla="*/ 1600202 w 1676402"/>
              <a:gd name="connsiteY1" fmla="*/ 0 h 914401"/>
              <a:gd name="connsiteX2" fmla="*/ 1676402 w 1676402"/>
              <a:gd name="connsiteY2" fmla="*/ 76200 h 914401"/>
              <a:gd name="connsiteX3" fmla="*/ 838201 w 1676402"/>
              <a:gd name="connsiteY3" fmla="*/ 914401 h 914401"/>
              <a:gd name="connsiteX4" fmla="*/ 0 w 1676402"/>
              <a:gd name="connsiteY4" fmla="*/ 7620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2" h="914401">
                <a:moveTo>
                  <a:pt x="76200" y="0"/>
                </a:moveTo>
                <a:lnTo>
                  <a:pt x="1600202" y="0"/>
                </a:lnTo>
                <a:lnTo>
                  <a:pt x="1676402" y="76200"/>
                </a:lnTo>
                <a:lnTo>
                  <a:pt x="838201" y="914401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511930" y="222628"/>
            <a:ext cx="621545" cy="62154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4D07-26DA-4CB8-925F-4520FCA72453}" type="datetimeFigureOut">
              <a:rPr lang="zh-CN" altLang="en-US" smtClean="0"/>
              <a:pPr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C797-3382-419C-B9B6-0E0D1B25B9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7"/>
            <a:ext cx="4038600" cy="159657"/>
          </a:xfrm>
          <a:prstGeom prst="rect">
            <a:avLst/>
          </a:prstGeom>
          <a:solidFill>
            <a:srgbClr val="005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038600" y="7"/>
            <a:ext cx="4114800" cy="159657"/>
          </a:xfrm>
          <a:prstGeom prst="rect">
            <a:avLst/>
          </a:prstGeom>
          <a:solidFill>
            <a:srgbClr val="007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53400" y="7"/>
            <a:ext cx="4038600" cy="159657"/>
          </a:xfrm>
          <a:prstGeom prst="rect">
            <a:avLst/>
          </a:prstGeom>
          <a:solidFill>
            <a:srgbClr val="00A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59664"/>
            <a:ext cx="12192000" cy="205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16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文本框 444"/>
          <p:cNvSpPr txBox="1"/>
          <p:nvPr/>
        </p:nvSpPr>
        <p:spPr>
          <a:xfrm>
            <a:off x="3108765" y="5469202"/>
            <a:ext cx="5974467" cy="3841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钟诚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9" name="文本框 458"/>
          <p:cNvSpPr txBox="1"/>
          <p:nvPr/>
        </p:nvSpPr>
        <p:spPr>
          <a:xfrm>
            <a:off x="706926" y="3036436"/>
            <a:ext cx="10778144" cy="1168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rgbClr val="152E52"/>
                </a:solidFill>
                <a:ea typeface="+mj-ea"/>
              </a:rPr>
              <a:t>Task-oriented Dialogue System for Automatic Disease Diagnosis via Hierarchical Reinforcement Learning</a:t>
            </a:r>
            <a:r>
              <a:rPr lang="zh-CN" altLang="en-US" sz="3200" b="1" dirty="0">
                <a:solidFill>
                  <a:srgbClr val="152E52"/>
                </a:solidFill>
                <a:ea typeface="+mj-ea"/>
              </a:rPr>
              <a:t>           </a:t>
            </a:r>
            <a:endParaRPr lang="en-US" altLang="zh-CN" sz="3200" b="1" dirty="0">
              <a:solidFill>
                <a:srgbClr val="152E52"/>
              </a:solidFill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  <p:bldP spid="4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整体框架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A521E9-F287-4B0B-B01F-2A1D73A43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54"/>
          <a:stretch/>
        </p:blipFill>
        <p:spPr>
          <a:xfrm>
            <a:off x="1349367" y="1637440"/>
            <a:ext cx="9295187" cy="46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高层次策略框架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C0A8303-0C83-450A-ADB9-636D1E1AA898}"/>
              </a:ext>
            </a:extLst>
          </p:cNvPr>
          <p:cNvGrpSpPr/>
          <p:nvPr/>
        </p:nvGrpSpPr>
        <p:grpSpPr>
          <a:xfrm>
            <a:off x="831639" y="1520698"/>
            <a:ext cx="10292949" cy="4621621"/>
            <a:chOff x="1202077" y="514778"/>
            <a:chExt cx="10878575" cy="527809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B78E56D-08D0-4AD3-93A6-400B0D9E38D5}"/>
                </a:ext>
              </a:extLst>
            </p:cNvPr>
            <p:cNvGrpSpPr/>
            <p:nvPr/>
          </p:nvGrpSpPr>
          <p:grpSpPr>
            <a:xfrm>
              <a:off x="1202077" y="1328564"/>
              <a:ext cx="8024117" cy="3996374"/>
              <a:chOff x="1777429" y="1287467"/>
              <a:chExt cx="8024117" cy="3996374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93E862D-3DCD-4653-A5E8-CA9C2A500920}"/>
                  </a:ext>
                </a:extLst>
              </p:cNvPr>
              <p:cNvSpPr/>
              <p:nvPr/>
            </p:nvSpPr>
            <p:spPr>
              <a:xfrm>
                <a:off x="1777429" y="2938409"/>
                <a:ext cx="1643865" cy="7191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State presentation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BE9B7B8-DA02-4710-BDBB-9C8316B31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309" y="3298004"/>
                <a:ext cx="7911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BDEB1A4-9047-4895-B4F2-FB5F42AD1861}"/>
                  </a:ext>
                </a:extLst>
              </p:cNvPr>
              <p:cNvSpPr/>
              <p:nvPr/>
            </p:nvSpPr>
            <p:spPr>
              <a:xfrm>
                <a:off x="4397339" y="1287841"/>
                <a:ext cx="1993186" cy="3996000"/>
              </a:xfrm>
              <a:prstGeom prst="round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B94EE5-DF36-468F-9D2D-F9D5016577BD}"/>
                  </a:ext>
                </a:extLst>
              </p:cNvPr>
              <p:cNvSpPr txBox="1"/>
              <p:nvPr/>
            </p:nvSpPr>
            <p:spPr>
              <a:xfrm>
                <a:off x="4705563" y="1638081"/>
                <a:ext cx="137673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Master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MLP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C3DD1407-0B62-49B1-AC89-D0E987D1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4218" y="2747417"/>
                <a:ext cx="1779428" cy="1587250"/>
              </a:xfrm>
              <a:prstGeom prst="rect">
                <a:avLst/>
              </a:prstGeom>
            </p:spPr>
          </p:pic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A50A4DB5-DDA6-4899-965E-85F71CA4592A}"/>
                  </a:ext>
                </a:extLst>
              </p:cNvPr>
              <p:cNvSpPr/>
              <p:nvPr/>
            </p:nvSpPr>
            <p:spPr>
              <a:xfrm>
                <a:off x="7652534" y="1287467"/>
                <a:ext cx="2148968" cy="456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Worker 1</a:t>
                </a:r>
                <a:endParaRPr lang="zh-CN" altLang="en-US" dirty="0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9A01E3B7-6ED5-4787-A87C-9013F8465527}"/>
                  </a:ext>
                </a:extLst>
              </p:cNvPr>
              <p:cNvSpPr/>
              <p:nvPr/>
            </p:nvSpPr>
            <p:spPr>
              <a:xfrm>
                <a:off x="7652533" y="2085466"/>
                <a:ext cx="2148969" cy="456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Worker 2</a:t>
                </a:r>
                <a:endParaRPr lang="zh-CN" altLang="en-US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6886B7AD-5687-4FD2-A98D-E48A6FDBF7F1}"/>
                  </a:ext>
                </a:extLst>
              </p:cNvPr>
              <p:cNvSpPr/>
              <p:nvPr/>
            </p:nvSpPr>
            <p:spPr>
              <a:xfrm>
                <a:off x="7652533" y="4004866"/>
                <a:ext cx="2148995" cy="459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Worker n</a:t>
                </a:r>
                <a:endParaRPr lang="zh-CN" altLang="en-US" dirty="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10641973-7D27-4C53-A26D-18F56B2C5D9D}"/>
                  </a:ext>
                </a:extLst>
              </p:cNvPr>
              <p:cNvSpPr/>
              <p:nvPr/>
            </p:nvSpPr>
            <p:spPr>
              <a:xfrm>
                <a:off x="7652534" y="4802864"/>
                <a:ext cx="2149012" cy="4809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Disease classifier</a:t>
                </a:r>
                <a:endParaRPr lang="zh-CN" altLang="en-US" dirty="0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024862C1-C746-42DB-8CE0-D2F7CDFD3C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4039" y="1517189"/>
                <a:ext cx="865273" cy="1757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06EEB0E-220C-4294-9E90-FBB05C4E7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4039" y="2315188"/>
                <a:ext cx="941616" cy="98281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CC2D4CC4-6704-4984-B8A3-63442BEEE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127" y="2806597"/>
                <a:ext cx="0" cy="93319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D27BE4A-20E4-4243-A22F-3FA6F8A0D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039" y="3285842"/>
                <a:ext cx="865273" cy="91899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030D1497-0C67-407D-BE91-D5F50C5991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9990" y="3296796"/>
                <a:ext cx="833471" cy="173579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2F20BF-0550-4B98-9014-953FEFA5B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372" y="3314291"/>
              <a:ext cx="8853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4A50FDD-6431-4610-9A5A-6C5316E470A6}"/>
                </a:ext>
              </a:extLst>
            </p:cNvPr>
            <p:cNvSpPr/>
            <p:nvPr/>
          </p:nvSpPr>
          <p:spPr>
            <a:xfrm>
              <a:off x="10469365" y="2597085"/>
              <a:ext cx="1611287" cy="455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Reward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CB5F07-45AC-46B1-B43C-A9895BA73E4E}"/>
                </a:ext>
              </a:extLst>
            </p:cNvPr>
            <p:cNvSpPr txBox="1"/>
            <p:nvPr/>
          </p:nvSpPr>
          <p:spPr>
            <a:xfrm>
              <a:off x="5757809" y="1257424"/>
              <a:ext cx="1376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Active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24B3E64-B58C-4D24-96C3-8A7D5AC688B5}"/>
                </a:ext>
              </a:extLst>
            </p:cNvPr>
            <p:cNvSpPr txBox="1"/>
            <p:nvPr/>
          </p:nvSpPr>
          <p:spPr>
            <a:xfrm>
              <a:off x="9163670" y="2957606"/>
              <a:ext cx="1376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Return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A6AFB22-C8F4-44F7-9E63-D6B59B9C567B}"/>
                </a:ext>
              </a:extLst>
            </p:cNvPr>
            <p:cNvSpPr/>
            <p:nvPr/>
          </p:nvSpPr>
          <p:spPr>
            <a:xfrm>
              <a:off x="10469364" y="3354284"/>
              <a:ext cx="1611287" cy="455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 State</a:t>
              </a:r>
              <a:endParaRPr lang="zh-CN" altLang="en-US" dirty="0"/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719B1375-0854-41E3-961B-562CD797A1D5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7143808" y="-1534117"/>
              <a:ext cx="1713507" cy="654889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5C0F945-9C29-40E9-9806-302379E5786E}"/>
                </a:ext>
              </a:extLst>
            </p:cNvPr>
            <p:cNvCxnSpPr>
              <a:cxnSpLocks/>
            </p:cNvCxnSpPr>
            <p:nvPr/>
          </p:nvCxnSpPr>
          <p:spPr>
            <a:xfrm>
              <a:off x="4715838" y="880892"/>
              <a:ext cx="0" cy="44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E3B3566-9DD9-4A0E-B161-7A8F25E9C379}"/>
                </a:ext>
              </a:extLst>
            </p:cNvPr>
            <p:cNvSpPr txBox="1"/>
            <p:nvPr/>
          </p:nvSpPr>
          <p:spPr>
            <a:xfrm>
              <a:off x="6970303" y="514778"/>
              <a:ext cx="1376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Optimize</a:t>
              </a:r>
              <a:endParaRPr lang="zh-CN" altLang="en-US" dirty="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575B580A-7837-4A49-8EF9-25A8409641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24010" y="3808991"/>
              <a:ext cx="9240729" cy="1983883"/>
            </a:xfrm>
            <a:prstGeom prst="bentConnector3">
              <a:avLst>
                <a:gd name="adj1" fmla="val 30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8746D6C-C28D-480F-B301-139EE234A86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2014369" y="3698697"/>
              <a:ext cx="9641" cy="2094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49A6999-164F-46AE-A3E8-8101A0420C94}"/>
              </a:ext>
            </a:extLst>
          </p:cNvPr>
          <p:cNvGrpSpPr/>
          <p:nvPr/>
        </p:nvGrpSpPr>
        <p:grpSpPr>
          <a:xfrm>
            <a:off x="7703308" y="1180639"/>
            <a:ext cx="1440889" cy="605851"/>
            <a:chOff x="10004330" y="2469707"/>
            <a:chExt cx="1885887" cy="349898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57EA600-3546-4277-B7D0-218E9B98C386}"/>
                </a:ext>
              </a:extLst>
            </p:cNvPr>
            <p:cNvSpPr/>
            <p:nvPr/>
          </p:nvSpPr>
          <p:spPr>
            <a:xfrm>
              <a:off x="10004330" y="2469707"/>
              <a:ext cx="1885887" cy="3498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3CB24CD-119D-4BF5-8E1A-AC7EA2770DA1}"/>
                </a:ext>
              </a:extLst>
            </p:cNvPr>
            <p:cNvSpPr txBox="1"/>
            <p:nvPr/>
          </p:nvSpPr>
          <p:spPr>
            <a:xfrm>
              <a:off x="10164145" y="2546762"/>
              <a:ext cx="1495854" cy="52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Experience</a:t>
              </a: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Replay pool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3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高层次策略模型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05453" y="994905"/>
            <a:ext cx="11100502" cy="103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C98E5B-F570-4D8E-9F11-B0A521C2852E}"/>
              </a:ext>
            </a:extLst>
          </p:cNvPr>
          <p:cNvSpPr txBox="1"/>
          <p:nvPr/>
        </p:nvSpPr>
        <p:spPr>
          <a:xfrm>
            <a:off x="586045" y="1407988"/>
            <a:ext cx="10423568" cy="13193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indent="-228600">
              <a:lnSpc>
                <a:spcPct val="150000"/>
              </a:lnSpc>
              <a:buFont typeface="等线" panose="02010600030101010101" pitchFamily="2" charset="-122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作为半马尔可夫过程进行优化（</a:t>
            </a:r>
            <a:r>
              <a:rPr lang="en-US" altLang="zh-CN" sz="2800" b="1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SMDP</a:t>
            </a: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indent="-228600">
              <a:lnSpc>
                <a:spcPct val="150000"/>
              </a:lnSpc>
              <a:buFont typeface="等线" panose="02010600030101010101" pitchFamily="2" charset="-122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在低层次策略中获得的回报将会累积并作为高层策略的即时回报</a:t>
            </a:r>
            <a:endParaRPr lang="en-US" altLang="zh-CN" sz="2800" b="1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F8F4C9-CB43-453D-9F06-F5F7E02416B6}"/>
                  </a:ext>
                </a:extLst>
              </p:cNvPr>
              <p:cNvSpPr txBox="1"/>
              <p:nvPr/>
            </p:nvSpPr>
            <p:spPr>
              <a:xfrm>
                <a:off x="2461188" y="3037156"/>
                <a:ext cx="7016097" cy="1117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</m:sSubSup>
                      <m:r>
                        <a:rPr lang="en-US" altLang="zh-CN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5"/>
                                    </m:rP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𝑵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𝜸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1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1" i="1" dirty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sup>
                                  </m:sSubSup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𝒊𝒇</m:t>
                                  </m:r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sup>
                                  </m:sSubSup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 </m:t>
                                  </m:r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(</m:t>
                                  </m:r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𝒘𝒐𝒓𝒌𝒆𝒓</m:t>
                                  </m:r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</m:t>
                                  </m:r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sup>
                              </m:sSubSup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en-US" altLang="zh-CN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sup>
                              </m:sSubSup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𝒅𝒊𝒔𝒆𝒂𝒔𝒆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𝒄𝒍𝒂𝒔𝒔𝒊𝒇𝒊𝒆𝒓</m:t>
                              </m:r>
                              <m:r>
                                <a:rPr lang="en-US" altLang="zh-CN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F8F4C9-CB43-453D-9F06-F5F7E024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88" y="3037156"/>
                <a:ext cx="7016097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6800844-4127-4F4A-835A-814418A74184}"/>
                  </a:ext>
                </a:extLst>
              </p:cNvPr>
              <p:cNvSpPr txBox="1"/>
              <p:nvPr/>
            </p:nvSpPr>
            <p:spPr>
              <a:xfrm>
                <a:off x="2833939" y="4434710"/>
                <a:ext cx="6443529" cy="55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)|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6800844-4127-4F4A-835A-814418A7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39" y="4434710"/>
                <a:ext cx="6443529" cy="555858"/>
              </a:xfrm>
              <a:prstGeom prst="rect">
                <a:avLst/>
              </a:prstGeom>
              <a:blipFill>
                <a:blip r:embed="rId4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DEC0116-6B6A-462B-8ECA-D526579FEC83}"/>
                  </a:ext>
                </a:extLst>
              </p:cNvPr>
              <p:cNvSpPr txBox="1"/>
              <p:nvPr/>
            </p:nvSpPr>
            <p:spPr>
              <a:xfrm>
                <a:off x="2351335" y="5195932"/>
                <a:ext cx="6443529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DEC0116-6B6A-462B-8ECA-D526579F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35" y="5195932"/>
                <a:ext cx="6443529" cy="39408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20047CD-4133-4533-B177-207314C84F94}"/>
                  </a:ext>
                </a:extLst>
              </p:cNvPr>
              <p:cNvSpPr txBox="1"/>
              <p:nvPr/>
            </p:nvSpPr>
            <p:spPr>
              <a:xfrm>
                <a:off x="2372722" y="5872970"/>
                <a:ext cx="6443529" cy="383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p>
                    </m:sSup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e>
                      <m:sub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20047CD-4133-4533-B177-207314C8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722" y="5872970"/>
                <a:ext cx="6443529" cy="383695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36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低层次策略框架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638DEA6-029A-4105-A9F0-824F1321983B}"/>
              </a:ext>
            </a:extLst>
          </p:cNvPr>
          <p:cNvGrpSpPr/>
          <p:nvPr/>
        </p:nvGrpSpPr>
        <p:grpSpPr>
          <a:xfrm>
            <a:off x="544421" y="1564395"/>
            <a:ext cx="11180019" cy="4759493"/>
            <a:chOff x="1220472" y="1253288"/>
            <a:chExt cx="10702013" cy="393008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F710DAE-C413-4605-A66C-B079407D4AA4}"/>
                </a:ext>
              </a:extLst>
            </p:cNvPr>
            <p:cNvGrpSpPr/>
            <p:nvPr/>
          </p:nvGrpSpPr>
          <p:grpSpPr>
            <a:xfrm>
              <a:off x="1220472" y="1582057"/>
              <a:ext cx="9741317" cy="3601317"/>
              <a:chOff x="1202077" y="514778"/>
              <a:chExt cx="16216024" cy="5278097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2FE0417B-1B8C-4609-8719-9B0488683CFF}"/>
                  </a:ext>
                </a:extLst>
              </p:cNvPr>
              <p:cNvGrpSpPr/>
              <p:nvPr/>
            </p:nvGrpSpPr>
            <p:grpSpPr>
              <a:xfrm>
                <a:off x="1202077" y="1328564"/>
                <a:ext cx="8024116" cy="3996374"/>
                <a:chOff x="1777429" y="1287467"/>
                <a:chExt cx="8024116" cy="3996374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9AD55734-71F2-4DC2-860A-4B6F75CF9186}"/>
                    </a:ext>
                  </a:extLst>
                </p:cNvPr>
                <p:cNvSpPr/>
                <p:nvPr/>
              </p:nvSpPr>
              <p:spPr>
                <a:xfrm>
                  <a:off x="1777429" y="2938409"/>
                  <a:ext cx="1643865" cy="719191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State presentation</a:t>
                  </a:r>
                  <a:endParaRPr lang="zh-CN" altLang="en-US" sz="1050" dirty="0"/>
                </a:p>
              </p:txBody>
            </p: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13E7114A-E125-4E5D-8490-8321AC4B5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4309" y="3298004"/>
                  <a:ext cx="79111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B6BFD701-442F-4114-995D-C7901BBDFC4D}"/>
                    </a:ext>
                  </a:extLst>
                </p:cNvPr>
                <p:cNvSpPr/>
                <p:nvPr/>
              </p:nvSpPr>
              <p:spPr>
                <a:xfrm>
                  <a:off x="4397339" y="1287841"/>
                  <a:ext cx="1993186" cy="3996000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2EFA044-481B-45B6-8DE7-B96A059BB359}"/>
                    </a:ext>
                  </a:extLst>
                </p:cNvPr>
                <p:cNvSpPr txBox="1"/>
                <p:nvPr/>
              </p:nvSpPr>
              <p:spPr>
                <a:xfrm>
                  <a:off x="4705564" y="1638081"/>
                  <a:ext cx="1376737" cy="766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Worker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(MLP)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9" name="图片 58">
                  <a:extLst>
                    <a:ext uri="{FF2B5EF4-FFF2-40B4-BE49-F238E27FC236}">
                      <a16:creationId xmlns:a16="http://schemas.microsoft.com/office/drawing/2014/main" id="{0F8D1613-52E1-49AA-AF82-BA74BEC3C5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4218" y="2747417"/>
                  <a:ext cx="1779428" cy="1587250"/>
                </a:xfrm>
                <a:prstGeom prst="rect">
                  <a:avLst/>
                </a:prstGeom>
              </p:spPr>
            </p:pic>
            <p:sp>
              <p:nvSpPr>
                <p:cNvPr id="60" name="矩形: 圆角 59">
                  <a:extLst>
                    <a:ext uri="{FF2B5EF4-FFF2-40B4-BE49-F238E27FC236}">
                      <a16:creationId xmlns:a16="http://schemas.microsoft.com/office/drawing/2014/main" id="{C25AF98B-CCA0-46CF-8B82-E32AB6309975}"/>
                    </a:ext>
                  </a:extLst>
                </p:cNvPr>
                <p:cNvSpPr/>
                <p:nvPr/>
              </p:nvSpPr>
              <p:spPr>
                <a:xfrm>
                  <a:off x="7652534" y="1287467"/>
                  <a:ext cx="2148968" cy="456059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1</a:t>
                  </a:r>
                  <a:endParaRPr lang="zh-CN" altLang="en-US" sz="1400" dirty="0"/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90AA2810-AF65-4AD8-A946-70F200B13E8F}"/>
                    </a:ext>
                  </a:extLst>
                </p:cNvPr>
                <p:cNvSpPr/>
                <p:nvPr/>
              </p:nvSpPr>
              <p:spPr>
                <a:xfrm>
                  <a:off x="7652533" y="2085466"/>
                  <a:ext cx="2148969" cy="456059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2</a:t>
                  </a:r>
                  <a:endParaRPr lang="zh-CN" altLang="en-US" sz="1400" dirty="0"/>
                </a:p>
              </p:txBody>
            </p:sp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DF801637-8647-484D-B164-A29F94796390}"/>
                    </a:ext>
                  </a:extLst>
                </p:cNvPr>
                <p:cNvSpPr/>
                <p:nvPr/>
              </p:nvSpPr>
              <p:spPr>
                <a:xfrm>
                  <a:off x="7652533" y="4004866"/>
                  <a:ext cx="2148995" cy="459445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n-1</a:t>
                  </a:r>
                  <a:endParaRPr lang="zh-CN" altLang="en-US" sz="1400" dirty="0"/>
                </a:p>
              </p:txBody>
            </p:sp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B924AB89-48BB-47AA-9F2D-75C37C72E5CE}"/>
                    </a:ext>
                  </a:extLst>
                </p:cNvPr>
                <p:cNvSpPr/>
                <p:nvPr/>
              </p:nvSpPr>
              <p:spPr>
                <a:xfrm>
                  <a:off x="7652533" y="4802864"/>
                  <a:ext cx="2149012" cy="480977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n</a:t>
                  </a:r>
                </a:p>
              </p:txBody>
            </p: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5617FB47-A82F-4C75-BE34-5DC6100A6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39" y="1517189"/>
                  <a:ext cx="865273" cy="17576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1B2EFD86-797B-478F-8922-8CFE622BD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39" y="2315188"/>
                  <a:ext cx="941616" cy="98281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B31F461A-5200-44D8-8B8C-BBCC45AC7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9127" y="2806597"/>
                  <a:ext cx="0" cy="933197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45C0B9A5-F70B-41C9-AB69-665FF5C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039" y="3285842"/>
                  <a:ext cx="865273" cy="91899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75884B61-04D6-46AF-86ED-34ABFA0DE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9990" y="3296796"/>
                  <a:ext cx="833471" cy="173579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8127E9CF-65CB-4C08-8EC1-91B386E81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7" y="3306682"/>
                <a:ext cx="929569" cy="12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90135A28-B30F-4EB4-AAE6-7D0FCDBBB57A}"/>
                  </a:ext>
                </a:extLst>
              </p:cNvPr>
              <p:cNvSpPr/>
              <p:nvPr/>
            </p:nvSpPr>
            <p:spPr>
              <a:xfrm>
                <a:off x="13465359" y="2580218"/>
                <a:ext cx="1611287" cy="455708"/>
              </a:xfrm>
              <a:prstGeom prst="round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Reward</a:t>
                </a:r>
                <a:endParaRPr lang="zh-CN" altLang="en-US" sz="1400" dirty="0"/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F398E2E2-BAED-4EFA-8830-840D8A1DCB67}"/>
                  </a:ext>
                </a:extLst>
              </p:cNvPr>
              <p:cNvSpPr/>
              <p:nvPr/>
            </p:nvSpPr>
            <p:spPr>
              <a:xfrm>
                <a:off x="13465359" y="3528971"/>
                <a:ext cx="1724033" cy="455708"/>
              </a:xfrm>
              <a:prstGeom prst="round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New State</a:t>
                </a:r>
                <a:endParaRPr lang="zh-CN" altLang="en-US" sz="1400" dirty="0"/>
              </a:p>
            </p:txBody>
          </p:sp>
          <p:cxnSp>
            <p:nvCxnSpPr>
              <p:cNvPr id="50" name="连接符: 肘形 49">
                <a:extLst>
                  <a:ext uri="{FF2B5EF4-FFF2-40B4-BE49-F238E27FC236}">
                    <a16:creationId xmlns:a16="http://schemas.microsoft.com/office/drawing/2014/main" id="{BBC1B089-E5DA-4379-A821-EBD6AABACF7C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rot="16200000" flipV="1">
                <a:off x="8640136" y="-3050650"/>
                <a:ext cx="1706570" cy="9555165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7F6FC561-3A84-47CD-8D85-E39381705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5838" y="880892"/>
                <a:ext cx="0" cy="447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F45782E-EF45-4715-9EED-0D609F1D5FAB}"/>
                  </a:ext>
                </a:extLst>
              </p:cNvPr>
              <p:cNvSpPr txBox="1"/>
              <p:nvPr/>
            </p:nvSpPr>
            <p:spPr>
              <a:xfrm>
                <a:off x="6970302" y="514778"/>
                <a:ext cx="1376737" cy="40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Optimize</a:t>
                </a:r>
                <a:endParaRPr lang="zh-CN" altLang="en-US" sz="1200" dirty="0"/>
              </a:p>
            </p:txBody>
          </p:sp>
          <p:cxnSp>
            <p:nvCxnSpPr>
              <p:cNvPr id="53" name="连接符: 肘形 52">
                <a:extLst>
                  <a:ext uri="{FF2B5EF4-FFF2-40B4-BE49-F238E27FC236}">
                    <a16:creationId xmlns:a16="http://schemas.microsoft.com/office/drawing/2014/main" id="{8FCFA859-7569-4C6C-8731-B8C16E714D7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024010" y="4270815"/>
                <a:ext cx="15394091" cy="1522055"/>
              </a:xfrm>
              <a:prstGeom prst="bentConnector3">
                <a:avLst>
                  <a:gd name="adj1" fmla="val 89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9D1510A3-03D5-40C2-8306-9E4BB435773E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2014369" y="3698697"/>
                <a:ext cx="9641" cy="2094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0B0743C-B11F-4DE8-AFF3-6501C1EA106D}"/>
                </a:ext>
              </a:extLst>
            </p:cNvPr>
            <p:cNvSpPr/>
            <p:nvPr/>
          </p:nvSpPr>
          <p:spPr>
            <a:xfrm>
              <a:off x="6638365" y="3327746"/>
              <a:ext cx="1215826" cy="310936"/>
            </a:xfrm>
            <a:prstGeom prst="round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User Return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F5BA9E8-A2DC-4B28-BB19-F96F0A4801D9}"/>
                </a:ext>
              </a:extLst>
            </p:cNvPr>
            <p:cNvCxnSpPr>
              <a:cxnSpLocks/>
            </p:cNvCxnSpPr>
            <p:nvPr/>
          </p:nvCxnSpPr>
          <p:spPr>
            <a:xfrm>
              <a:off x="7972314" y="3511832"/>
              <a:ext cx="559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444DD1F-1523-42BF-AAFB-F509286B2336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54" y="3491324"/>
              <a:ext cx="858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B87AEC3-32AD-4AD7-9764-D84012BD0B36}"/>
                </a:ext>
              </a:extLst>
            </p:cNvPr>
            <p:cNvSpPr txBox="1"/>
            <p:nvPr/>
          </p:nvSpPr>
          <p:spPr>
            <a:xfrm>
              <a:off x="9621449" y="3214327"/>
              <a:ext cx="96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Terminate</a:t>
              </a:r>
              <a:r>
                <a:rPr lang="zh-CN" altLang="en-US" sz="1200" dirty="0"/>
                <a:t>？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F0CAC4F-284F-4B3C-9161-853B3FFC9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9" y="3508306"/>
              <a:ext cx="428430" cy="638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339D6A7-DB7C-4782-AE2F-6F87CA004CD5}"/>
                </a:ext>
              </a:extLst>
            </p:cNvPr>
            <p:cNvSpPr txBox="1"/>
            <p:nvPr/>
          </p:nvSpPr>
          <p:spPr>
            <a:xfrm>
              <a:off x="10483567" y="3770236"/>
              <a:ext cx="32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0166A21-04D3-4C61-A3C6-8CE9BA6A1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3359" y="2698464"/>
              <a:ext cx="428430" cy="809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AF565A8-DDA5-4517-B264-575E2013AB4C}"/>
                </a:ext>
              </a:extLst>
            </p:cNvPr>
            <p:cNvSpPr txBox="1"/>
            <p:nvPr/>
          </p:nvSpPr>
          <p:spPr>
            <a:xfrm>
              <a:off x="10532042" y="2826314"/>
              <a:ext cx="32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Y</a:t>
              </a:r>
              <a:endParaRPr lang="zh-CN" altLang="en-US" sz="12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AC3C042-DD8A-4DE4-BF8D-6011EA6D0AFE}"/>
                </a:ext>
              </a:extLst>
            </p:cNvPr>
            <p:cNvCxnSpPr/>
            <p:nvPr/>
          </p:nvCxnSpPr>
          <p:spPr>
            <a:xfrm flipV="1">
              <a:off x="10961789" y="1253288"/>
              <a:ext cx="0" cy="1462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A0CB82-CAF0-4029-8254-1EB900FFDC74}"/>
                </a:ext>
              </a:extLst>
            </p:cNvPr>
            <p:cNvSpPr txBox="1"/>
            <p:nvPr/>
          </p:nvSpPr>
          <p:spPr>
            <a:xfrm>
              <a:off x="9999534" y="1784919"/>
              <a:ext cx="106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Accumulate</a:t>
              </a:r>
            </a:p>
            <a:p>
              <a:pPr algn="ctr"/>
              <a:r>
                <a:rPr lang="en-US" altLang="zh-CN" sz="1200" dirty="0"/>
                <a:t>Reward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78D351-7731-43AD-ABF0-82372C7617A7}"/>
                </a:ext>
              </a:extLst>
            </p:cNvPr>
            <p:cNvSpPr txBox="1"/>
            <p:nvPr/>
          </p:nvSpPr>
          <p:spPr>
            <a:xfrm>
              <a:off x="10857469" y="1788738"/>
              <a:ext cx="106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Return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</a:t>
              </a:r>
            </a:p>
            <a:p>
              <a:pPr algn="ctr"/>
              <a:r>
                <a:rPr lang="en-US" altLang="zh-CN" sz="1200" dirty="0"/>
                <a:t>Master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E46C82C-9181-43A2-A731-8B509E7D807A}"/>
              </a:ext>
            </a:extLst>
          </p:cNvPr>
          <p:cNvGrpSpPr/>
          <p:nvPr/>
        </p:nvGrpSpPr>
        <p:grpSpPr>
          <a:xfrm>
            <a:off x="6379169" y="1602371"/>
            <a:ext cx="1440889" cy="605851"/>
            <a:chOff x="10004330" y="2469707"/>
            <a:chExt cx="1885887" cy="349898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777C2FF4-2BE5-452E-9E61-7CB1E711FC9D}"/>
                </a:ext>
              </a:extLst>
            </p:cNvPr>
            <p:cNvSpPr/>
            <p:nvPr/>
          </p:nvSpPr>
          <p:spPr>
            <a:xfrm>
              <a:off x="10004330" y="2469707"/>
              <a:ext cx="1885887" cy="3498988"/>
            </a:xfrm>
            <a:prstGeom prst="round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1E3D094-E220-4E12-8A81-CFC7E789171B}"/>
                </a:ext>
              </a:extLst>
            </p:cNvPr>
            <p:cNvSpPr txBox="1"/>
            <p:nvPr/>
          </p:nvSpPr>
          <p:spPr>
            <a:xfrm>
              <a:off x="10164145" y="2546762"/>
              <a:ext cx="1495854" cy="52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Experience</a:t>
              </a: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Replay pool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20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低层次策略框架（疾病判别）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3DDB1536-4744-4A15-92D1-244A66A12AAF}"/>
              </a:ext>
            </a:extLst>
          </p:cNvPr>
          <p:cNvGrpSpPr/>
          <p:nvPr/>
        </p:nvGrpSpPr>
        <p:grpSpPr>
          <a:xfrm>
            <a:off x="606751" y="1623596"/>
            <a:ext cx="10579694" cy="4794296"/>
            <a:chOff x="1307558" y="1623597"/>
            <a:chExt cx="9200815" cy="3610806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7E344B1A-4FAC-4C4A-9827-6E79DCCCD859}"/>
                </a:ext>
              </a:extLst>
            </p:cNvPr>
            <p:cNvGrpSpPr/>
            <p:nvPr/>
          </p:nvGrpSpPr>
          <p:grpSpPr>
            <a:xfrm>
              <a:off x="1307558" y="1623597"/>
              <a:ext cx="9200815" cy="3610806"/>
              <a:chOff x="1220472" y="1253288"/>
              <a:chExt cx="9200815" cy="3610806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BFCD1C57-604A-4A1C-BFC3-18788D1FD74B}"/>
                  </a:ext>
                </a:extLst>
              </p:cNvPr>
              <p:cNvGrpSpPr/>
              <p:nvPr/>
            </p:nvGrpSpPr>
            <p:grpSpPr>
              <a:xfrm>
                <a:off x="1220472" y="1582057"/>
                <a:ext cx="8394158" cy="3282037"/>
                <a:chOff x="1202077" y="514778"/>
                <a:chExt cx="13973457" cy="4810160"/>
              </a:xfrm>
            </p:grpSpPr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D410672C-F73E-4C34-9E2E-84AE4D8713DB}"/>
                    </a:ext>
                  </a:extLst>
                </p:cNvPr>
                <p:cNvGrpSpPr/>
                <p:nvPr/>
              </p:nvGrpSpPr>
              <p:grpSpPr>
                <a:xfrm>
                  <a:off x="1202077" y="1328564"/>
                  <a:ext cx="8349668" cy="3996374"/>
                  <a:chOff x="1777429" y="1287467"/>
                  <a:chExt cx="8349668" cy="3996374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49152A59-0651-4441-B809-6EC338C7AB35}"/>
                      </a:ext>
                    </a:extLst>
                  </p:cNvPr>
                  <p:cNvSpPr/>
                  <p:nvPr/>
                </p:nvSpPr>
                <p:spPr>
                  <a:xfrm>
                    <a:off x="1777429" y="2938409"/>
                    <a:ext cx="1643865" cy="719191"/>
                  </a:xfrm>
                  <a:prstGeom prst="roundRect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/>
                      <a:t>State presentation</a:t>
                    </a:r>
                    <a:endParaRPr lang="zh-CN" altLang="en-US" sz="1050" dirty="0"/>
                  </a:p>
                </p:txBody>
              </p:sp>
              <p:cxnSp>
                <p:nvCxnSpPr>
                  <p:cNvPr id="85" name="直接箭头连接符 84">
                    <a:extLst>
                      <a:ext uri="{FF2B5EF4-FFF2-40B4-BE49-F238E27FC236}">
                        <a16:creationId xmlns:a16="http://schemas.microsoft.com/office/drawing/2014/main" id="{32FF095F-0B16-41BA-8733-13C28311E1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34309" y="3298004"/>
                    <a:ext cx="79111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9ABBDA77-B9F9-400D-85F4-918E867C862C}"/>
                      </a:ext>
                    </a:extLst>
                  </p:cNvPr>
                  <p:cNvSpPr/>
                  <p:nvPr/>
                </p:nvSpPr>
                <p:spPr>
                  <a:xfrm>
                    <a:off x="4397339" y="1287841"/>
                    <a:ext cx="1993186" cy="3996000"/>
                  </a:xfrm>
                  <a:prstGeom prst="roundRect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673108E4-0EE1-4156-BE56-D609C60B5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5564" y="1638081"/>
                    <a:ext cx="1376737" cy="766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1"/>
                        </a:solidFill>
                      </a:rPr>
                      <a:t>Worker</a:t>
                    </a:r>
                  </a:p>
                  <a:p>
                    <a:pPr algn="ctr"/>
                    <a:r>
                      <a:rPr lang="en-US" altLang="zh-CN" sz="1400" dirty="0">
                        <a:solidFill>
                          <a:schemeClr val="bg1"/>
                        </a:solidFill>
                      </a:rPr>
                      <a:t>(MLP)</a:t>
                    </a:r>
                    <a:endParaRPr lang="zh-CN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88" name="图片 87">
                    <a:extLst>
                      <a:ext uri="{FF2B5EF4-FFF2-40B4-BE49-F238E27FC236}">
                        <a16:creationId xmlns:a16="http://schemas.microsoft.com/office/drawing/2014/main" id="{1C27EDE7-87B9-44C1-8958-72751DD530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04218" y="2747417"/>
                    <a:ext cx="1779428" cy="1587250"/>
                  </a:xfrm>
                  <a:prstGeom prst="rect">
                    <a:avLst/>
                  </a:prstGeom>
                </p:spPr>
              </p:pic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73EA0D74-B255-475D-B642-63F0082D7FC5}"/>
                      </a:ext>
                    </a:extLst>
                  </p:cNvPr>
                  <p:cNvSpPr/>
                  <p:nvPr/>
                </p:nvSpPr>
                <p:spPr>
                  <a:xfrm>
                    <a:off x="7652533" y="1287467"/>
                    <a:ext cx="2418190" cy="456059"/>
                  </a:xfrm>
                  <a:prstGeom prst="roundRect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Disease Prob 1</a:t>
                    </a:r>
                    <a:endParaRPr lang="zh-CN" altLang="en-US" sz="1200" dirty="0"/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E09C11E-C670-4D89-B1AC-06950A8BE9BE}"/>
                      </a:ext>
                    </a:extLst>
                  </p:cNvPr>
                  <p:cNvSpPr/>
                  <p:nvPr/>
                </p:nvSpPr>
                <p:spPr>
                  <a:xfrm>
                    <a:off x="7652531" y="2085467"/>
                    <a:ext cx="2474566" cy="456059"/>
                  </a:xfrm>
                  <a:prstGeom prst="roundRect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Disease Prob 2</a:t>
                    </a:r>
                    <a:endParaRPr lang="zh-CN" altLang="en-US" sz="1200" dirty="0"/>
                  </a:p>
                </p:txBody>
              </p:sp>
              <p:sp>
                <p:nvSpPr>
                  <p:cNvPr id="91" name="矩形: 圆角 90">
                    <a:extLst>
                      <a:ext uri="{FF2B5EF4-FFF2-40B4-BE49-F238E27FC236}">
                        <a16:creationId xmlns:a16="http://schemas.microsoft.com/office/drawing/2014/main" id="{247698AD-DC96-4296-AC61-DDC9D468C101}"/>
                      </a:ext>
                    </a:extLst>
                  </p:cNvPr>
                  <p:cNvSpPr/>
                  <p:nvPr/>
                </p:nvSpPr>
                <p:spPr>
                  <a:xfrm>
                    <a:off x="7652531" y="4004866"/>
                    <a:ext cx="2418183" cy="459446"/>
                  </a:xfrm>
                  <a:prstGeom prst="roundRect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Disease Prob  n-1</a:t>
                    </a:r>
                    <a:endParaRPr lang="zh-CN" altLang="en-US" sz="1200" dirty="0"/>
                  </a:p>
                </p:txBody>
              </p:sp>
              <p:sp>
                <p:nvSpPr>
                  <p:cNvPr id="92" name="矩形: 圆角 91">
                    <a:extLst>
                      <a:ext uri="{FF2B5EF4-FFF2-40B4-BE49-F238E27FC236}">
                        <a16:creationId xmlns:a16="http://schemas.microsoft.com/office/drawing/2014/main" id="{6062AD80-2A39-497E-93FB-5F5C36ADD430}"/>
                      </a:ext>
                    </a:extLst>
                  </p:cNvPr>
                  <p:cNvSpPr/>
                  <p:nvPr/>
                </p:nvSpPr>
                <p:spPr>
                  <a:xfrm>
                    <a:off x="7652533" y="4802864"/>
                    <a:ext cx="2418182" cy="480977"/>
                  </a:xfrm>
                  <a:prstGeom prst="roundRect">
                    <a:avLst/>
                  </a:prstGeom>
                  <a:solidFill>
                    <a:srgbClr val="4472C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Disease Prob n</a:t>
                    </a:r>
                  </a:p>
                </p:txBody>
              </p:sp>
              <p:cxnSp>
                <p:nvCxnSpPr>
                  <p:cNvPr id="93" name="直接箭头连接符 92">
                    <a:extLst>
                      <a:ext uri="{FF2B5EF4-FFF2-40B4-BE49-F238E27FC236}">
                        <a16:creationId xmlns:a16="http://schemas.microsoft.com/office/drawing/2014/main" id="{ED5348DE-494E-4CD7-AC57-74FADF2B3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04039" y="1517189"/>
                    <a:ext cx="865273" cy="17576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箭头连接符 93">
                    <a:extLst>
                      <a:ext uri="{FF2B5EF4-FFF2-40B4-BE49-F238E27FC236}">
                        <a16:creationId xmlns:a16="http://schemas.microsoft.com/office/drawing/2014/main" id="{08D42BF7-7145-4EA4-B264-BF59602E8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04039" y="2315188"/>
                    <a:ext cx="941616" cy="98281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箭头连接符 94">
                    <a:extLst>
                      <a:ext uri="{FF2B5EF4-FFF2-40B4-BE49-F238E27FC236}">
                        <a16:creationId xmlns:a16="http://schemas.microsoft.com/office/drawing/2014/main" id="{EF46BE57-C747-42C8-8929-6E829290E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49127" y="2806597"/>
                    <a:ext cx="0" cy="933197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箭头连接符 95">
                    <a:extLst>
                      <a:ext uri="{FF2B5EF4-FFF2-40B4-BE49-F238E27FC236}">
                        <a16:creationId xmlns:a16="http://schemas.microsoft.com/office/drawing/2014/main" id="{6619C4A6-1B86-4989-B8F5-8D759EF93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04039" y="3285842"/>
                    <a:ext cx="865273" cy="918991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箭头连接符 96">
                    <a:extLst>
                      <a:ext uri="{FF2B5EF4-FFF2-40B4-BE49-F238E27FC236}">
                        <a16:creationId xmlns:a16="http://schemas.microsoft.com/office/drawing/2014/main" id="{70DD92A4-7BC6-49DD-852F-E4B956E6B5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29990" y="3296796"/>
                    <a:ext cx="833471" cy="1735790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3398FDD4-819D-4036-8D56-D888C113F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7065" y="3313003"/>
                  <a:ext cx="1267680" cy="63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5B6D1AC9-FB89-4C28-935F-4E6432ECE0B8}"/>
                    </a:ext>
                  </a:extLst>
                </p:cNvPr>
                <p:cNvSpPr/>
                <p:nvPr/>
              </p:nvSpPr>
              <p:spPr>
                <a:xfrm>
                  <a:off x="13564247" y="3067193"/>
                  <a:ext cx="1611287" cy="455708"/>
                </a:xfrm>
                <a:prstGeom prst="round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Reward</a:t>
                  </a:r>
                  <a:endParaRPr lang="zh-CN" altLang="en-US" sz="1400" dirty="0"/>
                </a:p>
              </p:txBody>
            </p:sp>
            <p:cxnSp>
              <p:nvCxnSpPr>
                <p:cNvPr id="81" name="连接符: 肘形 80">
                  <a:extLst>
                    <a:ext uri="{FF2B5EF4-FFF2-40B4-BE49-F238E27FC236}">
                      <a16:creationId xmlns:a16="http://schemas.microsoft.com/office/drawing/2014/main" id="{656498C9-3D58-495B-BE0B-AC1A4E135DFB}"/>
                    </a:ext>
                  </a:extLst>
                </p:cNvPr>
                <p:cNvCxnSpPr>
                  <a:cxnSpLocks/>
                  <a:stCxn id="80" idx="0"/>
                </p:cNvCxnSpPr>
                <p:nvPr/>
              </p:nvCxnSpPr>
              <p:spPr>
                <a:xfrm rot="16200000" flipV="1">
                  <a:off x="8449715" y="-2852985"/>
                  <a:ext cx="2186300" cy="9654054"/>
                </a:xfrm>
                <a:prstGeom prst="bentConnector2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E7A7CEB9-A2FD-4C17-84C3-D9941B43A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5838" y="880892"/>
                  <a:ext cx="0" cy="447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D1258C9-2CFE-4A2F-A509-65F4374283C2}"/>
                    </a:ext>
                  </a:extLst>
                </p:cNvPr>
                <p:cNvSpPr txBox="1"/>
                <p:nvPr/>
              </p:nvSpPr>
              <p:spPr>
                <a:xfrm>
                  <a:off x="6970302" y="514778"/>
                  <a:ext cx="1376737" cy="405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Optimize</a:t>
                  </a:r>
                  <a:endParaRPr lang="zh-CN" altLang="en-US" sz="1200" dirty="0"/>
                </a:p>
              </p:txBody>
            </p:sp>
          </p:grp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AC40B61D-66CD-4636-89E1-F096FC6D8F4A}"/>
                  </a:ext>
                </a:extLst>
              </p:cNvPr>
              <p:cNvSpPr/>
              <p:nvPr/>
            </p:nvSpPr>
            <p:spPr>
              <a:xfrm>
                <a:off x="6638365" y="3327746"/>
                <a:ext cx="1215826" cy="310936"/>
              </a:xfrm>
              <a:prstGeom prst="round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User Return</a:t>
                </a:r>
                <a:endParaRPr lang="zh-CN" altLang="en-US" sz="1400" dirty="0"/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56D87C58-81DF-4F94-A83D-0EC017C75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2314" y="3511832"/>
                <a:ext cx="5594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29A40ECD-028C-4691-A1ED-77F227AEF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7796" y="2715888"/>
                <a:ext cx="655005" cy="79241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67F21A3-C635-45E4-838D-E25ED3DF541D}"/>
                  </a:ext>
                </a:extLst>
              </p:cNvPr>
              <p:cNvCxnSpPr/>
              <p:nvPr/>
            </p:nvCxnSpPr>
            <p:spPr>
              <a:xfrm flipV="1">
                <a:off x="10271466" y="1253288"/>
                <a:ext cx="0" cy="1462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930F8D6-B34B-4929-ACF1-7FB6A5F733F3}"/>
                  </a:ext>
                </a:extLst>
              </p:cNvPr>
              <p:cNvSpPr txBox="1"/>
              <p:nvPr/>
            </p:nvSpPr>
            <p:spPr>
              <a:xfrm>
                <a:off x="9356271" y="1859056"/>
                <a:ext cx="1065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Return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</a:t>
                </a:r>
              </a:p>
              <a:p>
                <a:pPr algn="ctr"/>
                <a:r>
                  <a:rPr lang="en-US" altLang="zh-CN" sz="1200" dirty="0"/>
                  <a:t>Master</a:t>
                </a: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DFE8098-DD3E-449A-BE8D-85342EF0801A}"/>
                </a:ext>
              </a:extLst>
            </p:cNvPr>
            <p:cNvSpPr txBox="1"/>
            <p:nvPr/>
          </p:nvSpPr>
          <p:spPr>
            <a:xfrm>
              <a:off x="5699152" y="3592938"/>
              <a:ext cx="1049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Max Prob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5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低层次策略模型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05453" y="994905"/>
            <a:ext cx="11100502" cy="103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DEC0116-6B6A-462B-8ECA-D526579FEC83}"/>
                  </a:ext>
                </a:extLst>
              </p:cNvPr>
              <p:cNvSpPr txBox="1"/>
              <p:nvPr/>
            </p:nvSpPr>
            <p:spPr>
              <a:xfrm>
                <a:off x="1914018" y="4058400"/>
                <a:ext cx="7360938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~</m:t>
                            </m:r>
                            <m:sSubSup>
                              <m:sSubSup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  <m:sSubSup>
                              <m:sSubSupPr>
                                <m:ctrl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sub>
                              <m:sup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DEC0116-6B6A-462B-8ECA-D526579FE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18" y="4058400"/>
                <a:ext cx="7360938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20047CD-4133-4533-B177-207314C84F94}"/>
                  </a:ext>
                </a:extLst>
              </p:cNvPr>
              <p:cNvSpPr txBox="1"/>
              <p:nvPr/>
            </p:nvSpPr>
            <p:spPr>
              <a:xfrm>
                <a:off x="2351335" y="5119278"/>
                <a:ext cx="644352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20047CD-4133-4533-B177-207314C8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35" y="5119278"/>
                <a:ext cx="6443529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3371A4-0497-4DE1-9BEE-31A8EA775EE5}"/>
                  </a:ext>
                </a:extLst>
              </p:cNvPr>
              <p:cNvSpPr txBox="1"/>
              <p:nvPr/>
            </p:nvSpPr>
            <p:spPr>
              <a:xfrm>
                <a:off x="1724483" y="1824307"/>
                <a:ext cx="7360938" cy="557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𝑬𝒙𝒕𝒓𝒂𝒄𝒕𝑺𝒕𝒂𝒕𝒆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𝒊𝑻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𝒊𝑻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𝒊𝑻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3371A4-0497-4DE1-9BEE-31A8EA77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483" y="1824307"/>
                <a:ext cx="7360938" cy="557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65482D-79B3-45CA-9FAE-9B04F55A3EC6}"/>
                  </a:ext>
                </a:extLst>
              </p:cNvPr>
              <p:cNvSpPr txBox="1"/>
              <p:nvPr/>
            </p:nvSpPr>
            <p:spPr>
              <a:xfrm>
                <a:off x="1724483" y="2944495"/>
                <a:ext cx="7360938" cy="551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𝑻𝒓𝒖𝒆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𝑭𝒍𝒂𝒔𝒆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𝑼𝑵𝑲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65482D-79B3-45CA-9FAE-9B04F55A3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483" y="2944495"/>
                <a:ext cx="7360938" cy="55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76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1" y="267253"/>
            <a:ext cx="10100133" cy="605851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状态、动作、奖励与终止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05453" y="994905"/>
            <a:ext cx="11100502" cy="103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21613" y="1338067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D04919-D4CB-4520-A439-B84D0BC80F94}"/>
              </a:ext>
            </a:extLst>
          </p:cNvPr>
          <p:cNvSpPr txBox="1"/>
          <p:nvPr/>
        </p:nvSpPr>
        <p:spPr>
          <a:xfrm>
            <a:off x="829248" y="994905"/>
            <a:ext cx="10104845" cy="9527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en-US" altLang="zh-CN" sz="28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对每一种症状，以一个三维 </a:t>
            </a:r>
            <a:r>
              <a:rPr lang="en-US" altLang="zh-CN" sz="20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ont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-hot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向量指示其状态为真、假或未知</a:t>
            </a:r>
            <a:endParaRPr lang="en-US" altLang="zh-CN" sz="14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1AF4A1-39A5-4E95-BA64-FEBCDD173C96}"/>
              </a:ext>
            </a:extLst>
          </p:cNvPr>
          <p:cNvSpPr txBox="1"/>
          <p:nvPr/>
        </p:nvSpPr>
        <p:spPr>
          <a:xfrm>
            <a:off x="829248" y="1941590"/>
            <a:ext cx="10104845" cy="15828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8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对高层策略，可以选择激活一个低层策略或疾病判别器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对低层策略，可以询问一种症状；疾病判别器可以判定一种疾病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endParaRPr lang="en-US" altLang="zh-CN" sz="14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6EEB43-72E3-412E-8B1C-9F0CB62A8CDE}"/>
              </a:ext>
            </a:extLst>
          </p:cNvPr>
          <p:cNvSpPr txBox="1"/>
          <p:nvPr/>
        </p:nvSpPr>
        <p:spPr>
          <a:xfrm>
            <a:off x="829248" y="3231406"/>
            <a:ext cx="9135145" cy="20607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回报</a:t>
            </a:r>
            <a:endParaRPr lang="en-US" altLang="zh-CN" sz="28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+1 ------ 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模型提出了一个回应为（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）的症状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-1 -------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模型进行了重复的动作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低层次交互达到最大轮次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+66 ------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模型对疾病进行了正确的预测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0 ------- 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模型对疾病进行了错误的预测或询问了用户未知的症状</a:t>
            </a:r>
            <a:endParaRPr lang="en-US" altLang="zh-CN" sz="14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B4CB27-713D-42B3-8D7D-1BD62D82D88E}"/>
              </a:ext>
            </a:extLst>
          </p:cNvPr>
          <p:cNvSpPr txBox="1"/>
          <p:nvPr/>
        </p:nvSpPr>
        <p:spPr>
          <a:xfrm>
            <a:off x="829247" y="5251630"/>
            <a:ext cx="9135145" cy="13242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低层次策略终止（回到高层次策略的条件）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成功 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------ 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用户对询问的症状给出正面回复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失败 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------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重复的动作</a:t>
            </a:r>
            <a:r>
              <a:rPr lang="en-US" altLang="zh-CN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低层次交互达到最大轮次</a:t>
            </a:r>
          </a:p>
        </p:txBody>
      </p:sp>
    </p:spTree>
    <p:extLst>
      <p:ext uri="{BB962C8B-B14F-4D97-AF65-F5344CB8AC3E}">
        <p14:creationId xmlns:p14="http://schemas.microsoft.com/office/powerpoint/2010/main" val="227213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奖励函数设计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44512" y="1000310"/>
            <a:ext cx="11102975" cy="529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患者存在的症状数远小于数据集的总症状数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稀疏的状态空间导致</a:t>
            </a:r>
            <a:r>
              <a:rPr lang="en-US" altLang="zh-CN" sz="2400" dirty="0"/>
              <a:t>AI</a:t>
            </a:r>
            <a:r>
              <a:rPr lang="zh-CN" altLang="en-US" sz="2400" dirty="0"/>
              <a:t>难以探测到存在的症状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05D2F-1083-4F1E-B84A-16793F74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28" y="2291454"/>
            <a:ext cx="6096000" cy="84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9CB21F-016A-434B-A3D2-74DCD87C1DB6}"/>
                  </a:ext>
                </a:extLst>
              </p:cNvPr>
              <p:cNvSpPr txBox="1"/>
              <p:nvPr/>
            </p:nvSpPr>
            <p:spPr>
              <a:xfrm>
                <a:off x="544421" y="3429000"/>
                <a:ext cx="10275624" cy="3024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计算状态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下回应为真的症状数，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为超参数，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为终止状态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鼓励顶层策略选择那些能发现更多症状的底层策略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顶层策略的回报函数变化为</a:t>
                </a:r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𝜸𝝓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𝝓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09CB21F-016A-434B-A3D2-74DCD87C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1" y="3429000"/>
                <a:ext cx="10275624" cy="3024289"/>
              </a:xfrm>
              <a:prstGeom prst="rect">
                <a:avLst/>
              </a:prstGeom>
              <a:blipFill>
                <a:blip r:embed="rId4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1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Prioritized replay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44512" y="1000310"/>
            <a:ext cx="11102975" cy="529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Replay Buffer</a:t>
            </a:r>
            <a:r>
              <a:rPr lang="zh-CN" altLang="en-US" sz="2400" dirty="0"/>
              <a:t>是一种在</a:t>
            </a:r>
            <a:r>
              <a:rPr lang="en-US" altLang="zh-CN" sz="2400" dirty="0"/>
              <a:t>DQN</a:t>
            </a:r>
            <a:r>
              <a:rPr lang="zh-CN" altLang="en-US" sz="2400" dirty="0"/>
              <a:t>模型训练中的样本利用方式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用于解决</a:t>
            </a:r>
            <a:r>
              <a:rPr lang="en-US" altLang="zh-CN" sz="2400" dirty="0"/>
              <a:t>DQN</a:t>
            </a:r>
            <a:r>
              <a:rPr lang="zh-CN" altLang="en-US" sz="2400" dirty="0"/>
              <a:t>样本之间的相关性，提高样本利用率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+mn-ea"/>
              </a:rPr>
              <a:t>Prioritized replay</a:t>
            </a:r>
            <a:r>
              <a:rPr lang="zh-CN" altLang="en-US" sz="2400" dirty="0">
                <a:latin typeface="+mn-ea"/>
              </a:rPr>
              <a:t>在此基础上增加了对样本学习“收获”权重的考量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即：对于预测不好（</a:t>
            </a:r>
            <a:r>
              <a:rPr lang="en-US" altLang="zh-CN" sz="2400" dirty="0"/>
              <a:t>TD-Error</a:t>
            </a:r>
            <a:r>
              <a:rPr lang="zh-CN" altLang="en-US" sz="2400" dirty="0"/>
              <a:t>高）的部分，赋予更高的采样权重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E0763F-876A-40D5-937D-21E84362BC9D}"/>
              </a:ext>
            </a:extLst>
          </p:cNvPr>
          <p:cNvGrpSpPr/>
          <p:nvPr/>
        </p:nvGrpSpPr>
        <p:grpSpPr>
          <a:xfrm>
            <a:off x="1552178" y="3091759"/>
            <a:ext cx="1885887" cy="3498988"/>
            <a:chOff x="10004330" y="2469707"/>
            <a:chExt cx="1885887" cy="349898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7F64B8B-378E-4FFB-9BAF-CE5B7F0E95C5}"/>
                </a:ext>
              </a:extLst>
            </p:cNvPr>
            <p:cNvSpPr/>
            <p:nvPr/>
          </p:nvSpPr>
          <p:spPr>
            <a:xfrm>
              <a:off x="10004330" y="2469707"/>
              <a:ext cx="1885887" cy="3498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D77499-7AFE-4C7A-A639-421E593F5CF0}"/>
                </a:ext>
              </a:extLst>
            </p:cNvPr>
            <p:cNvSpPr txBox="1"/>
            <p:nvPr/>
          </p:nvSpPr>
          <p:spPr>
            <a:xfrm>
              <a:off x="10164145" y="2546762"/>
              <a:ext cx="1495854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Experience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Replay pool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80D5F2B-9FCC-4027-B33A-0E5C465B11E8}"/>
                </a:ext>
              </a:extLst>
            </p:cNvPr>
            <p:cNvSpPr txBox="1"/>
            <p:nvPr/>
          </p:nvSpPr>
          <p:spPr>
            <a:xfrm>
              <a:off x="10199346" y="3252918"/>
              <a:ext cx="149585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B71C77-622A-43FA-B7F6-AC28A74F32FA}"/>
                </a:ext>
              </a:extLst>
            </p:cNvPr>
            <p:cNvSpPr txBox="1"/>
            <p:nvPr/>
          </p:nvSpPr>
          <p:spPr>
            <a:xfrm>
              <a:off x="10208845" y="3606972"/>
              <a:ext cx="149585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227A50-BEB6-475D-B031-E1CA94900FD9}"/>
                </a:ext>
              </a:extLst>
            </p:cNvPr>
            <p:cNvSpPr txBox="1"/>
            <p:nvPr/>
          </p:nvSpPr>
          <p:spPr>
            <a:xfrm>
              <a:off x="10200994" y="3962107"/>
              <a:ext cx="149585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4C87AC7-262F-4476-BC77-9A7535F5E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956" y="4357723"/>
              <a:ext cx="0" cy="8171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ED57ABE-29BE-4F19-A9A7-D609C7662E4C}"/>
                </a:ext>
              </a:extLst>
            </p:cNvPr>
            <p:cNvSpPr txBox="1"/>
            <p:nvPr/>
          </p:nvSpPr>
          <p:spPr>
            <a:xfrm>
              <a:off x="10199346" y="5229683"/>
              <a:ext cx="149585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18F57B-E681-45D1-A6F3-79319C2A4B01}"/>
              </a:ext>
            </a:extLst>
          </p:cNvPr>
          <p:cNvCxnSpPr>
            <a:cxnSpLocks/>
          </p:cNvCxnSpPr>
          <p:nvPr/>
        </p:nvCxnSpPr>
        <p:spPr>
          <a:xfrm>
            <a:off x="3783943" y="4709494"/>
            <a:ext cx="105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EF8AC8B-EF3D-4D9C-9FCA-A8CDB6646132}"/>
              </a:ext>
            </a:extLst>
          </p:cNvPr>
          <p:cNvSpPr txBox="1"/>
          <p:nvPr/>
        </p:nvSpPr>
        <p:spPr>
          <a:xfrm>
            <a:off x="3710013" y="4478661"/>
            <a:ext cx="120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TD-Error</a:t>
            </a:r>
          </a:p>
          <a:p>
            <a:pPr algn="ctr"/>
            <a:r>
              <a:rPr lang="en-US" altLang="zh-CN" sz="1200" dirty="0"/>
              <a:t>Weighted</a:t>
            </a:r>
            <a:endParaRPr lang="zh-CN" altLang="en-US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7089BE-D13B-4937-B1E9-141263A78934}"/>
              </a:ext>
            </a:extLst>
          </p:cNvPr>
          <p:cNvGrpSpPr/>
          <p:nvPr/>
        </p:nvGrpSpPr>
        <p:grpSpPr>
          <a:xfrm>
            <a:off x="5115435" y="3091759"/>
            <a:ext cx="2159705" cy="3498988"/>
            <a:chOff x="10004330" y="2469707"/>
            <a:chExt cx="1885887" cy="349898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DA0BB07-072F-467E-86FB-778C8BC4AF08}"/>
                </a:ext>
              </a:extLst>
            </p:cNvPr>
            <p:cNvSpPr/>
            <p:nvPr/>
          </p:nvSpPr>
          <p:spPr>
            <a:xfrm>
              <a:off x="10004330" y="2469707"/>
              <a:ext cx="1885887" cy="3498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9C73C5-0B95-49A6-B49B-D73A9ED98DDD}"/>
                </a:ext>
              </a:extLst>
            </p:cNvPr>
            <p:cNvSpPr txBox="1"/>
            <p:nvPr/>
          </p:nvSpPr>
          <p:spPr>
            <a:xfrm>
              <a:off x="10164145" y="2546762"/>
              <a:ext cx="1495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Prioritized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Replay pool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7F082A-0666-43ED-8FC8-D55E75D0B57C}"/>
                </a:ext>
              </a:extLst>
            </p:cNvPr>
            <p:cNvSpPr txBox="1"/>
            <p:nvPr/>
          </p:nvSpPr>
          <p:spPr>
            <a:xfrm>
              <a:off x="10199346" y="3252918"/>
              <a:ext cx="14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S,A,S’,R,W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8FCF13F-9C53-4556-A6D8-DA49D239A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956" y="4357723"/>
              <a:ext cx="0" cy="817128"/>
            </a:xfrm>
            <a:prstGeom prst="straightConnector1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E7DAAA9-CA8C-4439-BB04-0F112C6CB15A}"/>
              </a:ext>
            </a:extLst>
          </p:cNvPr>
          <p:cNvSpPr txBox="1"/>
          <p:nvPr/>
        </p:nvSpPr>
        <p:spPr>
          <a:xfrm>
            <a:off x="5322370" y="4228661"/>
            <a:ext cx="17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S,A,S’,R,W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22B2BC-967E-4F6D-8E30-88C455FB4A7A}"/>
              </a:ext>
            </a:extLst>
          </p:cNvPr>
          <p:cNvSpPr txBox="1"/>
          <p:nvPr/>
        </p:nvSpPr>
        <p:spPr>
          <a:xfrm>
            <a:off x="5330568" y="4584159"/>
            <a:ext cx="17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S,A,S’,R,W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62FD8E-ABA6-444D-86C4-B01A33F55E96}"/>
              </a:ext>
            </a:extLst>
          </p:cNvPr>
          <p:cNvSpPr txBox="1"/>
          <p:nvPr/>
        </p:nvSpPr>
        <p:spPr>
          <a:xfrm>
            <a:off x="5338766" y="5860303"/>
            <a:ext cx="17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S,A,S’,R,W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61E698-224C-448F-BBC9-A5B2B3B9548A}"/>
              </a:ext>
            </a:extLst>
          </p:cNvPr>
          <p:cNvSpPr txBox="1"/>
          <p:nvPr/>
        </p:nvSpPr>
        <p:spPr>
          <a:xfrm>
            <a:off x="7345842" y="4498896"/>
            <a:ext cx="120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Sampling process</a:t>
            </a:r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D1D057B-F704-4DF8-A73A-659888DCAEED}"/>
              </a:ext>
            </a:extLst>
          </p:cNvPr>
          <p:cNvCxnSpPr>
            <a:cxnSpLocks/>
          </p:cNvCxnSpPr>
          <p:nvPr/>
        </p:nvCxnSpPr>
        <p:spPr>
          <a:xfrm>
            <a:off x="7419772" y="4729729"/>
            <a:ext cx="105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321D962A-CE8F-4F4D-993C-FED28EB8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255" y="4016322"/>
            <a:ext cx="1683636" cy="1389832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F862BB-6036-44C9-8354-69EAFD15E32A}"/>
              </a:ext>
            </a:extLst>
          </p:cNvPr>
          <p:cNvCxnSpPr>
            <a:cxnSpLocks/>
          </p:cNvCxnSpPr>
          <p:nvPr/>
        </p:nvCxnSpPr>
        <p:spPr>
          <a:xfrm>
            <a:off x="8552691" y="4729728"/>
            <a:ext cx="105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11DF511-709C-4964-AF4A-521EFA9FBC8F}"/>
              </a:ext>
            </a:extLst>
          </p:cNvPr>
          <p:cNvSpPr txBox="1"/>
          <p:nvPr/>
        </p:nvSpPr>
        <p:spPr>
          <a:xfrm>
            <a:off x="8476898" y="4498895"/>
            <a:ext cx="120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Optimize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2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实验结果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44512" y="1000310"/>
            <a:ext cx="11102975" cy="529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现实数据集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虚拟数据集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E492C5-A173-473C-A4CF-FB169F52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80" y="1519908"/>
            <a:ext cx="4979775" cy="2317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94A918-2E0F-4DB6-8FC1-55FD41E1D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22" y="4254111"/>
            <a:ext cx="5003403" cy="24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研究动机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0638444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当需要处理的疾病和症状增加时，状态空间也相应增加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简单的</a:t>
            </a:r>
            <a:r>
              <a:rPr lang="en-US" altLang="zh-CN" dirty="0"/>
              <a:t>DQN</a:t>
            </a:r>
            <a:r>
              <a:rPr lang="zh-CN" altLang="en-US" dirty="0"/>
              <a:t>难以在巨大而稀疏的状态空间中处理问题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分层强化学习：底层次的策略直接与环境进行交互，高层的策略通过高维的动作指导低层的策略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D13386-86D8-4359-BEA1-FADF8673E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5" y="3755435"/>
            <a:ext cx="5186151" cy="3044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84C3EC-67F0-4F62-A8B1-3B369DEC6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221" y="4389886"/>
            <a:ext cx="4494087" cy="15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7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后续分析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44512" y="1000310"/>
            <a:ext cx="11102975" cy="529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疾病分类的误差分析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误分类的疾病主要出现在被分类为同一组的疾病中</a:t>
            </a:r>
            <a:endParaRPr lang="en-US" altLang="zh-CN" b="1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因为它们往往具有相似的症状而难以区分</a:t>
            </a:r>
            <a:endParaRPr lang="en-US" altLang="zh-CN" b="1" dirty="0">
              <a:latin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88536-9C7E-4EBE-A38F-1DE2B68A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47" y="2497738"/>
            <a:ext cx="4619143" cy="40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6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后续分析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44512" y="1000310"/>
            <a:ext cx="11102975" cy="529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底层策略的效率分析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隐形症状的提取率与疾病的匹配率呈正相关</a:t>
            </a:r>
            <a:endParaRPr lang="en-US" altLang="zh-CN" b="1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即底层策略提出为真的症状越多，其被唤起的成功率越高</a:t>
            </a:r>
            <a:endParaRPr lang="en-US" altLang="zh-CN" b="1" dirty="0">
              <a:latin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49694A-4BF9-4491-B9DB-BEC7C8F5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15" y="2745468"/>
            <a:ext cx="5970768" cy="35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对比分析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44512" y="1000310"/>
            <a:ext cx="11102975" cy="529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不同强化学习策略的效率分析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F58FD-BF98-4C00-A9BA-C332BC500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21" y="1468349"/>
            <a:ext cx="3249471" cy="1605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CC15B6-DEA7-4BBE-81CE-8AAF404CF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6" y="4528049"/>
            <a:ext cx="3822338" cy="1014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17B4D3-3178-46D1-B720-A42BD389D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91" y="3742700"/>
            <a:ext cx="3200484" cy="258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A2EA52-E83E-4611-9B80-93A2C52EA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80" y="3742700"/>
            <a:ext cx="3331116" cy="254188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251C99-A661-4F3D-852B-A579FB1381FA}"/>
              </a:ext>
            </a:extLst>
          </p:cNvPr>
          <p:cNvCxnSpPr>
            <a:stCxn id="5" idx="2"/>
          </p:cNvCxnSpPr>
          <p:nvPr/>
        </p:nvCxnSpPr>
        <p:spPr>
          <a:xfrm flipH="1">
            <a:off x="2280585" y="3074034"/>
            <a:ext cx="4105972" cy="77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30886C-5C64-457A-B950-C17EBC499D4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260433" y="3074034"/>
            <a:ext cx="126124" cy="6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986DB4-E486-4355-86C1-EF51E54D246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386557" y="3074034"/>
            <a:ext cx="3848281" cy="6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18826-4725-41CC-99AE-D811FED3A5ED}"/>
              </a:ext>
            </a:extLst>
          </p:cNvPr>
          <p:cNvSpPr txBox="1"/>
          <p:nvPr/>
        </p:nvSpPr>
        <p:spPr>
          <a:xfrm>
            <a:off x="677584" y="6373829"/>
            <a:ext cx="3002633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Flat</a:t>
            </a:r>
            <a:r>
              <a:rPr lang="zh-CN" altLang="en-US" sz="14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DQN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BC4208-3A65-48B5-B508-90BAE6971935}"/>
              </a:ext>
            </a:extLst>
          </p:cNvPr>
          <p:cNvSpPr txBox="1"/>
          <p:nvPr/>
        </p:nvSpPr>
        <p:spPr>
          <a:xfrm>
            <a:off x="4660191" y="6392064"/>
            <a:ext cx="3002633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HRL-trained model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CCC837-1A2C-4610-AA9E-7F6BAE1FB3F4}"/>
              </a:ext>
            </a:extLst>
          </p:cNvPr>
          <p:cNvSpPr txBox="1"/>
          <p:nvPr/>
        </p:nvSpPr>
        <p:spPr>
          <a:xfrm>
            <a:off x="8733521" y="6392064"/>
            <a:ext cx="3002633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Our HRL model</a:t>
            </a:r>
          </a:p>
        </p:txBody>
      </p:sp>
    </p:spTree>
    <p:extLst>
      <p:ext uri="{BB962C8B-B14F-4D97-AF65-F5344CB8AC3E}">
        <p14:creationId xmlns:p14="http://schemas.microsoft.com/office/powerpoint/2010/main" val="161169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本研究贡献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0" y="1298575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1AF076-E40B-4304-9CC2-F8DD236E1084}"/>
              </a:ext>
            </a:extLst>
          </p:cNvPr>
          <p:cNvSpPr txBox="1">
            <a:spLocks/>
          </p:cNvSpPr>
          <p:nvPr/>
        </p:nvSpPr>
        <p:spPr>
          <a:xfrm>
            <a:off x="626482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构建了一个真实语料集和虚拟语料集用以训练交互系统</a:t>
            </a:r>
            <a:endParaRPr lang="en-US" altLang="zh-CN" dirty="0"/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采用分层强化学习的思路进行自动问诊，效果优于单一强化学习模型和现有的其他分层强化学习模型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16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任务设置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0" y="1298575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D10C18-C8CD-46F5-BB6A-109508E51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99" y="5063575"/>
            <a:ext cx="3761501" cy="1306334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9A9E3A4-E434-4B2B-8F9C-6264F0E9BF58}"/>
              </a:ext>
            </a:extLst>
          </p:cNvPr>
          <p:cNvSpPr/>
          <p:nvPr/>
        </p:nvSpPr>
        <p:spPr>
          <a:xfrm>
            <a:off x="280264" y="3675619"/>
            <a:ext cx="1083733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C881EAF-1AB0-48F5-8742-8D2C9676399F}"/>
              </a:ext>
            </a:extLst>
          </p:cNvPr>
          <p:cNvSpPr/>
          <p:nvPr/>
        </p:nvSpPr>
        <p:spPr>
          <a:xfrm>
            <a:off x="5562923" y="3675619"/>
            <a:ext cx="1083733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F42546-296D-4A2F-A5F7-FFA881FE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802" y="1655922"/>
            <a:ext cx="3234493" cy="627221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0A7C044-06E5-45F7-85DC-A359D4E4F35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822134" y="1969533"/>
            <a:ext cx="1036669" cy="17060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80025A7-625A-429A-857F-430FFA67EDEF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4706530" y="2277359"/>
            <a:ext cx="1721204" cy="1075316"/>
          </a:xfrm>
          <a:prstGeom prst="bentConnector3">
            <a:avLst>
              <a:gd name="adj1" fmla="val 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6D338C-7561-4936-9593-61041432D3D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04790" y="3135085"/>
            <a:ext cx="0" cy="54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46773767-E2DD-4039-B1BF-18A343296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802" y="3352636"/>
            <a:ext cx="3170671" cy="1557312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894AA8-DDB3-433A-9182-BC353F1CB632}"/>
              </a:ext>
            </a:extLst>
          </p:cNvPr>
          <p:cNvCxnSpPr>
            <a:cxnSpLocks/>
          </p:cNvCxnSpPr>
          <p:nvPr/>
        </p:nvCxnSpPr>
        <p:spPr>
          <a:xfrm flipH="1">
            <a:off x="5093295" y="3900590"/>
            <a:ext cx="469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B17898-7344-4A84-AF31-11948478744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63997" y="3900590"/>
            <a:ext cx="49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3C83E84-0D91-4A8A-95B0-9F997D0156FE}"/>
              </a:ext>
            </a:extLst>
          </p:cNvPr>
          <p:cNvCxnSpPr>
            <a:cxnSpLocks/>
          </p:cNvCxnSpPr>
          <p:nvPr/>
        </p:nvCxnSpPr>
        <p:spPr>
          <a:xfrm>
            <a:off x="6646656" y="3900590"/>
            <a:ext cx="48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E025702-98C5-45DA-8A51-97DA8EE01080}"/>
              </a:ext>
            </a:extLst>
          </p:cNvPr>
          <p:cNvSpPr/>
          <p:nvPr/>
        </p:nvSpPr>
        <p:spPr>
          <a:xfrm>
            <a:off x="7138263" y="3675619"/>
            <a:ext cx="1083733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Disease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0FB2DD-0530-4CDC-A4A4-C44726A0AD09}"/>
              </a:ext>
            </a:extLst>
          </p:cNvPr>
          <p:cNvSpPr txBox="1"/>
          <p:nvPr/>
        </p:nvSpPr>
        <p:spPr>
          <a:xfrm>
            <a:off x="8067378" y="2752420"/>
            <a:ext cx="39842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从用户的自诉中提取症状信息，并据此与用户进行交互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在有目的性的和用户进行交互而获得足够的症状信息后，对用户所患的病症进行判别</a:t>
            </a:r>
          </a:p>
        </p:txBody>
      </p:sp>
    </p:spTree>
    <p:extLst>
      <p:ext uri="{BB962C8B-B14F-4D97-AF65-F5344CB8AC3E}">
        <p14:creationId xmlns:p14="http://schemas.microsoft.com/office/powerpoint/2010/main" val="343204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训练语料集的构造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0" y="1298575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0FB2DD-0530-4CDC-A4A4-C44726A0AD09}"/>
              </a:ext>
            </a:extLst>
          </p:cNvPr>
          <p:cNvSpPr txBox="1"/>
          <p:nvPr/>
        </p:nvSpPr>
        <p:spPr>
          <a:xfrm>
            <a:off x="157569" y="5364729"/>
            <a:ext cx="289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2000" dirty="0"/>
              <a:t>语料集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7B414-1AE3-4E2F-92F3-4C16F192A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4" y="2616633"/>
            <a:ext cx="3304321" cy="2308545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C2BAB1-F837-437E-8AB9-9B604C776647}"/>
              </a:ext>
            </a:extLst>
          </p:cNvPr>
          <p:cNvCxnSpPr>
            <a:cxnSpLocks/>
          </p:cNvCxnSpPr>
          <p:nvPr/>
        </p:nvCxnSpPr>
        <p:spPr>
          <a:xfrm flipV="1">
            <a:off x="3809225" y="3818339"/>
            <a:ext cx="49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65CD98B-9F4F-4BF2-8DDF-F31B61A3F3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15" y="2866357"/>
            <a:ext cx="3421930" cy="77530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5C9F5BC-C800-497F-A71D-D1D860A71E20}"/>
              </a:ext>
            </a:extLst>
          </p:cNvPr>
          <p:cNvSpPr txBox="1"/>
          <p:nvPr/>
        </p:nvSpPr>
        <p:spPr>
          <a:xfrm>
            <a:off x="4314193" y="5359370"/>
            <a:ext cx="326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2000" dirty="0"/>
              <a:t>实体</a:t>
            </a:r>
            <a:r>
              <a:rPr lang="en-US" altLang="zh-CN" sz="2000" dirty="0"/>
              <a:t>BIO</a:t>
            </a:r>
            <a:r>
              <a:rPr lang="zh-CN" altLang="en-US" sz="2000" dirty="0"/>
              <a:t>标注及归一化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D20D6E-C367-467D-BDC4-90C5BDEFC730}"/>
              </a:ext>
            </a:extLst>
          </p:cNvPr>
          <p:cNvCxnSpPr>
            <a:cxnSpLocks/>
          </p:cNvCxnSpPr>
          <p:nvPr/>
        </p:nvCxnSpPr>
        <p:spPr>
          <a:xfrm flipV="1">
            <a:off x="7912806" y="3881698"/>
            <a:ext cx="49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08C761C-8274-4E32-8FC0-8BAAC1A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62" y="3818339"/>
            <a:ext cx="2865635" cy="10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4367EC-46DA-48E4-8C92-6772D541F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271" y="2727426"/>
            <a:ext cx="3726073" cy="230854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EB50593-D1DF-457F-8BA1-273F6F989660}"/>
              </a:ext>
            </a:extLst>
          </p:cNvPr>
          <p:cNvSpPr txBox="1"/>
          <p:nvPr/>
        </p:nvSpPr>
        <p:spPr>
          <a:xfrm>
            <a:off x="8225023" y="5359370"/>
            <a:ext cx="326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2000" dirty="0"/>
              <a:t>User Goal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2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0C88A1-D8B1-4A3E-B218-C2ECC844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自然数据集介绍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9661EB8-5F88-452A-9739-71B04560D4E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44512" y="1027270"/>
            <a:ext cx="11102975" cy="5292725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 数据来源：拇指医生</a:t>
            </a:r>
            <a:endParaRPr lang="en-US" altLang="zh-CN" sz="25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 疾病种类：上呼吸道感染（</a:t>
            </a:r>
            <a:r>
              <a:rPr lang="en-US" altLang="zh-CN" dirty="0"/>
              <a:t>URI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儿童功能性消化不良（</a:t>
            </a:r>
            <a:r>
              <a:rPr lang="en-US" altLang="zh-CN" dirty="0"/>
              <a:t>CFD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小儿腹泻（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儿童支气管炎（</a:t>
            </a:r>
            <a:r>
              <a:rPr lang="en-US" altLang="zh-CN" dirty="0"/>
              <a:t>CB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 相关症状数：</a:t>
            </a:r>
            <a:r>
              <a:rPr lang="en-US" altLang="zh-CN" sz="2400" dirty="0"/>
              <a:t>90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 交互样本数：</a:t>
            </a:r>
            <a:r>
              <a:rPr lang="en-US" altLang="zh-CN" sz="2400" dirty="0"/>
              <a:t>1490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en-US" altLang="zh-CN" sz="2500" dirty="0"/>
              <a:t> </a:t>
            </a:r>
            <a:r>
              <a:rPr lang="zh-CN" altLang="en-US" sz="2500" dirty="0"/>
              <a:t>将症状标记为（是、否、未知）</a:t>
            </a:r>
            <a:endParaRPr lang="en-US" altLang="zh-CN" sz="2500" dirty="0"/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en-US" altLang="zh-CN" sz="2500" dirty="0"/>
              <a:t> </a:t>
            </a:r>
            <a:r>
              <a:rPr lang="zh-CN" altLang="en-US" sz="2500" dirty="0"/>
              <a:t>根据是否在自诉中出现标记为显</a:t>
            </a:r>
            <a:r>
              <a:rPr lang="en-US" altLang="zh-CN" sz="2500" dirty="0"/>
              <a:t>/</a:t>
            </a:r>
            <a:r>
              <a:rPr lang="zh-CN" altLang="en-US" sz="2500" dirty="0"/>
              <a:t>隐性</a:t>
            </a:r>
            <a:endParaRPr lang="en-US" altLang="zh-CN" sz="2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73F3E8-438C-4D3D-98FD-C16C86EC2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10" y="2339292"/>
            <a:ext cx="5155054" cy="29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0C88A1-D8B1-4A3E-B218-C2ECC844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人工数据集介绍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9661EB8-5F88-452A-9739-71B04560D4E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44512" y="1027270"/>
            <a:ext cx="11102975" cy="5292725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 数据来源：</a:t>
            </a:r>
            <a:r>
              <a:rPr lang="en-US" altLang="zh-CN" sz="2800" dirty="0" err="1"/>
              <a:t>Sym</a:t>
            </a:r>
            <a:r>
              <a:rPr lang="en-US" altLang="zh-CN" dirty="0" err="1"/>
              <a:t>Cat</a:t>
            </a:r>
            <a:r>
              <a:rPr lang="zh-CN" altLang="en-US" dirty="0"/>
              <a:t>数据集</a:t>
            </a:r>
            <a:endParaRPr lang="en-US" altLang="zh-CN" sz="25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将</a:t>
            </a:r>
            <a:r>
              <a:rPr lang="en-US" altLang="zh-CN" dirty="0"/>
              <a:t>801</a:t>
            </a:r>
            <a:r>
              <a:rPr lang="zh-CN" altLang="en-US" dirty="0"/>
              <a:t>种疾病分为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sz="24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抽取疾病与其对应的症状</a:t>
            </a:r>
            <a:endParaRPr lang="en-US" altLang="zh-CN" sz="2400" dirty="0"/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 随机抽取一个出现的症状作为显式症状</a:t>
            </a:r>
            <a:endParaRPr lang="en-US" altLang="zh-CN" sz="2400" dirty="0"/>
          </a:p>
          <a:p>
            <a:pPr marL="2286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（即</a:t>
            </a:r>
            <a:r>
              <a:rPr lang="en-US" altLang="zh-CN" sz="2400" dirty="0"/>
              <a:t>self report</a:t>
            </a:r>
            <a:r>
              <a:rPr lang="zh-CN" altLang="en-US" sz="2400" dirty="0"/>
              <a:t>中的</a:t>
            </a:r>
            <a:r>
              <a:rPr lang="en-US" altLang="zh-CN" sz="2400" dirty="0"/>
              <a:t>explicit symptom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 其余全为需要交互得知的</a:t>
            </a:r>
            <a:r>
              <a:rPr lang="en-US" altLang="zh-CN" sz="2400" dirty="0"/>
              <a:t>implicit symptom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number of user goal</a:t>
            </a:r>
            <a:r>
              <a:rPr lang="zh-CN" altLang="en-US" sz="2400" dirty="0"/>
              <a:t>：</a:t>
            </a:r>
            <a:r>
              <a:rPr lang="en-US" altLang="zh-CN" sz="2400" dirty="0"/>
              <a:t>30000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6A35B1-3BD4-43DF-9B82-C980B5B0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98" y="1705491"/>
            <a:ext cx="5130071" cy="39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3238D4-1310-4C5C-AF7D-C41ABFB1A267}"/>
              </a:ext>
            </a:extLst>
          </p:cNvPr>
          <p:cNvSpPr/>
          <p:nvPr/>
        </p:nvSpPr>
        <p:spPr>
          <a:xfrm>
            <a:off x="7508581" y="2871316"/>
            <a:ext cx="2200246" cy="3719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用户模拟器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0" y="1298575"/>
            <a:ext cx="1110297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C2BAB1-F837-437E-8AB9-9B604C77664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390617" y="4008092"/>
            <a:ext cx="1356142" cy="8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E1C3CFF-D5CF-47BE-B078-FFC730AC5A64}"/>
              </a:ext>
            </a:extLst>
          </p:cNvPr>
          <p:cNvSpPr/>
          <p:nvPr/>
        </p:nvSpPr>
        <p:spPr>
          <a:xfrm>
            <a:off x="2306884" y="4632426"/>
            <a:ext cx="1083733" cy="44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E7A84E-8B51-407F-A1EA-F2B25D6C3AFC}"/>
              </a:ext>
            </a:extLst>
          </p:cNvPr>
          <p:cNvSpPr txBox="1"/>
          <p:nvPr/>
        </p:nvSpPr>
        <p:spPr>
          <a:xfrm>
            <a:off x="452216" y="1387646"/>
            <a:ext cx="10723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用户模拟器</a:t>
            </a:r>
            <a:r>
              <a:rPr lang="en-US" altLang="zh-CN" sz="2000" dirty="0"/>
              <a:t> = </a:t>
            </a:r>
            <a:r>
              <a:rPr lang="zh-CN" altLang="en-US" sz="2000" dirty="0"/>
              <a:t>状态感知器 </a:t>
            </a:r>
            <a:r>
              <a:rPr lang="en-US" altLang="zh-CN" sz="2000" dirty="0"/>
              <a:t>+ User goal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状态感知器 </a:t>
            </a:r>
            <a:r>
              <a:rPr lang="en-US" altLang="zh-CN" sz="2000" dirty="0"/>
              <a:t>= </a:t>
            </a:r>
            <a:r>
              <a:rPr lang="zh-CN" altLang="en-US" sz="2000" dirty="0"/>
              <a:t>症状 </a:t>
            </a:r>
            <a:r>
              <a:rPr lang="en-US" altLang="zh-CN" sz="2000" dirty="0"/>
              <a:t>+ </a:t>
            </a:r>
            <a:r>
              <a:rPr lang="zh-CN" altLang="en-US" sz="2000" dirty="0"/>
              <a:t>状态（该症状是否被另一方询问，</a:t>
            </a:r>
            <a:r>
              <a:rPr lang="en-US" altLang="zh-CN" sz="2000" dirty="0"/>
              <a:t>Y/N)</a:t>
            </a:r>
            <a:endParaRPr lang="zh-CN" altLang="en-US" sz="20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4BF4E2-8AF6-4CD1-BE6A-2D8C204C6BA4}"/>
              </a:ext>
            </a:extLst>
          </p:cNvPr>
          <p:cNvSpPr/>
          <p:nvPr/>
        </p:nvSpPr>
        <p:spPr>
          <a:xfrm>
            <a:off x="4746759" y="3665502"/>
            <a:ext cx="1780569" cy="685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F1D0EA-EEC8-425D-8583-6E80A1D83D29}"/>
              </a:ext>
            </a:extLst>
          </p:cNvPr>
          <p:cNvSpPr txBox="1"/>
          <p:nvPr/>
        </p:nvSpPr>
        <p:spPr>
          <a:xfrm>
            <a:off x="4881950" y="3841053"/>
            <a:ext cx="14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提问症状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A875A49-831A-46EB-BF23-70EAFA0A179E}"/>
              </a:ext>
            </a:extLst>
          </p:cNvPr>
          <p:cNvSpPr/>
          <p:nvPr/>
        </p:nvSpPr>
        <p:spPr>
          <a:xfrm>
            <a:off x="4746758" y="5498844"/>
            <a:ext cx="1780569" cy="685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DF3F9F-371A-4D2A-AC9B-926F7783259A}"/>
              </a:ext>
            </a:extLst>
          </p:cNvPr>
          <p:cNvSpPr txBox="1"/>
          <p:nvPr/>
        </p:nvSpPr>
        <p:spPr>
          <a:xfrm>
            <a:off x="4907582" y="5637940"/>
            <a:ext cx="14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指出疾病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0950E69-7EF3-405D-BDA7-80FB86444D4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90617" y="4901491"/>
            <a:ext cx="1356141" cy="93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35A531-9687-4FD5-9748-21D3436CCCFE}"/>
              </a:ext>
            </a:extLst>
          </p:cNvPr>
          <p:cNvCxnSpPr>
            <a:cxnSpLocks/>
          </p:cNvCxnSpPr>
          <p:nvPr/>
        </p:nvCxnSpPr>
        <p:spPr>
          <a:xfrm>
            <a:off x="6527328" y="4031527"/>
            <a:ext cx="1179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835F5BF-588C-4BF6-893F-3049F97C3B9D}"/>
              </a:ext>
            </a:extLst>
          </p:cNvPr>
          <p:cNvSpPr/>
          <p:nvPr/>
        </p:nvSpPr>
        <p:spPr>
          <a:xfrm>
            <a:off x="7706350" y="3374206"/>
            <a:ext cx="1780569" cy="1015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82387E-DF34-4404-97E7-0007A26EA5DD}"/>
              </a:ext>
            </a:extLst>
          </p:cNvPr>
          <p:cNvSpPr txBox="1"/>
          <p:nvPr/>
        </p:nvSpPr>
        <p:spPr>
          <a:xfrm>
            <a:off x="7855874" y="3427351"/>
            <a:ext cx="149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正确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错误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未知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374C7E5-F031-4789-B43F-00A32129F87E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527327" y="5831721"/>
            <a:ext cx="1179023" cy="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D1BD936-0527-404D-B191-A83783FC4E8F}"/>
              </a:ext>
            </a:extLst>
          </p:cNvPr>
          <p:cNvSpPr/>
          <p:nvPr/>
        </p:nvSpPr>
        <p:spPr>
          <a:xfrm>
            <a:off x="7706350" y="5323890"/>
            <a:ext cx="1780569" cy="1015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335F0B-0F00-4FAE-9D24-B6F2ABC0DDC8}"/>
              </a:ext>
            </a:extLst>
          </p:cNvPr>
          <p:cNvSpPr txBox="1"/>
          <p:nvPr/>
        </p:nvSpPr>
        <p:spPr>
          <a:xfrm>
            <a:off x="7778597" y="5377117"/>
            <a:ext cx="1650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正确退出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错误退出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达到最大轮次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C86EDC-148E-46BF-8E3B-9F735CB825B7}"/>
              </a:ext>
            </a:extLst>
          </p:cNvPr>
          <p:cNvSpPr txBox="1"/>
          <p:nvPr/>
        </p:nvSpPr>
        <p:spPr>
          <a:xfrm>
            <a:off x="7848707" y="2958625"/>
            <a:ext cx="149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用户模拟器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0A0814-B388-41DF-BBE8-5BE69802C58F}"/>
              </a:ext>
            </a:extLst>
          </p:cNvPr>
          <p:cNvCxnSpPr>
            <a:cxnSpLocks/>
          </p:cNvCxnSpPr>
          <p:nvPr/>
        </p:nvCxnSpPr>
        <p:spPr>
          <a:xfrm flipH="1">
            <a:off x="2825297" y="3095245"/>
            <a:ext cx="23453" cy="153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EAAB243-1C04-450C-987D-737F9EB177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8745" y="3099924"/>
            <a:ext cx="4659836" cy="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1889026-D2B4-4F10-8F5B-52001D678E38}"/>
              </a:ext>
            </a:extLst>
          </p:cNvPr>
          <p:cNvSpPr txBox="1"/>
          <p:nvPr/>
        </p:nvSpPr>
        <p:spPr>
          <a:xfrm>
            <a:off x="5040658" y="2747622"/>
            <a:ext cx="8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9392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28B2-7EDB-4A55-BFD2-92EA5B5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现有方法（</a:t>
            </a:r>
            <a:r>
              <a:rPr lang="en-US" altLang="zh-CN" dirty="0">
                <a:latin typeface="+mn-ea"/>
                <a:ea typeface="+mn-ea"/>
              </a:rPr>
              <a:t>Flat-DQN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222CF3-67E6-48DA-B009-D6252A869D97}"/>
              </a:ext>
            </a:extLst>
          </p:cNvPr>
          <p:cNvSpPr txBox="1">
            <a:spLocks/>
          </p:cNvSpPr>
          <p:nvPr/>
        </p:nvSpPr>
        <p:spPr>
          <a:xfrm>
            <a:off x="544421" y="1011997"/>
            <a:ext cx="11100502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B65543-9DF5-4C75-9515-3E08B491AB84}"/>
              </a:ext>
            </a:extLst>
          </p:cNvPr>
          <p:cNvSpPr txBox="1">
            <a:spLocks/>
          </p:cNvSpPr>
          <p:nvPr/>
        </p:nvSpPr>
        <p:spPr>
          <a:xfrm>
            <a:off x="0" y="1083733"/>
            <a:ext cx="11102975" cy="550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E71E164-CF8D-4A82-B7C7-46A9608CF78C}"/>
              </a:ext>
            </a:extLst>
          </p:cNvPr>
          <p:cNvGrpSpPr/>
          <p:nvPr/>
        </p:nvGrpSpPr>
        <p:grpSpPr>
          <a:xfrm>
            <a:off x="319216" y="1621940"/>
            <a:ext cx="8660190" cy="4680333"/>
            <a:chOff x="493486" y="1375198"/>
            <a:chExt cx="9385904" cy="499073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9A9E3A4-E434-4B2B-8F9C-6264F0E9BF58}"/>
                </a:ext>
              </a:extLst>
            </p:cNvPr>
            <p:cNvSpPr/>
            <p:nvPr/>
          </p:nvSpPr>
          <p:spPr>
            <a:xfrm>
              <a:off x="544421" y="3828577"/>
              <a:ext cx="1224194" cy="555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2BE5869-7A52-43F9-A696-C4C18788E7EB}"/>
                </a:ext>
              </a:extLst>
            </p:cNvPr>
            <p:cNvGrpSpPr/>
            <p:nvPr/>
          </p:nvGrpSpPr>
          <p:grpSpPr>
            <a:xfrm>
              <a:off x="3265713" y="1936266"/>
              <a:ext cx="1929779" cy="2356152"/>
              <a:chOff x="4907516" y="2433562"/>
              <a:chExt cx="1929779" cy="2356152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D40AE5-DBF1-4BC9-B6F6-94B41FC1FF6C}"/>
                  </a:ext>
                </a:extLst>
              </p:cNvPr>
              <p:cNvGrpSpPr/>
              <p:nvPr/>
            </p:nvGrpSpPr>
            <p:grpSpPr>
              <a:xfrm>
                <a:off x="4907516" y="2433562"/>
                <a:ext cx="1929779" cy="2356152"/>
                <a:chOff x="4588933" y="2356620"/>
                <a:chExt cx="2556934" cy="3018503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BD60B582-4BC2-4626-8024-B4F4149FAEB8}"/>
                    </a:ext>
                  </a:extLst>
                </p:cNvPr>
                <p:cNvSpPr/>
                <p:nvPr/>
              </p:nvSpPr>
              <p:spPr>
                <a:xfrm>
                  <a:off x="4588933" y="2356620"/>
                  <a:ext cx="2556934" cy="301850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4" name="图片 3">
                  <a:extLst>
                    <a:ext uri="{FF2B5EF4-FFF2-40B4-BE49-F238E27FC236}">
                      <a16:creationId xmlns:a16="http://schemas.microsoft.com/office/drawing/2014/main" id="{0F52D14B-1FC3-41E0-8285-7E19C3B44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0063" y="3254141"/>
                  <a:ext cx="2234671" cy="1931749"/>
                </a:xfrm>
                <a:prstGeom prst="rect">
                  <a:avLst/>
                </a:prstGeom>
              </p:spPr>
            </p:pic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D5528A1-C0D6-4BB1-8400-2661F2645BF3}"/>
                  </a:ext>
                </a:extLst>
              </p:cNvPr>
              <p:cNvSpPr txBox="1"/>
              <p:nvPr/>
            </p:nvSpPr>
            <p:spPr>
              <a:xfrm>
                <a:off x="5061801" y="2448513"/>
                <a:ext cx="1621205" cy="68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Q-Learning Network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3FF9A81-ED48-4420-B8A1-9A032883189C}"/>
                </a:ext>
              </a:extLst>
            </p:cNvPr>
            <p:cNvSpPr/>
            <p:nvPr/>
          </p:nvSpPr>
          <p:spPr>
            <a:xfrm>
              <a:off x="2971978" y="5041530"/>
              <a:ext cx="2279225" cy="555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Randomly choose </a:t>
              </a:r>
            </a:p>
            <a:p>
              <a:pPr algn="ctr"/>
              <a:r>
                <a:rPr lang="en-US" altLang="zh-CN" dirty="0"/>
                <a:t>an action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8913514-2BC3-49F0-B95C-45C57A0E036D}"/>
                </a:ext>
              </a:extLst>
            </p:cNvPr>
            <p:cNvSpPr/>
            <p:nvPr/>
          </p:nvSpPr>
          <p:spPr>
            <a:xfrm>
              <a:off x="6289996" y="3931495"/>
              <a:ext cx="1046647" cy="426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User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C862FE4-2BD7-4A5A-ACD4-487E45DAF17F}"/>
                </a:ext>
              </a:extLst>
            </p:cNvPr>
            <p:cNvSpPr txBox="1"/>
            <p:nvPr/>
          </p:nvSpPr>
          <p:spPr>
            <a:xfrm>
              <a:off x="5365026" y="3773569"/>
              <a:ext cx="88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6E72F4-379D-445D-9AAF-2FAB1CD71288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1751453" y="3114342"/>
              <a:ext cx="1514260" cy="991760"/>
            </a:xfrm>
            <a:prstGeom prst="straightConnector1">
              <a:avLst/>
            </a:prstGeom>
            <a:ln w="38100">
              <a:solidFill>
                <a:srgbClr val="496D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7BFE92F-6F63-44FD-8DFB-F6628BD8D9D0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1768615" y="4106102"/>
              <a:ext cx="1203362" cy="1212953"/>
            </a:xfrm>
            <a:prstGeom prst="straightConnector1">
              <a:avLst/>
            </a:prstGeom>
            <a:ln w="38100">
              <a:solidFill>
                <a:srgbClr val="496D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BDB528F-2CCD-4571-87A3-33F2259318D6}"/>
                </a:ext>
              </a:extLst>
            </p:cNvPr>
            <p:cNvCxnSpPr/>
            <p:nvPr/>
          </p:nvCxnSpPr>
          <p:spPr>
            <a:xfrm flipV="1">
              <a:off x="5369790" y="4170929"/>
              <a:ext cx="930275" cy="2540"/>
            </a:xfrm>
            <a:prstGeom prst="straightConnector1">
              <a:avLst/>
            </a:prstGeom>
            <a:ln w="38100">
              <a:solidFill>
                <a:srgbClr val="496D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9A9CC3F-1FAD-4D79-93A7-C943FB69E565}"/>
                </a:ext>
              </a:extLst>
            </p:cNvPr>
            <p:cNvCxnSpPr/>
            <p:nvPr/>
          </p:nvCxnSpPr>
          <p:spPr>
            <a:xfrm flipV="1">
              <a:off x="7416974" y="4179030"/>
              <a:ext cx="930275" cy="2540"/>
            </a:xfrm>
            <a:prstGeom prst="straightConnector1">
              <a:avLst/>
            </a:prstGeom>
            <a:ln w="38100">
              <a:solidFill>
                <a:srgbClr val="496D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7B809E-31A6-4A9E-92E2-4DE53EBC49C4}"/>
                </a:ext>
              </a:extLst>
            </p:cNvPr>
            <p:cNvSpPr txBox="1"/>
            <p:nvPr/>
          </p:nvSpPr>
          <p:spPr>
            <a:xfrm>
              <a:off x="7415257" y="3784682"/>
              <a:ext cx="88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Reply</a:t>
              </a:r>
              <a:endParaRPr lang="zh-CN" altLang="en-US" dirty="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E0113C7F-4584-40C0-A940-3457AFB7B55A}"/>
                </a:ext>
              </a:extLst>
            </p:cNvPr>
            <p:cNvSpPr/>
            <p:nvPr/>
          </p:nvSpPr>
          <p:spPr>
            <a:xfrm>
              <a:off x="8391899" y="4292418"/>
              <a:ext cx="1357921" cy="426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 state</a:t>
              </a:r>
              <a:endParaRPr lang="zh-CN" altLang="en-US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8B99443-E183-4159-AF90-CC573023810D}"/>
                </a:ext>
              </a:extLst>
            </p:cNvPr>
            <p:cNvSpPr/>
            <p:nvPr/>
          </p:nvSpPr>
          <p:spPr>
            <a:xfrm>
              <a:off x="8391899" y="3698689"/>
              <a:ext cx="1357921" cy="4264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Reward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2C3E864F-C3D0-45E4-9D73-F715568E6434}"/>
                </a:ext>
              </a:extLst>
            </p:cNvPr>
            <p:cNvSpPr/>
            <p:nvPr/>
          </p:nvSpPr>
          <p:spPr>
            <a:xfrm>
              <a:off x="493486" y="1375198"/>
              <a:ext cx="9385904" cy="4990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AA6643-7B97-42A1-A844-1DEEB15BD96D}"/>
              </a:ext>
            </a:extLst>
          </p:cNvPr>
          <p:cNvCxnSpPr>
            <a:cxnSpLocks/>
          </p:cNvCxnSpPr>
          <p:nvPr/>
        </p:nvCxnSpPr>
        <p:spPr>
          <a:xfrm flipV="1">
            <a:off x="9209624" y="4269959"/>
            <a:ext cx="638280" cy="5841"/>
          </a:xfrm>
          <a:prstGeom prst="straightConnector1">
            <a:avLst/>
          </a:prstGeom>
          <a:ln w="38100">
            <a:solidFill>
              <a:srgbClr val="496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2139565-5CC1-4A98-B59F-8075498DD8F7}"/>
              </a:ext>
            </a:extLst>
          </p:cNvPr>
          <p:cNvGrpSpPr/>
          <p:nvPr/>
        </p:nvGrpSpPr>
        <p:grpSpPr>
          <a:xfrm>
            <a:off x="10004330" y="2469707"/>
            <a:ext cx="1885887" cy="3498988"/>
            <a:chOff x="10004330" y="2469707"/>
            <a:chExt cx="1885887" cy="3498988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507FF15-B83D-4B42-AB14-924A5D0FCCA4}"/>
                </a:ext>
              </a:extLst>
            </p:cNvPr>
            <p:cNvSpPr/>
            <p:nvPr/>
          </p:nvSpPr>
          <p:spPr>
            <a:xfrm>
              <a:off x="10004330" y="2469707"/>
              <a:ext cx="1885887" cy="3498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416F610-296B-489E-B376-9A6C832BB25C}"/>
                </a:ext>
              </a:extLst>
            </p:cNvPr>
            <p:cNvSpPr txBox="1"/>
            <p:nvPr/>
          </p:nvSpPr>
          <p:spPr>
            <a:xfrm>
              <a:off x="10164145" y="2546762"/>
              <a:ext cx="1495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Experience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Replay pool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8AF0801-D532-431D-997B-797E0D37E1F1}"/>
                </a:ext>
              </a:extLst>
            </p:cNvPr>
            <p:cNvSpPr txBox="1"/>
            <p:nvPr/>
          </p:nvSpPr>
          <p:spPr>
            <a:xfrm>
              <a:off x="10199346" y="3252918"/>
              <a:ext cx="14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6F67DD6-A043-4748-85BB-988DFC85BAB7}"/>
                </a:ext>
              </a:extLst>
            </p:cNvPr>
            <p:cNvSpPr txBox="1"/>
            <p:nvPr/>
          </p:nvSpPr>
          <p:spPr>
            <a:xfrm>
              <a:off x="10208845" y="3606972"/>
              <a:ext cx="14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E7338B-34A8-4DB6-8635-B8A1A93A0591}"/>
                </a:ext>
              </a:extLst>
            </p:cNvPr>
            <p:cNvSpPr txBox="1"/>
            <p:nvPr/>
          </p:nvSpPr>
          <p:spPr>
            <a:xfrm>
              <a:off x="10200994" y="3962107"/>
              <a:ext cx="14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255884D-071E-418B-A76F-C3CE20377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956" y="4357723"/>
              <a:ext cx="0" cy="817128"/>
            </a:xfrm>
            <a:prstGeom prst="straightConnector1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07FC185-0376-4C68-B0FF-BA9B03320058}"/>
                </a:ext>
              </a:extLst>
            </p:cNvPr>
            <p:cNvSpPr txBox="1"/>
            <p:nvPr/>
          </p:nvSpPr>
          <p:spPr>
            <a:xfrm>
              <a:off x="10199346" y="5229683"/>
              <a:ext cx="14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</a:rPr>
                <a:t>S,A,S’,R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572C71D-EDFB-4A6F-BFD9-F272445C2A37}"/>
              </a:ext>
            </a:extLst>
          </p:cNvPr>
          <p:cNvCxnSpPr>
            <a:cxnSpLocks/>
          </p:cNvCxnSpPr>
          <p:nvPr/>
        </p:nvCxnSpPr>
        <p:spPr>
          <a:xfrm flipH="1" flipV="1">
            <a:off x="4963886" y="3180551"/>
            <a:ext cx="4807757" cy="8192"/>
          </a:xfrm>
          <a:prstGeom prst="straightConnector1">
            <a:avLst/>
          </a:prstGeom>
          <a:ln w="38100">
            <a:solidFill>
              <a:srgbClr val="496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F25B356-0D1C-41F3-B9B8-5CDD45245666}"/>
              </a:ext>
            </a:extLst>
          </p:cNvPr>
          <p:cNvSpPr txBox="1"/>
          <p:nvPr/>
        </p:nvSpPr>
        <p:spPr>
          <a:xfrm>
            <a:off x="6990340" y="2764743"/>
            <a:ext cx="125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Optimize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777D55-0CBA-47B7-9332-A861AD3103BD}"/>
              </a:ext>
            </a:extLst>
          </p:cNvPr>
          <p:cNvSpPr/>
          <p:nvPr/>
        </p:nvSpPr>
        <p:spPr>
          <a:xfrm>
            <a:off x="431326" y="6384955"/>
            <a:ext cx="105115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[1] </a:t>
            </a:r>
            <a:r>
              <a:rPr lang="en-US" altLang="zh-CN" sz="1100" dirty="0" err="1"/>
              <a:t>Zhongyu</a:t>
            </a:r>
            <a:r>
              <a:rPr lang="en-US" altLang="zh-CN" sz="1100" dirty="0"/>
              <a:t> Wei, Qianlong Liu, </a:t>
            </a:r>
            <a:r>
              <a:rPr lang="en-US" altLang="zh-CN" sz="1100" dirty="0" err="1"/>
              <a:t>Baolin</a:t>
            </a:r>
            <a:r>
              <a:rPr lang="en-US" altLang="zh-CN" sz="1100" dirty="0"/>
              <a:t> Peng, </a:t>
            </a:r>
            <a:r>
              <a:rPr lang="en-US" altLang="zh-CN" sz="1100" dirty="0" err="1"/>
              <a:t>Huaixiao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Tou</a:t>
            </a:r>
            <a:r>
              <a:rPr lang="en-US" altLang="zh-CN" sz="1100" dirty="0"/>
              <a:t>, Ting Chen, </a:t>
            </a:r>
            <a:r>
              <a:rPr lang="en-US" altLang="zh-CN" sz="1100" dirty="0" err="1"/>
              <a:t>Xuanjing</a:t>
            </a:r>
            <a:r>
              <a:rPr lang="en-US" altLang="zh-CN" sz="1100" dirty="0"/>
              <a:t> Huang, Kam-Fai Wong, and </a:t>
            </a:r>
            <a:r>
              <a:rPr lang="en-US" altLang="zh-CN" sz="1100" dirty="0" err="1"/>
              <a:t>Xiangying</a:t>
            </a:r>
            <a:r>
              <a:rPr lang="en-US" altLang="zh-CN" sz="1100" dirty="0"/>
              <a:t> Dai. Task-oriented dialogue system for automatic diagnosis. In Proceedings of the 56th Annual Meeting of the Association for Computational Linguistics (Volume 2: Short Papers), volume 2, pages 201– 207, 2018.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8543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1228</Words>
  <Application>Microsoft Office PowerPoint</Application>
  <PresentationFormat>宽屏</PresentationFormat>
  <Paragraphs>230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等线</vt:lpstr>
      <vt:lpstr>宋体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研究动机</vt:lpstr>
      <vt:lpstr>本研究贡献</vt:lpstr>
      <vt:lpstr>任务设置</vt:lpstr>
      <vt:lpstr>训练语料集的构造</vt:lpstr>
      <vt:lpstr>自然数据集介绍</vt:lpstr>
      <vt:lpstr>人工数据集介绍</vt:lpstr>
      <vt:lpstr>用户模拟器</vt:lpstr>
      <vt:lpstr>现有方法（Flat-DQN）</vt:lpstr>
      <vt:lpstr>整体框架</vt:lpstr>
      <vt:lpstr>高层次策略框架</vt:lpstr>
      <vt:lpstr>高层次策略模型</vt:lpstr>
      <vt:lpstr>低层次策略框架</vt:lpstr>
      <vt:lpstr>低层次策略框架（疾病判别）</vt:lpstr>
      <vt:lpstr>低层次策略模型</vt:lpstr>
      <vt:lpstr>状态、动作、奖励与终止</vt:lpstr>
      <vt:lpstr>奖励函数设计</vt:lpstr>
      <vt:lpstr>Prioritized replay</vt:lpstr>
      <vt:lpstr>实验结果</vt:lpstr>
      <vt:lpstr>后续分析</vt:lpstr>
      <vt:lpstr>后续分析</vt:lpstr>
      <vt:lpstr>对比分析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Administrator</cp:lastModifiedBy>
  <cp:revision>429</cp:revision>
  <dcterms:created xsi:type="dcterms:W3CDTF">2017-06-22T13:04:00Z</dcterms:created>
  <dcterms:modified xsi:type="dcterms:W3CDTF">2020-12-06T16:56:09Z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