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64" r:id="rId6"/>
    <p:sldId id="265" r:id="rId7"/>
    <p:sldId id="259" r:id="rId8"/>
    <p:sldId id="258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6C46C-C804-C14D-A691-E2E51789300F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04C22-C98A-ED47-B265-A31C4DA5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's/ /,/g'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german.data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german.csv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german.data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%{$_ -replace " ",","}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german.csv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4C22-C98A-ED47-B265-A31C4DA58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cortanaanalytics.com/Notebook/Tutorial-on-Azure-Machine-Learning-Notebook-1" TargetMode="External"/><Relationship Id="rId4" Type="http://schemas.openxmlformats.org/officeDocument/2006/relationships/hyperlink" Target="http://gallery.cortanaanalytics.com/Notebook/Deployment-of-AzureML-Web-Services-from-Python-Notebooks-4" TargetMode="External"/><Relationship Id="rId5" Type="http://schemas.openxmlformats.org/officeDocument/2006/relationships/hyperlink" Target="http://gallery.cortanaanalytics.com/Experiment/Tutorial-Building-a-classification-model-in-Azure-ML-8" TargetMode="External"/><Relationship Id="rId6" Type="http://schemas.openxmlformats.org/officeDocument/2006/relationships/hyperlink" Target="http://gallery.cortanaanalytics.com/Experiment/Regression-Demand-estimation-4" TargetMode="External"/><Relationship Id="rId7" Type="http://schemas.openxmlformats.org/officeDocument/2006/relationships/hyperlink" Target="http://gallery.cortanaanalytics.com/Experiment/Clustering-Find-similar-companies-6" TargetMode="External"/><Relationship Id="rId8" Type="http://schemas.openxmlformats.org/officeDocument/2006/relationships/hyperlink" Target="https://mva.microsoft.com/en-US/training-courses/building-recommendation-systems-in-azure-13765?l=j6AfbmlXB_450551317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llery.cortanaanalytics.com/Experiment/Tutorial-for-Data-Scientists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azure/machine-learning/studio/data-science-for-beginners-the-5-questions-data-science-answ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6RRHw9uN9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pport_vector_machi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sz="8400" dirty="0" smtClean="0"/>
              <a:t>AZURE Machine Learning</a:t>
            </a:r>
            <a:br>
              <a:rPr lang="en-US" sz="8400" dirty="0" smtClean="0"/>
            </a:br>
            <a:r>
              <a:rPr lang="en-US" sz="2500" dirty="0" smtClean="0"/>
              <a:t>ADS Fall 17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600625" cy="1471353"/>
          </a:xfrm>
        </p:spPr>
        <p:txBody>
          <a:bodyPr/>
          <a:lstStyle/>
          <a:p>
            <a:r>
              <a:rPr lang="en-US" dirty="0" smtClean="0"/>
              <a:t>Under the Guidance of :</a:t>
            </a:r>
          </a:p>
          <a:p>
            <a:r>
              <a:rPr lang="en-US" dirty="0" smtClean="0"/>
              <a:t>Prof. Sri Krishnamurthy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2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484631"/>
            <a:ext cx="2133600" cy="551438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Final Azure Model</a:t>
            </a:r>
            <a:endParaRPr lang="en-US" sz="6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0"/>
            <a:ext cx="8797636" cy="6783106"/>
          </a:xfrm>
        </p:spPr>
      </p:pic>
    </p:spTree>
    <p:extLst>
      <p:ext uri="{BB962C8B-B14F-4D97-AF65-F5344CB8AC3E}">
        <p14:creationId xmlns:p14="http://schemas.microsoft.com/office/powerpoint/2010/main" val="191969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Practice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84218"/>
            <a:ext cx="10058400" cy="46135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Try these </a:t>
            </a:r>
            <a:r>
              <a:rPr lang="en-US" b="1" dirty="0" smtClean="0"/>
              <a:t>tutorials</a:t>
            </a:r>
            <a:endParaRPr lang="en-US" b="1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gallery.cortanaanalytics.com/Experiment/Tutorial-for-Data-Scientists-3</a:t>
            </a: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gallery.cortanaanalytics.com/Notebook/Tutorial-on-Azure-Machine-Learning-Notebook-1</a:t>
            </a:r>
            <a:endParaRPr lang="en-US" dirty="0" smtClean="0"/>
          </a:p>
          <a:p>
            <a:r>
              <a:rPr lang="en-US" u="sng" dirty="0">
                <a:hlinkClick r:id="rId4"/>
              </a:rPr>
              <a:t>http://gallery.cortanaanalytics.com/Notebook/Deployment-of-AzureML-Web-Services-from-Python-Notebooks-4</a:t>
            </a:r>
            <a:r>
              <a:rPr lang="en-US" dirty="0"/>
              <a:t> </a:t>
            </a:r>
          </a:p>
          <a:p>
            <a:r>
              <a:rPr lang="en-US" b="1" dirty="0"/>
              <a:t>Classification</a:t>
            </a:r>
            <a:r>
              <a:rPr lang="en-US" dirty="0"/>
              <a:t>: 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gallery.cortanaanalytics.com/Experiment/Tutorial-Building-a-classification-model-in-Azure-ML-8</a:t>
            </a:r>
            <a:endParaRPr lang="en-US" dirty="0"/>
          </a:p>
          <a:p>
            <a:r>
              <a:rPr lang="en-US" b="1" dirty="0"/>
              <a:t>Regression</a:t>
            </a:r>
            <a:r>
              <a:rPr lang="en-US" dirty="0"/>
              <a:t> : 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gallery.cortanaanalytics.com/Experiment/Regression-Demand-estimation-4</a:t>
            </a:r>
            <a:endParaRPr lang="en-US" dirty="0" smtClean="0"/>
          </a:p>
          <a:p>
            <a:r>
              <a:rPr lang="en-US" b="1" dirty="0" smtClean="0"/>
              <a:t>Clustering</a:t>
            </a:r>
            <a:r>
              <a:rPr lang="en-US" dirty="0" smtClean="0"/>
              <a:t> </a:t>
            </a:r>
            <a:r>
              <a:rPr lang="en-US" dirty="0"/>
              <a:t>: 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gallery.cortanaanalytics.com/Experiment/Clustering-Find-similar-companies-6</a:t>
            </a:r>
            <a:endParaRPr lang="en-US" dirty="0"/>
          </a:p>
          <a:p>
            <a:r>
              <a:rPr lang="en-US" b="1" dirty="0" smtClean="0"/>
              <a:t>Recommendation Systems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mva.microsoft.com/en-US/training-courses/building-recommendation-systems-in-azure-13765?l=j6AfbmlXB_4505513172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81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 to Azure ML</a:t>
            </a:r>
          </a:p>
          <a:p>
            <a:r>
              <a:rPr lang="en-US" sz="2400" dirty="0" smtClean="0"/>
              <a:t>Setup </a:t>
            </a:r>
            <a:r>
              <a:rPr lang="en-US" sz="2400" dirty="0"/>
              <a:t>free</a:t>
            </a:r>
            <a:r>
              <a:rPr lang="en-US" sz="2400" dirty="0" smtClean="0"/>
              <a:t> Azure account </a:t>
            </a:r>
          </a:p>
          <a:p>
            <a:r>
              <a:rPr lang="en-US" sz="2400" dirty="0" smtClean="0"/>
              <a:t>Lab 1: Prediction Using Regression on Azure ML</a:t>
            </a:r>
          </a:p>
          <a:p>
            <a:r>
              <a:rPr lang="en-US" sz="2400" dirty="0" smtClean="0"/>
              <a:t>Lab2: Classification on Azure ML</a:t>
            </a:r>
          </a:p>
          <a:p>
            <a:pPr lvl="1"/>
            <a:r>
              <a:rPr lang="en-US" sz="2000" dirty="0" smtClean="0"/>
              <a:t>SVM &amp; Boosted Decision Tree</a:t>
            </a:r>
          </a:p>
          <a:p>
            <a:pPr lvl="1"/>
            <a:r>
              <a:rPr lang="en-US" sz="2000" dirty="0" smtClean="0"/>
              <a:t>Setup Web Service </a:t>
            </a:r>
          </a:p>
          <a:p>
            <a:pPr lvl="1"/>
            <a:r>
              <a:rPr lang="en-US" sz="2000" dirty="0" smtClean="0"/>
              <a:t>Deploy &amp; Consume this Model using API</a:t>
            </a:r>
          </a:p>
          <a:p>
            <a:r>
              <a:rPr lang="en-US" sz="2400" dirty="0" smtClean="0"/>
              <a:t>In Class Streaming Analytics PPT (</a:t>
            </a:r>
            <a:r>
              <a:rPr lang="en-US" sz="2400" i="1" dirty="0" smtClean="0"/>
              <a:t>Team 5</a:t>
            </a:r>
            <a:r>
              <a:rPr lang="en-US" sz="24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082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AZURE </a:t>
            </a:r>
            <a:endParaRPr lang="en-US" sz="2400" b="1" u="sng" dirty="0" smtClean="0">
              <a:uFill>
                <a:solidFill>
                  <a:schemeClr val="tx1"/>
                </a:solidFill>
              </a:uFill>
              <a:hlinkClick r:id="rId2"/>
            </a:endParaRP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  <a:hlinkClick r:id="rId2"/>
              </a:rPr>
              <a:t>https</a:t>
            </a:r>
            <a:r>
              <a:rPr lang="en-US" dirty="0">
                <a:uFill>
                  <a:solidFill>
                    <a:schemeClr val="tx1"/>
                  </a:solidFill>
                </a:uFill>
                <a:hlinkClick r:id="rId2"/>
              </a:rPr>
              <a:t>://</a:t>
            </a:r>
            <a:r>
              <a:rPr lang="en-US" dirty="0" smtClean="0">
                <a:uFill>
                  <a:solidFill>
                    <a:schemeClr val="tx1"/>
                  </a:solidFill>
                </a:uFill>
                <a:hlinkClick r:id="rId2"/>
              </a:rPr>
              <a:t>docs.microsoft.com/en-us/azure/machine-learning/studio/data-science-for-beginners-the-5-questions-data-science-answers</a:t>
            </a:r>
            <a:endParaRPr lang="en-US" dirty="0" smtClean="0"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897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Prediction using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Step 1: </a:t>
            </a:r>
            <a:r>
              <a:rPr lang="en-US" dirty="0" smtClean="0"/>
              <a:t>Get the Data- </a:t>
            </a:r>
            <a:r>
              <a:rPr lang="en-US" dirty="0"/>
              <a:t>Automobile price </a:t>
            </a:r>
            <a:r>
              <a:rPr lang="en-US" dirty="0" smtClean="0"/>
              <a:t>data</a:t>
            </a:r>
          </a:p>
          <a:p>
            <a:r>
              <a:rPr lang="en-US" b="1" u="sng" dirty="0"/>
              <a:t>Step 2</a:t>
            </a:r>
            <a:r>
              <a:rPr lang="en-US" b="1" u="sng" dirty="0" smtClean="0"/>
              <a:t>: </a:t>
            </a:r>
            <a:r>
              <a:rPr lang="en-US" dirty="0" smtClean="0"/>
              <a:t>Prepare The Data (Cleaning)</a:t>
            </a:r>
          </a:p>
          <a:p>
            <a:r>
              <a:rPr lang="en-US" b="1" u="sng" dirty="0"/>
              <a:t>Step </a:t>
            </a:r>
            <a:r>
              <a:rPr lang="en-US" b="1" u="sng" dirty="0" smtClean="0"/>
              <a:t>3:</a:t>
            </a:r>
            <a:r>
              <a:rPr lang="en-US" dirty="0" smtClean="0"/>
              <a:t> Feature Selection</a:t>
            </a:r>
          </a:p>
          <a:p>
            <a:r>
              <a:rPr lang="en-US" b="1" u="sng" dirty="0"/>
              <a:t>Step </a:t>
            </a:r>
            <a:r>
              <a:rPr lang="en-US" b="1" u="sng" dirty="0" smtClean="0"/>
              <a:t>4: </a:t>
            </a:r>
            <a:r>
              <a:rPr lang="en-US" dirty="0" smtClean="0"/>
              <a:t>Train the model (Linear Regression)</a:t>
            </a:r>
          </a:p>
          <a:p>
            <a:r>
              <a:rPr lang="en-US" b="1" u="sng" dirty="0"/>
              <a:t>Step </a:t>
            </a:r>
            <a:r>
              <a:rPr lang="en-US" b="1" u="sng" dirty="0" smtClean="0"/>
              <a:t>5:</a:t>
            </a:r>
            <a:r>
              <a:rPr lang="en-US" b="1" dirty="0" smtClean="0"/>
              <a:t> </a:t>
            </a:r>
            <a:r>
              <a:rPr lang="en-US" dirty="0" smtClean="0"/>
              <a:t>Score &amp; Evaluate the model</a:t>
            </a:r>
          </a:p>
          <a:p>
            <a:r>
              <a:rPr lang="en-US" b="1" u="sng" dirty="0"/>
              <a:t>Step </a:t>
            </a:r>
            <a:r>
              <a:rPr lang="en-US" b="1" u="sng" dirty="0" smtClean="0"/>
              <a:t>6:</a:t>
            </a:r>
            <a:r>
              <a:rPr lang="en-US" dirty="0" smtClean="0"/>
              <a:t> Repeat steps 3-5 to improve the model. (Optional)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484631"/>
            <a:ext cx="2133600" cy="551438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Final Azure Model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36" y="214746"/>
            <a:ext cx="9005364" cy="6643254"/>
          </a:xfrm>
        </p:spPr>
      </p:pic>
    </p:spTree>
    <p:extLst>
      <p:ext uri="{BB962C8B-B14F-4D97-AF65-F5344CB8AC3E}">
        <p14:creationId xmlns:p14="http://schemas.microsoft.com/office/powerpoint/2010/main" val="198882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Step 1:</a:t>
            </a:r>
            <a:r>
              <a:rPr lang="en-US" dirty="0" smtClean="0"/>
              <a:t> Upload Data</a:t>
            </a:r>
          </a:p>
          <a:p>
            <a:r>
              <a:rPr lang="en-US" b="1" u="sng" dirty="0" smtClean="0"/>
              <a:t>Step 2: </a:t>
            </a:r>
            <a:r>
              <a:rPr lang="en-US" dirty="0" smtClean="0"/>
              <a:t>Prep the Data (also how to use R script in Azure)</a:t>
            </a:r>
            <a:endParaRPr lang="en-US" b="1" u="sng" dirty="0" smtClean="0"/>
          </a:p>
          <a:p>
            <a:r>
              <a:rPr lang="en-US" b="1" u="sng" dirty="0"/>
              <a:t>Step </a:t>
            </a:r>
            <a:r>
              <a:rPr lang="en-US" b="1" u="sng" dirty="0" smtClean="0"/>
              <a:t>3:</a:t>
            </a:r>
            <a:r>
              <a:rPr lang="en-US" dirty="0" smtClean="0"/>
              <a:t> Train the data (Intro to SVM)</a:t>
            </a:r>
            <a:endParaRPr lang="en-US" b="1" u="sng" dirty="0" smtClean="0"/>
          </a:p>
          <a:p>
            <a:r>
              <a:rPr lang="en-US" b="1" u="sng" dirty="0"/>
              <a:t>Step </a:t>
            </a:r>
            <a:r>
              <a:rPr lang="en-US" b="1" u="sng" dirty="0" smtClean="0"/>
              <a:t>4: </a:t>
            </a:r>
            <a:r>
              <a:rPr lang="en-US" dirty="0" smtClean="0"/>
              <a:t>Evaluate Models</a:t>
            </a:r>
          </a:p>
          <a:p>
            <a:r>
              <a:rPr lang="en-US" b="1" u="sng" dirty="0" smtClean="0"/>
              <a:t>Step 5:</a:t>
            </a:r>
            <a:r>
              <a:rPr lang="en-US" dirty="0" smtClean="0"/>
              <a:t> Set up Web Service</a:t>
            </a:r>
          </a:p>
          <a:p>
            <a:r>
              <a:rPr lang="en-US" b="1" u="sng" dirty="0" smtClean="0"/>
              <a:t>Step 6:</a:t>
            </a:r>
            <a:r>
              <a:rPr lang="en-US" dirty="0" smtClean="0"/>
              <a:t> Access Web Service</a:t>
            </a:r>
            <a:endParaRPr lang="en-US" b="1" u="sng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6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 Vector Machines (SVMs)</a:t>
            </a:r>
          </a:p>
          <a:p>
            <a:r>
              <a:rPr lang="en-US" dirty="0" smtClean="0"/>
              <a:t>A Supervised Learning Technique</a:t>
            </a:r>
          </a:p>
          <a:p>
            <a:r>
              <a:rPr lang="en-US" dirty="0" smtClean="0"/>
              <a:t>High Level Overview of SVM</a:t>
            </a:r>
            <a:endParaRPr lang="en-US" dirty="0">
              <a:uFill>
                <a:solidFill>
                  <a:schemeClr val="tx1"/>
                </a:solidFill>
              </a:uFill>
              <a:hlinkClick r:id="rId2"/>
            </a:endParaRP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https</a:t>
            </a:r>
            <a:r>
              <a:rPr lang="en-US" dirty="0">
                <a:uFill>
                  <a:solidFill>
                    <a:schemeClr val="tx1"/>
                  </a:solidFill>
                </a:uFill>
              </a:rPr>
              <a:t>://</a:t>
            </a:r>
            <a:r>
              <a:rPr lang="en-US" dirty="0" err="1" smtClean="0">
                <a:uFill>
                  <a:solidFill>
                    <a:schemeClr val="tx1"/>
                  </a:solidFill>
                </a:uFill>
              </a:rPr>
              <a:t>www.youtube.com</a:t>
            </a: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en-US" dirty="0" err="1" smtClean="0">
                <a:uFill>
                  <a:solidFill>
                    <a:schemeClr val="tx1"/>
                  </a:solidFill>
                </a:uFill>
              </a:rPr>
              <a:t>watch?v</a:t>
            </a: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=Y6RRHw9uN9o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https</a:t>
            </a:r>
            <a:r>
              <a:rPr lang="en-US" dirty="0">
                <a:uFill>
                  <a:solidFill>
                    <a:schemeClr val="tx1"/>
                  </a:solidFill>
                </a:uFill>
              </a:rPr>
              <a:t>://</a:t>
            </a:r>
            <a:r>
              <a:rPr lang="en-US" dirty="0" err="1">
                <a:uFill>
                  <a:solidFill>
                    <a:schemeClr val="tx1"/>
                  </a:solidFill>
                </a:uFill>
              </a:rPr>
              <a:t>www.slideshare.net</a:t>
            </a:r>
            <a:r>
              <a:rPr lang="en-US" dirty="0">
                <a:uFill>
                  <a:solidFill>
                    <a:schemeClr val="tx1"/>
                  </a:solidFill>
                </a:uFill>
              </a:rPr>
              <a:t>/analog76/support-vector-machine-27602310</a:t>
            </a:r>
          </a:p>
          <a:p>
            <a:endParaRPr lang="en-US" dirty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2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SVM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Calibri" charset="0"/>
                <a:cs typeface="Calibri" charset="0"/>
              </a:rPr>
              <a:t>A </a:t>
            </a:r>
            <a:r>
              <a:rPr lang="en-US" sz="2400" u="sng" dirty="0">
                <a:ea typeface="Calibri" charset="0"/>
                <a:cs typeface="Calibri" charset="0"/>
                <a:hlinkClick r:id="rId2"/>
              </a:rPr>
              <a:t>support vector machine</a:t>
            </a:r>
            <a:r>
              <a:rPr lang="en-US" sz="2400" dirty="0">
                <a:ea typeface="Calibri" charset="0"/>
                <a:cs typeface="Calibri" charset="0"/>
              </a:rPr>
              <a:t> constructs a </a:t>
            </a:r>
            <a:r>
              <a:rPr lang="en-US" sz="2400" b="1" u="sng" dirty="0" err="1">
                <a:ea typeface="Calibri" charset="0"/>
                <a:cs typeface="Calibri" charset="0"/>
              </a:rPr>
              <a:t>hyperplane</a:t>
            </a:r>
            <a:r>
              <a:rPr lang="en-US" sz="2400" dirty="0">
                <a:ea typeface="Calibri" charset="0"/>
                <a:cs typeface="Calibri" charset="0"/>
              </a:rPr>
              <a:t> or set of </a:t>
            </a:r>
            <a:r>
              <a:rPr lang="en-US" sz="2400" dirty="0" err="1">
                <a:ea typeface="Calibri" charset="0"/>
                <a:cs typeface="Calibri" charset="0"/>
              </a:rPr>
              <a:t>hyperplanes</a:t>
            </a:r>
            <a:r>
              <a:rPr lang="en-US" sz="2400" dirty="0">
                <a:ea typeface="Calibri" charset="0"/>
                <a:cs typeface="Calibri" charset="0"/>
              </a:rPr>
              <a:t> in a high- or infinite-dimensional space, which can be used for classification, regression, or other tasks. Given a set of data points that belong to either of two classes, an SVM finds the </a:t>
            </a:r>
            <a:r>
              <a:rPr lang="en-US" sz="2400" dirty="0" err="1">
                <a:ea typeface="Calibri" charset="0"/>
                <a:cs typeface="Calibri" charset="0"/>
              </a:rPr>
              <a:t>hyperplane</a:t>
            </a:r>
            <a:r>
              <a:rPr lang="en-US" sz="2400" dirty="0">
                <a:ea typeface="Calibri" charset="0"/>
                <a:cs typeface="Calibri" charset="0"/>
              </a:rPr>
              <a:t> that</a:t>
            </a:r>
            <a:r>
              <a:rPr lang="en-US" sz="2400" dirty="0" smtClean="0">
                <a:ea typeface="Calibri" charset="0"/>
                <a:cs typeface="Calibri" charset="0"/>
              </a:rPr>
              <a:t>:</a:t>
            </a:r>
            <a:endParaRPr lang="en-US" sz="2400" dirty="0">
              <a:ea typeface="Calibri" charset="0"/>
              <a:cs typeface="Calibri" charset="0"/>
            </a:endParaRPr>
          </a:p>
          <a:p>
            <a:pPr lvl="1"/>
            <a:r>
              <a:rPr lang="en-US" sz="2000" dirty="0">
                <a:ea typeface="Calibri" charset="0"/>
                <a:cs typeface="Calibri" charset="0"/>
              </a:rPr>
              <a:t>Leaves the largest possible fraction of points of the same class on the same side.</a:t>
            </a:r>
          </a:p>
          <a:p>
            <a:pPr lvl="1"/>
            <a:r>
              <a:rPr lang="en-US" sz="2000" dirty="0">
                <a:ea typeface="Calibri" charset="0"/>
                <a:cs typeface="Calibri" charset="0"/>
              </a:rPr>
              <a:t>Maximizes the distance of either class from the </a:t>
            </a:r>
            <a:r>
              <a:rPr lang="en-US" sz="2000" dirty="0" err="1">
                <a:ea typeface="Calibri" charset="0"/>
                <a:cs typeface="Calibri" charset="0"/>
              </a:rPr>
              <a:t>hyperplane</a:t>
            </a:r>
            <a:r>
              <a:rPr lang="en-US" sz="2000" dirty="0">
                <a:ea typeface="Calibri" charset="0"/>
                <a:cs typeface="Calibri" charset="0"/>
              </a:rPr>
              <a:t>.</a:t>
            </a:r>
          </a:p>
          <a:p>
            <a:pPr lvl="1"/>
            <a:r>
              <a:rPr lang="en-US" sz="2000" dirty="0">
                <a:ea typeface="Calibri" charset="0"/>
                <a:cs typeface="Calibri" charset="0"/>
              </a:rPr>
              <a:t>Find the optimal separating </a:t>
            </a:r>
            <a:r>
              <a:rPr lang="en-US" sz="2000" dirty="0" err="1">
                <a:ea typeface="Calibri" charset="0"/>
                <a:cs typeface="Calibri" charset="0"/>
              </a:rPr>
              <a:t>hyperplane</a:t>
            </a:r>
            <a:r>
              <a:rPr lang="en-US" sz="2000" dirty="0">
                <a:ea typeface="Calibri" charset="0"/>
                <a:cs typeface="Calibri" charset="0"/>
              </a:rPr>
              <a:t> that minimizes the risk of misclassifying the training samples and unseen test </a:t>
            </a:r>
            <a:r>
              <a:rPr lang="en-US" sz="2000" dirty="0" smtClean="0">
                <a:ea typeface="Calibri" charset="0"/>
                <a:cs typeface="Calibri" charset="0"/>
              </a:rPr>
              <a:t>samples</a:t>
            </a:r>
            <a:r>
              <a:rPr lang="en-US" sz="2000" dirty="0">
                <a:ea typeface="Calibri" charset="0"/>
                <a:cs typeface="Calibri" charset="0"/>
              </a:rPr>
              <a:t>.</a:t>
            </a:r>
            <a:endParaRPr lang="en-US" sz="20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557164" cy="65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12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234</TotalTime>
  <Words>254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AZURE Machine Learning ADS Fall 17</vt:lpstr>
      <vt:lpstr>Agenda</vt:lpstr>
      <vt:lpstr>INTRO to Azure</vt:lpstr>
      <vt:lpstr>LAB 1: Prediction using Regression</vt:lpstr>
      <vt:lpstr>Final Azure Model</vt:lpstr>
      <vt:lpstr>LAB 2: Classification </vt:lpstr>
      <vt:lpstr>Intro to SVM</vt:lpstr>
      <vt:lpstr>What Does SVM DO?</vt:lpstr>
      <vt:lpstr>PowerPoint Presentation</vt:lpstr>
      <vt:lpstr>Final Azure Model</vt:lpstr>
      <vt:lpstr>Further Practice Material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 Govind Modani</dc:creator>
  <cp:lastModifiedBy>Nand Govind Modani</cp:lastModifiedBy>
  <cp:revision>11</cp:revision>
  <dcterms:created xsi:type="dcterms:W3CDTF">2017-10-13T14:24:14Z</dcterms:created>
  <dcterms:modified xsi:type="dcterms:W3CDTF">2017-10-13T18:19:07Z</dcterms:modified>
</cp:coreProperties>
</file>