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81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2" r:id="rId14"/>
    <p:sldId id="274" r:id="rId15"/>
    <p:sldId id="275" r:id="rId16"/>
    <p:sldId id="270" r:id="rId17"/>
    <p:sldId id="277" r:id="rId18"/>
    <p:sldId id="278" r:id="rId19"/>
    <p:sldId id="282" r:id="rId20"/>
    <p:sldId id="276" r:id="rId21"/>
    <p:sldId id="284" r:id="rId22"/>
    <p:sldId id="279" r:id="rId23"/>
    <p:sldId id="283" r:id="rId24"/>
    <p:sldId id="286" r:id="rId25"/>
    <p:sldId id="285" r:id="rId26"/>
    <p:sldId id="28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Thönell" initials="PT" lastIdx="1" clrIdx="0">
    <p:extLst>
      <p:ext uri="{19B8F6BF-5375-455C-9EA6-DF929625EA0E}">
        <p15:presenceInfo xmlns:p15="http://schemas.microsoft.com/office/powerpoint/2012/main" userId="9611311235bcd3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FB686EC-EB34-4483-B8BC-4B1442AC036E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81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62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35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0836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46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365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910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123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08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80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34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02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58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30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49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71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08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686EC-EB34-4483-B8BC-4B1442AC036E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663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3FB0-7957-4414-9C0E-1CCF1C0E7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853" y="1122363"/>
            <a:ext cx="9279147" cy="2387600"/>
          </a:xfrm>
        </p:spPr>
        <p:txBody>
          <a:bodyPr>
            <a:normAutofit/>
          </a:bodyPr>
          <a:lstStyle/>
          <a:p>
            <a:r>
              <a:rPr lang="en-AU" sz="5400" cap="none" dirty="0">
                <a:latin typeface="Arial Rounded MT Bold" panose="020F0704030504030204" pitchFamily="34" charset="0"/>
                <a:cs typeface="Calibri" panose="020F0502020204030204" pitchFamily="34" charset="0"/>
              </a:rPr>
              <a:t>Software</a:t>
            </a:r>
            <a:r>
              <a:rPr lang="en-AU" sz="5400" cap="none" dirty="0">
                <a:latin typeface="Arial Rounded MT Bold" panose="020F0704030504030204" pitchFamily="34" charset="0"/>
              </a:rPr>
              <a:t> patterns in Delphi</a:t>
            </a:r>
            <a:endParaRPr lang="en-GB" sz="5400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28A1E-6545-4187-B54D-578B37E24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7501" y="3541653"/>
            <a:ext cx="6242649" cy="1127649"/>
          </a:xfrm>
        </p:spPr>
        <p:txBody>
          <a:bodyPr>
            <a:normAutofit lnSpcReduction="10000"/>
          </a:bodyPr>
          <a:lstStyle/>
          <a:p>
            <a:pPr algn="ctr"/>
            <a:r>
              <a:rPr lang="en-AU" cap="none" dirty="0">
                <a:latin typeface="Arial Rounded MT Bold" panose="020F0704030504030204" pitchFamily="34" charset="0"/>
                <a:cs typeface="Calibri" panose="020F0502020204030204" pitchFamily="34" charset="0"/>
              </a:rPr>
              <a:t>presented by</a:t>
            </a:r>
          </a:p>
          <a:p>
            <a:pPr algn="ctr"/>
            <a:r>
              <a:rPr lang="en-AU" sz="3600" cap="none" dirty="0">
                <a:latin typeface="Arial Rounded MT Bold" panose="020F0704030504030204" pitchFamily="34" charset="0"/>
                <a:cs typeface="Calibri" panose="020F0502020204030204" pitchFamily="34" charset="0"/>
              </a:rPr>
              <a:t>Peter Thönell</a:t>
            </a:r>
            <a:endParaRPr lang="en-GB" sz="2800" cap="none" dirty="0">
              <a:latin typeface="Arial Rounded MT Bold" panose="020F07040305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A696F-107D-4FB2-995C-E346CF663543}"/>
              </a:ext>
            </a:extLst>
          </p:cNvPr>
          <p:cNvSpPr txBox="1"/>
          <p:nvPr/>
        </p:nvSpPr>
        <p:spPr>
          <a:xfrm>
            <a:off x="3355675" y="4669302"/>
            <a:ext cx="42528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>
                <a:latin typeface="Arial Rounded MT Bold" panose="020F0704030504030204" pitchFamily="34" charset="0"/>
              </a:rPr>
              <a:t>www.batsoft.com.au</a:t>
            </a:r>
          </a:p>
          <a:p>
            <a:pPr algn="r"/>
            <a:r>
              <a:rPr lang="en-GB" sz="2800" dirty="0">
                <a:latin typeface="Arial Rounded MT Bold" panose="020F0704030504030204" pitchFamily="34" charset="0"/>
              </a:rPr>
              <a:t>peter@batsoft.com.au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D52C0-CA30-4A9A-B026-94106162FD93}"/>
              </a:ext>
            </a:extLst>
          </p:cNvPr>
          <p:cNvSpPr txBox="1"/>
          <p:nvPr/>
        </p:nvSpPr>
        <p:spPr>
          <a:xfrm>
            <a:off x="1915064" y="5743334"/>
            <a:ext cx="982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https://github.com/ADUG-Perth/2021-Symposium</a:t>
            </a:r>
          </a:p>
        </p:txBody>
      </p:sp>
    </p:spTree>
    <p:extLst>
      <p:ext uri="{BB962C8B-B14F-4D97-AF65-F5344CB8AC3E}">
        <p14:creationId xmlns:p14="http://schemas.microsoft.com/office/powerpoint/2010/main" val="156103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3DEE-E2EC-4438-B25D-5107834C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>
                <a:latin typeface="Arial Rounded MT Bold" panose="020F0704030504030204" pitchFamily="34" charset="0"/>
              </a:rPr>
              <a:t>2. Patterns are used because libraries are incomplete</a:t>
            </a:r>
            <a:endParaRPr lang="en-GB" sz="3600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FFD25-D8B2-41BE-B050-8B00E4AC7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83" y="2174433"/>
            <a:ext cx="10545792" cy="40650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Some patterns:</a:t>
            </a:r>
          </a:p>
          <a:p>
            <a:pPr marL="361950" indent="-361950"/>
            <a:r>
              <a:rPr lang="en-US" i="1" dirty="0">
                <a:latin typeface="Arial Rounded MT Bold" panose="020F0704030504030204" pitchFamily="34" charset="0"/>
              </a:rPr>
              <a:t>are</a:t>
            </a:r>
            <a:r>
              <a:rPr lang="en-US" dirty="0">
                <a:latin typeface="Arial Rounded MT Bold" panose="020F0704030504030204" pitchFamily="34" charset="0"/>
              </a:rPr>
              <a:t> part of libraries</a:t>
            </a:r>
          </a:p>
          <a:p>
            <a:pPr marL="361950" indent="-361950">
              <a:buNone/>
            </a:pPr>
            <a:r>
              <a:rPr lang="en-US" dirty="0">
                <a:latin typeface="Arial Rounded MT Bold" panose="020F0704030504030204" pitchFamily="34" charset="0"/>
              </a:rPr>
              <a:t>	ex. containers (</a:t>
            </a:r>
            <a:r>
              <a:rPr lang="en-US" dirty="0" err="1">
                <a:latin typeface="Arial Rounded MT Bold" panose="020F0704030504030204" pitchFamily="34" charset="0"/>
              </a:rPr>
              <a:t>TList</a:t>
            </a:r>
            <a:r>
              <a:rPr lang="en-US" dirty="0">
                <a:latin typeface="Arial Rounded MT Bold" panose="020F0704030504030204" pitchFamily="34" charset="0"/>
              </a:rPr>
              <a:t>&lt;&gt;, </a:t>
            </a:r>
            <a:r>
              <a:rPr lang="en-US" dirty="0" err="1">
                <a:latin typeface="Arial Rounded MT Bold" panose="020F0704030504030204" pitchFamily="34" charset="0"/>
              </a:rPr>
              <a:t>TDictionary</a:t>
            </a:r>
            <a:r>
              <a:rPr lang="en-US" dirty="0">
                <a:latin typeface="Arial Rounded MT Bold" panose="020F0704030504030204" pitchFamily="34" charset="0"/>
              </a:rPr>
              <a:t>&lt;&gt;)</a:t>
            </a:r>
          </a:p>
          <a:p>
            <a:pPr marL="361950" indent="-361950"/>
            <a:r>
              <a:rPr lang="en-US" dirty="0">
                <a:latin typeface="Arial Rounded MT Bold" panose="020F0704030504030204" pitchFamily="34" charset="0"/>
              </a:rPr>
              <a:t>become part of the language</a:t>
            </a:r>
          </a:p>
          <a:p>
            <a:pPr marL="361950" indent="-361950">
              <a:buNone/>
            </a:pPr>
            <a:r>
              <a:rPr lang="en-US" dirty="0">
                <a:latin typeface="Arial Rounded MT Bold" panose="020F0704030504030204" pitchFamily="34" charset="0"/>
              </a:rPr>
              <a:t>	ex. abstractions (interfaces, base classes)</a:t>
            </a:r>
          </a:p>
          <a:p>
            <a:pPr marL="361950" indent="-361950"/>
            <a:r>
              <a:rPr lang="en-US" dirty="0">
                <a:latin typeface="Arial Rounded MT Bold" panose="020F0704030504030204" pitchFamily="34" charset="0"/>
              </a:rPr>
              <a:t>we use as a natural part of our process</a:t>
            </a:r>
          </a:p>
          <a:p>
            <a:pPr marL="361950" indent="-361950">
              <a:buNone/>
            </a:pPr>
            <a:r>
              <a:rPr lang="en-US" dirty="0">
                <a:latin typeface="Arial Rounded MT Bold" panose="020F0704030504030204" pitchFamily="34" charset="0"/>
              </a:rPr>
              <a:t>	ex. composites (forms/frames with controls and other components)</a:t>
            </a:r>
          </a:p>
        </p:txBody>
      </p:sp>
    </p:spTree>
    <p:extLst>
      <p:ext uri="{BB962C8B-B14F-4D97-AF65-F5344CB8AC3E}">
        <p14:creationId xmlns:p14="http://schemas.microsoft.com/office/powerpoint/2010/main" val="765259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>
                <a:latin typeface="Arial Rounded MT Bold" panose="020F0704030504030204" pitchFamily="34" charset="0"/>
              </a:rPr>
              <a:t>3. Patterns are too rigid</a:t>
            </a:r>
            <a:endParaRPr lang="en-GB" sz="3600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9CD4-3E6D-4AE6-82C3-A4C4AC23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8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8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the </a:t>
            </a:r>
            <a:r>
              <a:rPr lang="en-GB" sz="2800" i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concept</a:t>
            </a:r>
            <a:r>
              <a:rPr lang="en-GB" sz="28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a pattern.</a:t>
            </a:r>
          </a:p>
          <a:p>
            <a:endParaRPr lang="en-GB" sz="28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8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Don’t get hung up on “the correct implementation”.</a:t>
            </a:r>
          </a:p>
        </p:txBody>
      </p:sp>
    </p:spTree>
    <p:extLst>
      <p:ext uri="{BB962C8B-B14F-4D97-AF65-F5344CB8AC3E}">
        <p14:creationId xmlns:p14="http://schemas.microsoft.com/office/powerpoint/2010/main" val="1968602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/>
              <a:t>4. People use complex patterns unnecessarily.</a:t>
            </a:r>
            <a:endParaRPr lang="en-GB" sz="36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9CD4-3E6D-4AE6-82C3-A4C4AC23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Yes.  </a:t>
            </a:r>
            <a:r>
              <a:rPr lang="en-GB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People often misuse recently discovered goodies.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That’s a problem with people, not goodies.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GB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So, when should you use patterns?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2400" b="1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When appropriate!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GB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Patterns are useful </a:t>
            </a:r>
            <a:r>
              <a:rPr lang="en-GB" sz="2400" b="1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tools</a:t>
            </a:r>
            <a:r>
              <a:rPr lang="en-GB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Simply using patterns does </a:t>
            </a:r>
            <a:r>
              <a:rPr lang="en-GB" sz="2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GB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make one good architect.</a:t>
            </a:r>
          </a:p>
          <a:p>
            <a:pPr marL="0" indent="0">
              <a:buNone/>
            </a:pPr>
            <a:endParaRPr lang="en-GB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4968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C4390-4D02-4032-8AC1-2906602F92D4}"/>
              </a:ext>
            </a:extLst>
          </p:cNvPr>
          <p:cNvSpPr txBox="1"/>
          <p:nvPr/>
        </p:nvSpPr>
        <p:spPr>
          <a:xfrm>
            <a:off x="1270958" y="1424478"/>
            <a:ext cx="5512280" cy="513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interface</a:t>
            </a:r>
          </a:p>
          <a:p>
            <a:pPr>
              <a:lnSpc>
                <a:spcPct val="115000"/>
              </a:lnSpc>
            </a:pPr>
            <a:endParaRPr lang="en-GB" sz="2400" b="1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type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TGlobal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=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class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public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UserID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: integer;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UserName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: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string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end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var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Global: 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TGlobal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endParaRPr lang="en-GB" sz="2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5D5B298-EA26-48CE-8173-1EA79FAC8B50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chemeClr val="bg1"/>
                </a:solidFill>
              </a:rPr>
              <a:t>Singleton: Global variable</a:t>
            </a:r>
            <a:endParaRPr lang="en-GB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95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C4390-4D02-4032-8AC1-2906602F92D4}"/>
              </a:ext>
            </a:extLst>
          </p:cNvPr>
          <p:cNvSpPr txBox="1"/>
          <p:nvPr/>
        </p:nvSpPr>
        <p:spPr>
          <a:xfrm>
            <a:off x="1270958" y="1424478"/>
            <a:ext cx="5512280" cy="5175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interface</a:t>
            </a:r>
          </a:p>
          <a:p>
            <a:pPr>
              <a:lnSpc>
                <a:spcPct val="115000"/>
              </a:lnSpc>
            </a:pPr>
            <a:endParaRPr lang="en-GB" sz="2400" b="1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type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TGlobal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=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class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public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UserID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: integer;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UserName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: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string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end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function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Global: 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TGlobal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5D5B298-EA26-48CE-8173-1EA79FAC8B50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chemeClr val="bg1"/>
                </a:solidFill>
              </a:rPr>
              <a:t>Singleton: Global function</a:t>
            </a:r>
            <a:endParaRPr lang="en-GB" cap="none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455452-F2AE-477F-8700-E4FE102B3F22}"/>
              </a:ext>
            </a:extLst>
          </p:cNvPr>
          <p:cNvSpPr txBox="1"/>
          <p:nvPr/>
        </p:nvSpPr>
        <p:spPr>
          <a:xfrm>
            <a:off x="6783238" y="1424478"/>
            <a:ext cx="4851726" cy="3974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implementation</a:t>
            </a:r>
            <a:endParaRPr lang="en-GB" sz="20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var</a:t>
            </a:r>
            <a:endParaRPr lang="en-GB" sz="20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_Global: </a:t>
            </a:r>
            <a:r>
              <a:rPr lang="en-GB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TGlobal</a:t>
            </a: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= 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nil</a:t>
            </a: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0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function</a:t>
            </a: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Global: </a:t>
            </a:r>
            <a:r>
              <a:rPr lang="en-GB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TGlobal</a:t>
            </a: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0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begin</a:t>
            </a:r>
            <a:endParaRPr lang="en-GB" sz="20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if</a:t>
            </a: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not</a:t>
            </a: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GB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Assigned</a:t>
            </a: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(_Global) 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then</a:t>
            </a:r>
            <a:endParaRPr lang="en-GB" sz="20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_Global :=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TGlobal.Create</a:t>
            </a: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0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Result := _Global;</a:t>
            </a:r>
            <a:endParaRPr lang="en-GB" sz="20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end</a:t>
            </a: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48559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C4390-4D02-4032-8AC1-2906602F92D4}"/>
              </a:ext>
            </a:extLst>
          </p:cNvPr>
          <p:cNvSpPr txBox="1"/>
          <p:nvPr/>
        </p:nvSpPr>
        <p:spPr>
          <a:xfrm>
            <a:off x="1270957" y="1424478"/>
            <a:ext cx="7996867" cy="347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interface</a:t>
            </a:r>
          </a:p>
          <a:p>
            <a:pPr>
              <a:lnSpc>
                <a:spcPct val="115000"/>
              </a:lnSpc>
            </a:pPr>
            <a:endParaRPr lang="en-GB" sz="2400" b="1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type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Global =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class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public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class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var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UserID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: integer;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class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var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UserName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: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string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end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5D5B298-EA26-48CE-8173-1EA79FAC8B50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chemeClr val="bg1"/>
                </a:solidFill>
              </a:rPr>
              <a:t>Singleton: Static class</a:t>
            </a:r>
            <a:endParaRPr lang="en-GB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632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>
                <a:latin typeface="Arial Rounded MT Bold" panose="020F0704030504030204" pitchFamily="34" charset="0"/>
              </a:rPr>
              <a:t>Delphi events are single call-backs</a:t>
            </a:r>
            <a:endParaRPr lang="en-GB" cap="none" dirty="0">
              <a:latin typeface="Arial Rounded MT Bold" panose="020F07040305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26626D6-BB35-4A88-A8D6-8BA9190F1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544" y="2000682"/>
            <a:ext cx="7047375" cy="43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19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>
                <a:latin typeface="Arial Rounded MT Bold" panose="020F0704030504030204" pitchFamily="34" charset="0"/>
              </a:rPr>
              <a:t>Subscriber/Observer pattern</a:t>
            </a:r>
            <a:endParaRPr lang="en-GB" cap="none" dirty="0"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CE0EBA-7DE0-4746-B9C3-CEDFFD22DDA2}"/>
              </a:ext>
            </a:extLst>
          </p:cNvPr>
          <p:cNvSpPr txBox="1"/>
          <p:nvPr/>
        </p:nvSpPr>
        <p:spPr>
          <a:xfrm>
            <a:off x="1141413" y="1619250"/>
            <a:ext cx="9812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Arial Rounded MT Bold" panose="020F0704030504030204" pitchFamily="34" charset="0"/>
              </a:rPr>
              <a:t>Any number of observers can subscribe their call-back methods.</a:t>
            </a:r>
            <a:endParaRPr lang="en-GB" sz="2400" dirty="0">
              <a:latin typeface="Arial Rounded MT Bold" panose="020F070403050403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3D9802A-9445-49D7-A27B-28F1909D1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590" y="2233611"/>
            <a:ext cx="6919105" cy="416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77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>
                <a:latin typeface="Arial Rounded MT Bold" panose="020F0704030504030204" pitchFamily="34" charset="0"/>
              </a:rPr>
              <a:t>Factory</a:t>
            </a:r>
            <a:endParaRPr lang="en-GB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9CD4-3E6D-4AE6-82C3-A4C4AC23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368" y="2323913"/>
            <a:ext cx="8002587" cy="274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 shoe factory creates shoes</a:t>
            </a:r>
          </a:p>
          <a:p>
            <a:pPr marL="0" indent="0">
              <a:buNone/>
            </a:pPr>
            <a:r>
              <a:rPr lang="en-GB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a car factory creates cars,</a:t>
            </a:r>
          </a:p>
          <a:p>
            <a:pPr marL="0" indent="0">
              <a:buNone/>
            </a:pPr>
            <a:r>
              <a:rPr lang="en-GB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an object factory creates objects.</a:t>
            </a:r>
          </a:p>
        </p:txBody>
      </p:sp>
    </p:spTree>
    <p:extLst>
      <p:ext uri="{BB962C8B-B14F-4D97-AF65-F5344CB8AC3E}">
        <p14:creationId xmlns:p14="http://schemas.microsoft.com/office/powerpoint/2010/main" val="2142643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>
                <a:latin typeface="Arial Rounded MT Bold" panose="020F0704030504030204" pitchFamily="34" charset="0"/>
              </a:rPr>
              <a:t>Abstract factory</a:t>
            </a:r>
            <a:endParaRPr lang="en-GB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9CD4-3E6D-4AE6-82C3-A4C4AC23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435" y="3672845"/>
            <a:ext cx="9905999" cy="2374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>
                <a:latin typeface="Arial Rounded MT Bold" panose="020F0704030504030204" pitchFamily="34" charset="0"/>
              </a:rPr>
              <a:t>A container of actual (concrete) factories.</a:t>
            </a:r>
          </a:p>
          <a:p>
            <a:pPr marL="0" indent="0">
              <a:buNone/>
            </a:pPr>
            <a:r>
              <a:rPr lang="en-AU" sz="2800" dirty="0">
                <a:latin typeface="Arial Rounded MT Bold" panose="020F0704030504030204" pitchFamily="34" charset="0"/>
              </a:rPr>
              <a:t>Pretends to be a factory,</a:t>
            </a:r>
          </a:p>
          <a:p>
            <a:pPr marL="0" indent="0">
              <a:buNone/>
            </a:pPr>
            <a:r>
              <a:rPr lang="en-AU" sz="2800" dirty="0">
                <a:latin typeface="Arial Rounded MT Bold" panose="020F0704030504030204" pitchFamily="34" charset="0"/>
              </a:rPr>
              <a:t>but actually delegates work to concrete factories.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CA1D81-8067-4AFC-9CE0-A297BA982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456" y="618518"/>
            <a:ext cx="5726809" cy="404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4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846C90-1239-4076-B0DC-BB3F63A25C35}"/>
              </a:ext>
            </a:extLst>
          </p:cNvPr>
          <p:cNvSpPr txBox="1"/>
          <p:nvPr/>
        </p:nvSpPr>
        <p:spPr>
          <a:xfrm>
            <a:off x="800014" y="1410854"/>
            <a:ext cx="108887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latin typeface="Arial Rounded MT Bold" panose="020F0704030504030204" pitchFamily="34" charset="0"/>
              </a:rPr>
              <a:t>I </a:t>
            </a:r>
            <a:r>
              <a:rPr lang="en-AU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have</a:t>
            </a:r>
            <a:r>
              <a:rPr lang="en-AU" sz="2400" dirty="0">
                <a:latin typeface="Arial Rounded MT Bold" panose="020F0704030504030204" pitchFamily="34" charset="0"/>
              </a:rPr>
              <a:t> lost count of how many Delphi developers said these exact words:</a:t>
            </a:r>
          </a:p>
          <a:p>
            <a:endParaRPr lang="en-AU" sz="2400" dirty="0">
              <a:latin typeface="Arial Rounded MT Bold" panose="020F0704030504030204" pitchFamily="34" charset="0"/>
            </a:endParaRPr>
          </a:p>
          <a:p>
            <a:r>
              <a:rPr lang="en-AU" sz="2400" dirty="0">
                <a:latin typeface="Arial Rounded MT Bold" panose="020F0704030504030204" pitchFamily="34" charset="0"/>
              </a:rPr>
              <a:t>“Oh, yeah… software patterns.</a:t>
            </a:r>
          </a:p>
          <a:p>
            <a:pPr marL="715963" indent="-715963">
              <a:buFont typeface="+mj-lt"/>
              <a:buAutoNum type="arabicPeriod"/>
            </a:pPr>
            <a:r>
              <a:rPr lang="en-AU" sz="2400" dirty="0">
                <a:latin typeface="Arial Rounded MT Bold" panose="020F0704030504030204" pitchFamily="34" charset="0"/>
              </a:rPr>
              <a:t>I don’t know patterns.</a:t>
            </a:r>
          </a:p>
          <a:p>
            <a:pPr marL="715963" indent="-715963">
              <a:buFont typeface="+mj-lt"/>
              <a:buAutoNum type="arabicPeriod"/>
            </a:pPr>
            <a:r>
              <a:rPr lang="en-AU" sz="2400" dirty="0">
                <a:latin typeface="Arial Rounded MT Bold" panose="020F0704030504030204" pitchFamily="34" charset="0"/>
              </a:rPr>
              <a:t>That’s advanced programming.</a:t>
            </a:r>
          </a:p>
          <a:p>
            <a:pPr marL="715963" indent="-715963">
              <a:buFont typeface="+mj-lt"/>
              <a:buAutoNum type="arabicPeriod"/>
            </a:pPr>
            <a:r>
              <a:rPr lang="en-AU" sz="2400" dirty="0">
                <a:latin typeface="Arial Rounded MT Bold" panose="020F0704030504030204" pitchFamily="34" charset="0"/>
              </a:rPr>
              <a:t>I know I should learn patterns</a:t>
            </a:r>
          </a:p>
          <a:p>
            <a:r>
              <a:rPr lang="en-AU" sz="2400" dirty="0">
                <a:latin typeface="Arial Rounded MT Bold" panose="020F0704030504030204" pitchFamily="34" charset="0"/>
              </a:rPr>
              <a:t>…but I haven’t got around to it.”</a:t>
            </a:r>
          </a:p>
          <a:p>
            <a:pPr marL="342900" indent="-342900">
              <a:buFont typeface="+mj-lt"/>
              <a:buAutoNum type="arabicPeriod"/>
            </a:pPr>
            <a:endParaRPr lang="en-AU" sz="2400" dirty="0">
              <a:latin typeface="Arial Rounded MT Bold" panose="020F07040305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AU" sz="2400" dirty="0">
              <a:latin typeface="Arial Rounded MT Bold" panose="020F0704030504030204" pitchFamily="34" charset="0"/>
            </a:endParaRPr>
          </a:p>
          <a:p>
            <a:endParaRPr lang="en-AU" sz="24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We </a:t>
            </a:r>
            <a:r>
              <a:rPr lang="en-US" sz="2400" b="1" i="1" dirty="0">
                <a:latin typeface="Arial Rounded MT Bold" panose="020F0704030504030204" pitchFamily="34" charset="0"/>
              </a:rPr>
              <a:t>all</a:t>
            </a:r>
            <a:r>
              <a:rPr lang="en-US" sz="2400" dirty="0">
                <a:latin typeface="Arial Rounded MT Bold" panose="020F0704030504030204" pitchFamily="34" charset="0"/>
              </a:rPr>
              <a:t> use patterns when writing software,</a:t>
            </a:r>
          </a:p>
          <a:p>
            <a:pPr marL="0" indent="0" algn="ctr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whether or not we’re aware of them.</a:t>
            </a:r>
          </a:p>
        </p:txBody>
      </p:sp>
    </p:spTree>
    <p:extLst>
      <p:ext uri="{BB962C8B-B14F-4D97-AF65-F5344CB8AC3E}">
        <p14:creationId xmlns:p14="http://schemas.microsoft.com/office/powerpoint/2010/main" val="2999045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 err="1">
                <a:latin typeface="Arial Rounded MT Bold" panose="020F0704030504030204" pitchFamily="34" charset="0"/>
              </a:rPr>
              <a:t>Multiton</a:t>
            </a:r>
            <a:endParaRPr lang="en-GB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9CD4-3E6D-4AE6-82C3-A4C4AC23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1" y="4736120"/>
            <a:ext cx="8401050" cy="13049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There can be multiple instances of a </a:t>
            </a:r>
            <a:r>
              <a:rPr lang="en-US" dirty="0" err="1">
                <a:latin typeface="Arial Rounded MT Bold" panose="020F0704030504030204" pitchFamily="34" charset="0"/>
              </a:rPr>
              <a:t>multiton</a:t>
            </a:r>
            <a:r>
              <a:rPr lang="en-US" dirty="0">
                <a:latin typeface="Arial Rounded MT Bold" panose="020F0704030504030204" pitchFamily="34" charset="0"/>
              </a:rPr>
              <a:t> class, but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each instance must uniquely represent its own “thing”.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3463F8-5323-4D1F-AE02-9DFFC6B1D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471" y="816955"/>
            <a:ext cx="5687679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3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8282-0A76-428D-9F83-A034FF07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>
                <a:latin typeface="Arial Rounded MT Bold" panose="020F0704030504030204" pitchFamily="34" charset="0"/>
                <a:cs typeface="Calibri" panose="020F0502020204030204" pitchFamily="34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1F1F4-305A-4C9F-B498-256D1122D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015" y="1871932"/>
            <a:ext cx="11415711" cy="4080295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“It’s a singleton factory that produces </a:t>
            </a:r>
            <a:r>
              <a:rPr lang="en-GB" dirty="0" err="1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TPerson</a:t>
            </a:r>
            <a:r>
              <a:rPr lang="en-GB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multitons</a:t>
            </a:r>
            <a:r>
              <a:rPr lang="en-GB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subscribers.”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GB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24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this make sense now?</a:t>
            </a:r>
          </a:p>
          <a:p>
            <a:pPr marL="0" indent="0">
              <a:buNone/>
            </a:pPr>
            <a:endParaRPr lang="en-GB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386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>
                <a:latin typeface="Arial Rounded MT Bold" panose="020F0704030504030204" pitchFamily="34" charset="0"/>
              </a:rPr>
              <a:t>Memento</a:t>
            </a:r>
            <a:endParaRPr lang="en-GB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9CD4-3E6D-4AE6-82C3-A4C4AC23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latin typeface="Arial Rounded MT Bold" panose="020F0704030504030204" pitchFamily="34" charset="0"/>
              </a:rPr>
              <a:t>Also known as Undo/Redo functionality.</a:t>
            </a:r>
          </a:p>
          <a:p>
            <a:pPr marL="0" indent="0">
              <a:buNone/>
            </a:pPr>
            <a:endParaRPr lang="en-GB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 Rounded MT Bold" panose="020F0704030504030204" pitchFamily="34" charset="0"/>
              </a:rPr>
              <a:t>Save the state.  Later, can restore the state.</a:t>
            </a:r>
          </a:p>
        </p:txBody>
      </p:sp>
    </p:spTree>
    <p:extLst>
      <p:ext uri="{BB962C8B-B14F-4D97-AF65-F5344CB8AC3E}">
        <p14:creationId xmlns:p14="http://schemas.microsoft.com/office/powerpoint/2010/main" val="3905659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>
                <a:latin typeface="Arial Rounded MT Bold" panose="020F0704030504030204" pitchFamily="34" charset="0"/>
              </a:rPr>
              <a:t>Other patterns</a:t>
            </a:r>
            <a:endParaRPr lang="en-GB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9CD4-3E6D-4AE6-82C3-A4C4AC23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>
                <a:latin typeface="Arial Rounded MT Bold" panose="020F0704030504030204" pitchFamily="34" charset="0"/>
              </a:rPr>
              <a:t>Decorators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>
                <a:latin typeface="Arial Rounded MT Bold" panose="020F0704030504030204" pitchFamily="34" charset="0"/>
              </a:rPr>
              <a:t>Façade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>
                <a:latin typeface="Arial Rounded MT Bold" panose="020F0704030504030204" pitchFamily="34" charset="0"/>
              </a:rPr>
              <a:t>Dependency injection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</a:rPr>
              <a:t>Flyweight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</a:rPr>
              <a:t>Chain of responsibility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</a:rPr>
              <a:t>Command</a:t>
            </a:r>
            <a:endParaRPr lang="en-AU" dirty="0"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976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>
                <a:latin typeface="Arial Rounded MT Bold" panose="020F0704030504030204" pitchFamily="34" charset="0"/>
              </a:rPr>
              <a:t>Summary</a:t>
            </a:r>
            <a:endParaRPr lang="en-GB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9CD4-3E6D-4AE6-82C3-A4C4AC23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latin typeface="Arial Rounded MT Bold" panose="020F0704030504030204" pitchFamily="34" charset="0"/>
              </a:rPr>
              <a:t>We all use patterns.</a:t>
            </a:r>
          </a:p>
          <a:p>
            <a:pPr marL="0" indent="0">
              <a:buNone/>
            </a:pPr>
            <a:r>
              <a:rPr lang="en-AU" dirty="0">
                <a:latin typeface="Arial Rounded MT Bold" panose="020F0704030504030204" pitchFamily="34" charset="0"/>
              </a:rPr>
              <a:t>Bigger toolbox </a:t>
            </a:r>
            <a:r>
              <a:rPr lang="en-GB" sz="3200" b="1" dirty="0">
                <a:latin typeface="Symbol" panose="05050102010706020507" pitchFamily="18" charset="2"/>
              </a:rPr>
              <a:t>®</a:t>
            </a:r>
            <a:r>
              <a:rPr lang="en-AU" dirty="0">
                <a:latin typeface="Arial Rounded MT Bold" panose="020F0704030504030204" pitchFamily="34" charset="0"/>
              </a:rPr>
              <a:t>  more versatility.</a:t>
            </a:r>
          </a:p>
          <a:p>
            <a:pPr marL="0" indent="0">
              <a:buNone/>
            </a:pPr>
            <a:r>
              <a:rPr lang="en-AU" dirty="0">
                <a:latin typeface="Arial Rounded MT Bold" panose="020F0704030504030204" pitchFamily="34" charset="0"/>
              </a:rPr>
              <a:t>Less reinventing of wheels.</a:t>
            </a:r>
          </a:p>
          <a:p>
            <a:pPr marL="0" indent="0">
              <a:buNone/>
            </a:pPr>
            <a:endParaRPr lang="en-GB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621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>
                <a:latin typeface="Arial Rounded MT Bold" panose="020F0704030504030204" pitchFamily="34" charset="0"/>
              </a:rPr>
              <a:t>Thank you</a:t>
            </a:r>
            <a:endParaRPr lang="en-GB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9CD4-3E6D-4AE6-82C3-A4C4AC23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latin typeface="Arial Rounded MT Bold" panose="020F0704030504030204" pitchFamily="34" charset="0"/>
              </a:rPr>
              <a:t>Hope this was helpful to you.</a:t>
            </a:r>
          </a:p>
          <a:p>
            <a:pPr marL="0" indent="0">
              <a:buNone/>
            </a:pP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FF85C-E96D-4973-8066-0F6D373D9820}"/>
              </a:ext>
            </a:extLst>
          </p:cNvPr>
          <p:cNvSpPr txBox="1"/>
          <p:nvPr/>
        </p:nvSpPr>
        <p:spPr>
          <a:xfrm>
            <a:off x="1141412" y="4891177"/>
            <a:ext cx="10047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latin typeface="+mj-lt"/>
              </a:rPr>
              <a:t>https://github.com/ADUG-Perth/2021-Symposium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4FBC8-CD33-4787-B0EF-8E4DA919A22F}"/>
              </a:ext>
            </a:extLst>
          </p:cNvPr>
          <p:cNvSpPr txBox="1"/>
          <p:nvPr/>
        </p:nvSpPr>
        <p:spPr>
          <a:xfrm>
            <a:off x="3398807" y="3429000"/>
            <a:ext cx="42528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>
                <a:latin typeface="Arial Rounded MT Bold" panose="020F0704030504030204" pitchFamily="34" charset="0"/>
              </a:rPr>
              <a:t>www.batsoft.com.au</a:t>
            </a:r>
          </a:p>
          <a:p>
            <a:pPr algn="r"/>
            <a:r>
              <a:rPr lang="en-GB" sz="2800" dirty="0">
                <a:latin typeface="Arial Rounded MT Bold" panose="020F0704030504030204" pitchFamily="34" charset="0"/>
              </a:rPr>
              <a:t>peter@batsoft.com.au</a:t>
            </a:r>
          </a:p>
        </p:txBody>
      </p:sp>
    </p:spTree>
    <p:extLst>
      <p:ext uri="{BB962C8B-B14F-4D97-AF65-F5344CB8AC3E}">
        <p14:creationId xmlns:p14="http://schemas.microsoft.com/office/powerpoint/2010/main" val="2183989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9CD4-3E6D-4AE6-82C3-A4C4AC23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45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A7BF-54F6-47CA-BB6A-8FDF9CF2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cap="none" dirty="0">
                <a:latin typeface="Arial Rounded MT Bold" panose="020F0704030504030204" pitchFamily="34" charset="0"/>
                <a:cs typeface="Calibri" panose="020F0502020204030204" pitchFamily="34" charset="0"/>
              </a:rPr>
              <a:t>What</a:t>
            </a:r>
            <a:r>
              <a:rPr lang="en-GB" sz="4800" cap="none" dirty="0">
                <a:latin typeface="Arial Rounded MT Bold" panose="020F0704030504030204" pitchFamily="34" charset="0"/>
              </a:rPr>
              <a:t> are patterns?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AC2B4-4ED3-465D-AD52-D9DC56DF0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663555"/>
            <a:ext cx="9905999" cy="2581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rial Rounded MT Bold" panose="020F0704030504030204" pitchFamily="34" charset="0"/>
                <a:cs typeface="Calibri" panose="020F0502020204030204" pitchFamily="34" charset="0"/>
              </a:rPr>
              <a:t>Software</a:t>
            </a:r>
            <a:r>
              <a:rPr lang="en-US" sz="3200" dirty="0">
                <a:latin typeface="Arial Rounded MT Bold" panose="020F0704030504030204" pitchFamily="34" charset="0"/>
              </a:rPr>
              <a:t> design patterns are:</a:t>
            </a:r>
          </a:p>
          <a:p>
            <a:pPr marL="0" indent="0" algn="ctr">
              <a:buNone/>
            </a:pPr>
            <a:r>
              <a:rPr lang="en-US" sz="3200" b="1" i="1" dirty="0">
                <a:latin typeface="Arial Rounded MT Bold" panose="020F0704030504030204" pitchFamily="34" charset="0"/>
              </a:rPr>
              <a:t>recurring techniques </a:t>
            </a:r>
            <a:r>
              <a:rPr lang="en-US" sz="3200" dirty="0">
                <a:latin typeface="Arial Rounded MT Bold" panose="020F0704030504030204" pitchFamily="34" charset="0"/>
              </a:rPr>
              <a:t>that have been </a:t>
            </a:r>
            <a:r>
              <a:rPr lang="en-US" sz="3200" b="1" i="1" dirty="0">
                <a:latin typeface="Arial Rounded MT Bold" panose="020F0704030504030204" pitchFamily="34" charset="0"/>
              </a:rPr>
              <a:t>named</a:t>
            </a:r>
            <a:r>
              <a:rPr lang="en-US" sz="3200" dirty="0">
                <a:latin typeface="Arial Rounded MT Bold" panose="020F07040305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749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>
                <a:latin typeface="Arial Rounded MT Bold" panose="020F0704030504030204" pitchFamily="34" charset="0"/>
              </a:rPr>
              <a:t>Why use patterns?</a:t>
            </a:r>
            <a:endParaRPr lang="en-GB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9CD4-3E6D-4AE6-82C3-A4C4AC23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8554679" cy="2788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400" dirty="0">
                <a:latin typeface="Arial Rounded MT Bold" panose="020F0704030504030204" pitchFamily="34" charset="0"/>
              </a:rPr>
              <a:t>1.  Communication</a:t>
            </a:r>
          </a:p>
          <a:p>
            <a:pPr marL="0" indent="0">
              <a:buNone/>
            </a:pPr>
            <a:r>
              <a:rPr lang="en-AU" sz="4400" dirty="0">
                <a:latin typeface="Arial Rounded MT Bold" panose="020F0704030504030204" pitchFamily="34" charset="0"/>
              </a:rPr>
              <a:t>2.  Conceptualisation</a:t>
            </a:r>
            <a:endParaRPr lang="en-GB" sz="4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66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B6D0-8AEB-491A-86AC-0C7AD1AC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cap="none" dirty="0">
                <a:latin typeface="Arial Rounded MT Bold" panose="020F0704030504030204" pitchFamily="34" charset="0"/>
              </a:rPr>
              <a:t>Communication:</a:t>
            </a:r>
            <a:br>
              <a:rPr lang="en-GB" cap="none" dirty="0">
                <a:latin typeface="Arial Rounded MT Bold" panose="020F0704030504030204" pitchFamily="34" charset="0"/>
              </a:rPr>
            </a:br>
            <a:r>
              <a:rPr lang="en-GB" sz="4800" cap="none" dirty="0">
                <a:latin typeface="Arial Rounded MT Bold" panose="020F0704030504030204" pitchFamily="34" charset="0"/>
              </a:rPr>
              <a:t>Concise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3C31-8E7D-48D4-907A-9A75D5475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492" y="2226485"/>
            <a:ext cx="8563305" cy="354171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“Yesterday I bought a new four wheeled thing that one travels in.”</a:t>
            </a:r>
          </a:p>
          <a:p>
            <a:pPr marL="0" indent="0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“Yesterday I bought a new car.”</a:t>
            </a:r>
          </a:p>
          <a:p>
            <a:pPr marL="0" indent="0">
              <a:buNone/>
            </a:pPr>
            <a:endParaRPr lang="en-US" sz="28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Clearly the second statement: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 Rounded MT Bold" panose="020F0704030504030204" pitchFamily="34" charset="0"/>
              </a:rPr>
              <a:t>Is simpler and more concise.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 Rounded MT Bold" panose="020F0704030504030204" pitchFamily="34" charset="0"/>
              </a:rPr>
              <a:t>Conveys the concept of a </a:t>
            </a:r>
            <a:r>
              <a:rPr lang="en-US" sz="2800" strike="sngStrike" dirty="0">
                <a:latin typeface="Arial Rounded MT Bold" panose="020F0704030504030204" pitchFamily="34" charset="0"/>
              </a:rPr>
              <a:t>four wheeled thing that</a:t>
            </a:r>
            <a:r>
              <a:rPr lang="en-US" sz="2800" dirty="0">
                <a:latin typeface="Arial Rounded MT Bold" panose="020F0704030504030204" pitchFamily="34" charset="0"/>
              </a:rPr>
              <a:t>... car.</a:t>
            </a:r>
          </a:p>
          <a:p>
            <a:pPr marL="514350" indent="-514350">
              <a:buAutoNum type="arabicPeriod"/>
            </a:pPr>
            <a:endParaRPr lang="en-US" sz="28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In essence, that is what patters are:  terms that convey concepts, sometimes complex concepts, sometimes simple.</a:t>
            </a:r>
          </a:p>
        </p:txBody>
      </p:sp>
    </p:spTree>
    <p:extLst>
      <p:ext uri="{BB962C8B-B14F-4D97-AF65-F5344CB8AC3E}">
        <p14:creationId xmlns:p14="http://schemas.microsoft.com/office/powerpoint/2010/main" val="108746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4B89-1178-4C23-A2B2-AE1BD9D9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cap="none" dirty="0">
                <a:latin typeface="Arial Rounded MT Bold" panose="020F0704030504030204" pitchFamily="34" charset="0"/>
              </a:rPr>
              <a:t>Conceptualisation:</a:t>
            </a:r>
            <a:br>
              <a:rPr lang="en-GB" sz="3200" cap="none" dirty="0">
                <a:latin typeface="Arial Rounded MT Bold" panose="020F0704030504030204" pitchFamily="34" charset="0"/>
              </a:rPr>
            </a:br>
            <a:r>
              <a:rPr lang="en-GB" sz="4800" cap="none" dirty="0">
                <a:latin typeface="Arial Rounded MT Bold" panose="020F0704030504030204" pitchFamily="34" charset="0"/>
              </a:rPr>
              <a:t>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155D-B42C-4C52-BC9F-B40823B50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When combining concepts, the result will be an even more complex.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But if </a:t>
            </a:r>
            <a:r>
              <a:rPr lang="en-US" b="1" dirty="0">
                <a:latin typeface="Arial Rounded MT Bold" panose="020F0704030504030204" pitchFamily="34" charset="0"/>
              </a:rPr>
              <a:t>each concept</a:t>
            </a:r>
            <a:r>
              <a:rPr lang="en-US" dirty="0">
                <a:latin typeface="Arial Rounded MT Bold" panose="020F0704030504030204" pitchFamily="34" charset="0"/>
              </a:rPr>
              <a:t> is </a:t>
            </a:r>
            <a:r>
              <a:rPr lang="en-US" b="1" i="1" dirty="0">
                <a:latin typeface="Arial Rounded MT Bold" panose="020F0704030504030204" pitchFamily="34" charset="0"/>
              </a:rPr>
              <a:t>distinct</a:t>
            </a:r>
            <a:r>
              <a:rPr lang="en-US" dirty="0">
                <a:latin typeface="Arial Rounded MT Bold" panose="020F0704030504030204" pitchFamily="34" charset="0"/>
              </a:rPr>
              <a:t> and </a:t>
            </a:r>
            <a:r>
              <a:rPr lang="en-US" b="1" i="1" dirty="0">
                <a:latin typeface="Arial Rounded MT Bold" panose="020F0704030504030204" pitchFamily="34" charset="0"/>
              </a:rPr>
              <a:t>named</a:t>
            </a:r>
            <a:r>
              <a:rPr lang="en-US" dirty="0">
                <a:latin typeface="Arial Rounded MT Bold" panose="020F0704030504030204" pitchFamily="34" charset="0"/>
              </a:rPr>
              <a:t>, then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	our architecture remains tidy,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	in mind, words, diagrams, code…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It’s like having conceptual building blocks.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D5ABE-6820-4219-B8AC-95C5C7F4C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332" y="3148641"/>
            <a:ext cx="3807448" cy="22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7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8282-0A76-428D-9F83-A034FF07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>
                <a:latin typeface="Arial Rounded MT Bold" panose="020F0704030504030204" pitchFamily="34" charset="0"/>
                <a:cs typeface="Calibri" panose="020F0502020204030204" pitchFamily="34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1F1F4-305A-4C9F-B498-256D1122D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015" y="1871932"/>
            <a:ext cx="11415711" cy="4080295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“It’s a singleton factory that produces </a:t>
            </a:r>
            <a:r>
              <a:rPr lang="en-GB" dirty="0" err="1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TPerson</a:t>
            </a:r>
            <a:r>
              <a:rPr lang="en-GB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multitons</a:t>
            </a:r>
            <a:r>
              <a:rPr lang="en-GB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subscribers.”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GB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24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(At the end of this presentation, that will hopefully make sense.)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GB" sz="24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GB" sz="24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24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Disclaimer:</a:t>
            </a:r>
            <a:r>
              <a:rPr lang="en-GB" sz="24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24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</a:t>
            </a:r>
            <a:r>
              <a:rPr lang="en-GB" sz="2400" i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overkill</a:t>
            </a:r>
            <a:r>
              <a:rPr lang="en-GB" sz="24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but this is a presentation and I’m trying to make a point.</a:t>
            </a:r>
          </a:p>
          <a:p>
            <a:pPr marL="0" indent="0">
              <a:buNone/>
            </a:pPr>
            <a:endParaRPr lang="en-GB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924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C18F-9320-49CD-832B-054DBA1B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>
                <a:latin typeface="Arial Rounded MT Bold" panose="020F0704030504030204" pitchFamily="34" charset="0"/>
              </a:rPr>
              <a:t>Criticisms</a:t>
            </a:r>
            <a:endParaRPr lang="en-GB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C54AD-CBB6-45A4-9C5A-836B3522E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349" y="2097088"/>
            <a:ext cx="8114732" cy="354171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dirty="0">
                <a:latin typeface="Arial Rounded MT Bold" panose="020F0704030504030204" pitchFamily="34" charset="0"/>
              </a:rPr>
              <a:t>1. Other language paradigms don’t need many patterns</a:t>
            </a:r>
          </a:p>
          <a:p>
            <a:pPr marL="0" indent="0">
              <a:buNone/>
            </a:pPr>
            <a:r>
              <a:rPr lang="en-US" sz="3600" dirty="0">
                <a:latin typeface="Arial Rounded MT Bold" panose="020F0704030504030204" pitchFamily="34" charset="0"/>
              </a:rPr>
              <a:t>     (ex. functional languages, aspect-oriented…)</a:t>
            </a:r>
          </a:p>
          <a:p>
            <a:pPr marL="0" indent="0">
              <a:buNone/>
            </a:pPr>
            <a:endParaRPr lang="en-US" sz="36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Arial Rounded MT Bold" panose="020F0704030504030204" pitchFamily="34" charset="0"/>
              </a:rPr>
              <a:t>2. Patterns are used because libraries are incomplete.</a:t>
            </a:r>
          </a:p>
          <a:p>
            <a:pPr marL="0" indent="0">
              <a:buNone/>
            </a:pPr>
            <a:endParaRPr lang="en-US" sz="36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Arial Rounded MT Bold" panose="020F0704030504030204" pitchFamily="34" charset="0"/>
              </a:rPr>
              <a:t>3. Patterns are too rigid</a:t>
            </a:r>
          </a:p>
          <a:p>
            <a:pPr marL="0" indent="0">
              <a:buNone/>
            </a:pPr>
            <a:endParaRPr lang="en-US" sz="36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Arial Rounded MT Bold" panose="020F0704030504030204" pitchFamily="34" charset="0"/>
              </a:rPr>
              <a:t>4. People use complex patterns unnecessarily.</a:t>
            </a:r>
            <a:endParaRPr lang="en-GB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63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A5F4-9E40-49C4-A477-937FB604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402887" cy="1478570"/>
          </a:xfrm>
        </p:spPr>
        <p:txBody>
          <a:bodyPr>
            <a:normAutofit/>
          </a:bodyPr>
          <a:lstStyle/>
          <a:p>
            <a:r>
              <a:rPr lang="en-US" sz="3600" cap="none" dirty="0">
                <a:latin typeface="Arial Rounded MT Bold" panose="020F0704030504030204" pitchFamily="34" charset="0"/>
              </a:rPr>
              <a:t>1. Other languages don’t need many patterns</a:t>
            </a:r>
            <a:endParaRPr lang="en-GB" sz="3600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2CB8C-4955-4B6C-95DF-A2C3E29BB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29" y="2827456"/>
            <a:ext cx="10607765" cy="238289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32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tools – different strengths.  </a:t>
            </a:r>
          </a:p>
          <a:p>
            <a:pPr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32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language paradigms have their own patterns (idioms).  Patterns still exist, just different patterns.</a:t>
            </a:r>
          </a:p>
        </p:txBody>
      </p:sp>
    </p:spTree>
    <p:extLst>
      <p:ext uri="{BB962C8B-B14F-4D97-AF65-F5344CB8AC3E}">
        <p14:creationId xmlns:p14="http://schemas.microsoft.com/office/powerpoint/2010/main" val="350359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Arial Rounded MT Bold">
      <a:majorFont>
        <a:latin typeface="Arial Rounded MT Bold"/>
        <a:ea typeface=""/>
        <a:cs typeface=""/>
      </a:majorFont>
      <a:minorFont>
        <a:latin typeface="Tw Cen MT"/>
        <a:ea typeface="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2133</TotalTime>
  <Words>821</Words>
  <Application>Microsoft Office PowerPoint</Application>
  <PresentationFormat>Widescreen</PresentationFormat>
  <Paragraphs>165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Rounded MT Bold</vt:lpstr>
      <vt:lpstr>Calibri</vt:lpstr>
      <vt:lpstr>Courier New</vt:lpstr>
      <vt:lpstr>Symbol</vt:lpstr>
      <vt:lpstr>Tw Cen MT</vt:lpstr>
      <vt:lpstr>Circuit</vt:lpstr>
      <vt:lpstr>Software patterns in Delphi</vt:lpstr>
      <vt:lpstr>PowerPoint Presentation</vt:lpstr>
      <vt:lpstr>What are patterns?</vt:lpstr>
      <vt:lpstr>Why use patterns?</vt:lpstr>
      <vt:lpstr>Communication: Concise terms</vt:lpstr>
      <vt:lpstr>Conceptualisation: Building blocks</vt:lpstr>
      <vt:lpstr>Example</vt:lpstr>
      <vt:lpstr>Criticisms</vt:lpstr>
      <vt:lpstr>1. Other languages don’t need many patterns</vt:lpstr>
      <vt:lpstr>2. Patterns are used because libraries are incomplete</vt:lpstr>
      <vt:lpstr>3. Patterns are too rigid</vt:lpstr>
      <vt:lpstr>4. People use complex patterns unnecessarily.</vt:lpstr>
      <vt:lpstr>PowerPoint Presentation</vt:lpstr>
      <vt:lpstr>PowerPoint Presentation</vt:lpstr>
      <vt:lpstr>PowerPoint Presentation</vt:lpstr>
      <vt:lpstr>Delphi events are single call-backs</vt:lpstr>
      <vt:lpstr>Subscriber/Observer pattern</vt:lpstr>
      <vt:lpstr>Factory</vt:lpstr>
      <vt:lpstr>Abstract factory</vt:lpstr>
      <vt:lpstr>Multiton</vt:lpstr>
      <vt:lpstr>Example</vt:lpstr>
      <vt:lpstr>Memento</vt:lpstr>
      <vt:lpstr>Other patterns</vt:lpstr>
      <vt:lpstr>Summary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patterns in Delphi</dc:title>
  <dc:creator>Peter Thönell</dc:creator>
  <cp:lastModifiedBy>Peter Thönell</cp:lastModifiedBy>
  <cp:revision>21</cp:revision>
  <dcterms:created xsi:type="dcterms:W3CDTF">2021-09-04T03:46:17Z</dcterms:created>
  <dcterms:modified xsi:type="dcterms:W3CDTF">2021-09-09T07:48:21Z</dcterms:modified>
</cp:coreProperties>
</file>