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81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0" r:id="rId17"/>
    <p:sldId id="277" r:id="rId18"/>
    <p:sldId id="278" r:id="rId19"/>
    <p:sldId id="282" r:id="rId20"/>
    <p:sldId id="276" r:id="rId21"/>
    <p:sldId id="284" r:id="rId22"/>
    <p:sldId id="279" r:id="rId23"/>
    <p:sldId id="283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Thönell" initials="PT" lastIdx="1" clrIdx="0">
    <p:extLst>
      <p:ext uri="{19B8F6BF-5375-455C-9EA6-DF929625EA0E}">
        <p15:presenceInfo xmlns:p15="http://schemas.microsoft.com/office/powerpoint/2012/main" userId="9611311235bcd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3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83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1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86EC-EB34-4483-B8BC-4B1442AC036E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6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FB0-7957-4414-9C0E-1CCF1C0E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3" y="1122363"/>
            <a:ext cx="9279147" cy="2387600"/>
          </a:xfrm>
        </p:spPr>
        <p:txBody>
          <a:bodyPr>
            <a:normAutofit/>
          </a:bodyPr>
          <a:lstStyle/>
          <a:p>
            <a:r>
              <a:rPr lang="en-AU" sz="54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AU" sz="5400" cap="none" dirty="0">
                <a:latin typeface="Arial Rounded MT Bold" panose="020F0704030504030204" pitchFamily="34" charset="0"/>
              </a:rPr>
              <a:t> patterns in Delphi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8A1E-6545-4187-B54D-578B37E2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01" y="3541653"/>
            <a:ext cx="6242649" cy="1127649"/>
          </a:xfrm>
        </p:spPr>
        <p:txBody>
          <a:bodyPr>
            <a:normAutofit lnSpcReduction="10000"/>
          </a:bodyPr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AU" sz="36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Peter Thönell</a:t>
            </a:r>
            <a:endParaRPr lang="en-GB" sz="2800" cap="none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696F-107D-4FB2-995C-E346CF663543}"/>
              </a:ext>
            </a:extLst>
          </p:cNvPr>
          <p:cNvSpPr txBox="1"/>
          <p:nvPr/>
        </p:nvSpPr>
        <p:spPr>
          <a:xfrm>
            <a:off x="3355675" y="4669302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</p:spTree>
    <p:extLst>
      <p:ext uri="{BB962C8B-B14F-4D97-AF65-F5344CB8AC3E}">
        <p14:creationId xmlns:p14="http://schemas.microsoft.com/office/powerpoint/2010/main" val="156103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3DEE-E2EC-4438-B25D-5107834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2. Patterns are used because libraries are incomplete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D25-D8B2-41BE-B050-8B00E4AC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2174433"/>
            <a:ext cx="10545792" cy="4065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Some patterns:</a:t>
            </a:r>
          </a:p>
          <a:p>
            <a:pPr marL="361950" indent="-361950"/>
            <a:r>
              <a:rPr lang="en-US" i="1" dirty="0">
                <a:latin typeface="Arial Rounded MT Bold" panose="020F0704030504030204" pitchFamily="34" charset="0"/>
              </a:rPr>
              <a:t>are</a:t>
            </a:r>
            <a:r>
              <a:rPr lang="en-US" dirty="0">
                <a:latin typeface="Arial Rounded MT Bold" panose="020F0704030504030204" pitchFamily="34" charset="0"/>
              </a:rPr>
              <a:t> part of libraries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containers (</a:t>
            </a:r>
            <a:r>
              <a:rPr lang="en-US" dirty="0" err="1">
                <a:latin typeface="Arial Rounded MT Bold" panose="020F0704030504030204" pitchFamily="34" charset="0"/>
              </a:rPr>
              <a:t>TList</a:t>
            </a:r>
            <a:r>
              <a:rPr lang="en-US" dirty="0">
                <a:latin typeface="Arial Rounded MT Bold" panose="020F0704030504030204" pitchFamily="34" charset="0"/>
              </a:rPr>
              <a:t>&lt;&gt;, </a:t>
            </a:r>
            <a:r>
              <a:rPr lang="en-US" dirty="0" err="1">
                <a:latin typeface="Arial Rounded MT Bold" panose="020F0704030504030204" pitchFamily="34" charset="0"/>
              </a:rPr>
              <a:t>TDictionary</a:t>
            </a:r>
            <a:r>
              <a:rPr lang="en-US" dirty="0">
                <a:latin typeface="Arial Rounded MT Bold" panose="020F0704030504030204" pitchFamily="34" charset="0"/>
              </a:rPr>
              <a:t>&lt;&gt;)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become part of the language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abstractions (interfaces, base classes)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we use as a natural part of our process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composites (forms/frames with controls and other components)</a:t>
            </a:r>
          </a:p>
        </p:txBody>
      </p:sp>
    </p:spTree>
    <p:extLst>
      <p:ext uri="{BB962C8B-B14F-4D97-AF65-F5344CB8AC3E}">
        <p14:creationId xmlns:p14="http://schemas.microsoft.com/office/powerpoint/2010/main" val="7652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3. Patterns are too rigid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</a:t>
            </a:r>
            <a:r>
              <a:rPr lang="en-GB" sz="28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pattern.</a:t>
            </a:r>
          </a:p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get hung up on “the correct implementation”.</a:t>
            </a:r>
          </a:p>
        </p:txBody>
      </p:sp>
    </p:spTree>
    <p:extLst>
      <p:ext uri="{BB962C8B-B14F-4D97-AF65-F5344CB8AC3E}">
        <p14:creationId xmlns:p14="http://schemas.microsoft.com/office/powerpoint/2010/main" val="19686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4. People use complex patterns unnecessarily.</a:t>
            </a:r>
            <a:endParaRPr lang="en-GB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Yes.  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People often misuse recently discovered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That’s a problem with people, not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So, when should you use patterns?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appropriate!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Patterns are useful </a:t>
            </a:r>
            <a:r>
              <a:rPr lang="en-GB" sz="24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Simply using patterns does </a:t>
            </a:r>
            <a:r>
              <a:rPr lang="en-GB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make one good architect.</a:t>
            </a:r>
          </a:p>
          <a:p>
            <a:pPr marL="0" indent="0">
              <a:buNone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96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GB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variable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7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function</a:t>
            </a:r>
            <a:endParaRPr lang="en-GB" cap="non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55452-F2AE-477F-8700-E4FE102B3F22}"/>
              </a:ext>
            </a:extLst>
          </p:cNvPr>
          <p:cNvSpPr txBox="1"/>
          <p:nvPr/>
        </p:nvSpPr>
        <p:spPr>
          <a:xfrm>
            <a:off x="6783238" y="1424478"/>
            <a:ext cx="4851726" cy="397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implementation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_Global: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nil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begin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Assigned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(_Global)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_Global :=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TGlobal.Create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Result := _Global;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855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7" y="1424478"/>
            <a:ext cx="7996867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Static class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Delphi events are single call-backs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626D6-BB35-4A88-A8D6-8BA9190F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44" y="2000682"/>
            <a:ext cx="7047375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Subscriber/Observer pattern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0EBA-7DE0-4746-B9C3-CEDFFD22DDA2}"/>
              </a:ext>
            </a:extLst>
          </p:cNvPr>
          <p:cNvSpPr txBox="1"/>
          <p:nvPr/>
        </p:nvSpPr>
        <p:spPr>
          <a:xfrm>
            <a:off x="1141413" y="1619250"/>
            <a:ext cx="98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Any number of observers can subscribe their call-back methods.</a:t>
            </a:r>
            <a:endParaRPr lang="en-GB" sz="2400" dirty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D9802A-9445-49D7-A27B-28F1909D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90" y="2233611"/>
            <a:ext cx="6919105" cy="41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68" y="2323913"/>
            <a:ext cx="8002587" cy="274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shoe factory creates shoes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 car factory creates cars,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an object factory creates objects.</a:t>
            </a:r>
          </a:p>
        </p:txBody>
      </p:sp>
    </p:spTree>
    <p:extLst>
      <p:ext uri="{BB962C8B-B14F-4D97-AF65-F5344CB8AC3E}">
        <p14:creationId xmlns:p14="http://schemas.microsoft.com/office/powerpoint/2010/main" val="214264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Abstract 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35" y="3672845"/>
            <a:ext cx="9905999" cy="237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A container of actual (concrete) factories.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Pretends to be a factory,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but actually delegates work to concrete factories.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A1D81-8067-4AFC-9CE0-A297BA98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56" y="618518"/>
            <a:ext cx="5726809" cy="40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6C90-1239-4076-B0DC-BB3F63A25C35}"/>
              </a:ext>
            </a:extLst>
          </p:cNvPr>
          <p:cNvSpPr txBox="1"/>
          <p:nvPr/>
        </p:nvSpPr>
        <p:spPr>
          <a:xfrm>
            <a:off x="800014" y="1410854"/>
            <a:ext cx="10888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I </a:t>
            </a:r>
            <a:r>
              <a:rPr lang="en-AU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have</a:t>
            </a:r>
            <a:r>
              <a:rPr lang="en-AU" sz="2400" dirty="0">
                <a:latin typeface="Arial Rounded MT Bold" panose="020F0704030504030204" pitchFamily="34" charset="0"/>
              </a:rPr>
              <a:t> lost count of how many Delphi developers said these exact words:</a:t>
            </a: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r>
              <a:rPr lang="en-AU" sz="2400" dirty="0">
                <a:latin typeface="Arial Rounded MT Bold" panose="020F0704030504030204" pitchFamily="34" charset="0"/>
              </a:rPr>
              <a:t>“Oh, yeah… software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don’t know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That’s advanced programming.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know I should learn patterns</a:t>
            </a:r>
          </a:p>
          <a:p>
            <a:r>
              <a:rPr lang="en-AU" sz="2400" dirty="0">
                <a:latin typeface="Arial Rounded MT Bold" panose="020F0704030504030204" pitchFamily="34" charset="0"/>
              </a:rPr>
              <a:t>…but I haven’t got around to it.”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We </a:t>
            </a:r>
            <a:r>
              <a:rPr lang="en-US" sz="2400" b="1" i="1" dirty="0">
                <a:latin typeface="Arial Rounded MT Bold" panose="020F0704030504030204" pitchFamily="34" charset="0"/>
              </a:rPr>
              <a:t>all</a:t>
            </a:r>
            <a:r>
              <a:rPr lang="en-US" sz="2400" dirty="0">
                <a:latin typeface="Arial Rounded MT Bold" panose="020F0704030504030204" pitchFamily="34" charset="0"/>
              </a:rPr>
              <a:t> use patterns when writing software,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whether or not we’re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99904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>
                <a:latin typeface="Arial Rounded MT Bold" panose="020F0704030504030204" pitchFamily="34" charset="0"/>
              </a:rPr>
              <a:t>Multiton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4736120"/>
            <a:ext cx="8401050" cy="1304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There can be multiple instances of a </a:t>
            </a:r>
            <a:r>
              <a:rPr lang="en-US" dirty="0" err="1">
                <a:latin typeface="Arial Rounded MT Bold" panose="020F0704030504030204" pitchFamily="34" charset="0"/>
              </a:rPr>
              <a:t>multiton</a:t>
            </a:r>
            <a:r>
              <a:rPr lang="en-US" dirty="0">
                <a:latin typeface="Arial Rounded MT Bold" panose="020F0704030504030204" pitchFamily="34" charset="0"/>
              </a:rPr>
              <a:t> class, but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each instance must uniquely represent its own “thing”.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463F8-5323-4D1F-AE02-9DFFC6B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71" y="816955"/>
            <a:ext cx="568767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make sense now?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8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Memento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Also known as Undo/Redo functionality.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Save the state.  Later, can restore the state.</a:t>
            </a:r>
          </a:p>
        </p:txBody>
      </p:sp>
    </p:spTree>
    <p:extLst>
      <p:ext uri="{BB962C8B-B14F-4D97-AF65-F5344CB8AC3E}">
        <p14:creationId xmlns:p14="http://schemas.microsoft.com/office/powerpoint/2010/main" val="390565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Other patterns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Decorators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Façade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Flyweight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Command</a:t>
            </a:r>
            <a:endParaRPr lang="en-AU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7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Summary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We all use patterns.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Bigger toolbox </a:t>
            </a:r>
            <a:r>
              <a:rPr lang="en-GB" sz="3200" b="1" dirty="0">
                <a:latin typeface="Symbol" panose="05050102010706020507" pitchFamily="18" charset="2"/>
              </a:rPr>
              <a:t>®</a:t>
            </a:r>
            <a:r>
              <a:rPr lang="en-AU" dirty="0">
                <a:latin typeface="Arial Rounded MT Bold" panose="020F0704030504030204" pitchFamily="34" charset="0"/>
              </a:rPr>
              <a:t>  more versatility.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Less reinventing of wheels.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8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A7BF-54F6-47CA-BB6A-8FDF9CF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What</a:t>
            </a:r>
            <a:r>
              <a:rPr lang="en-GB" sz="4800" cap="none" dirty="0">
                <a:latin typeface="Arial Rounded MT Bold" panose="020F0704030504030204" pitchFamily="34" charset="0"/>
              </a:rPr>
              <a:t> are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2B4-4ED3-465D-AD52-D9DC56DF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663555"/>
            <a:ext cx="9905999" cy="258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US" sz="3200" dirty="0">
                <a:latin typeface="Arial Rounded MT Bold" panose="020F0704030504030204" pitchFamily="34" charset="0"/>
              </a:rPr>
              <a:t> design patterns are:</a:t>
            </a:r>
          </a:p>
          <a:p>
            <a:pPr marL="0" indent="0" algn="ctr">
              <a:buNone/>
            </a:pPr>
            <a:r>
              <a:rPr lang="en-US" sz="3200" b="1" i="1" dirty="0">
                <a:latin typeface="Arial Rounded MT Bold" panose="020F0704030504030204" pitchFamily="34" charset="0"/>
              </a:rPr>
              <a:t>recurring techniques </a:t>
            </a:r>
            <a:r>
              <a:rPr lang="en-US" sz="3200" dirty="0">
                <a:latin typeface="Arial Rounded MT Bold" panose="020F0704030504030204" pitchFamily="34" charset="0"/>
              </a:rPr>
              <a:t>that have been </a:t>
            </a:r>
            <a:r>
              <a:rPr lang="en-US" sz="3200" b="1" i="1" dirty="0">
                <a:latin typeface="Arial Rounded MT Bold" panose="020F0704030504030204" pitchFamily="34" charset="0"/>
              </a:rPr>
              <a:t>named</a:t>
            </a:r>
            <a:r>
              <a:rPr lang="en-US" sz="32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4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Why use patterns?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554679" cy="2788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Arial Rounded MT Bold" panose="020F0704030504030204" pitchFamily="34" charset="0"/>
              </a:rPr>
              <a:t>1.  Communication</a:t>
            </a:r>
          </a:p>
          <a:p>
            <a:pPr marL="0" indent="0">
              <a:buNone/>
            </a:pPr>
            <a:r>
              <a:rPr lang="en-AU" sz="4400" dirty="0">
                <a:latin typeface="Arial Rounded MT Bold" panose="020F0704030504030204" pitchFamily="34" charset="0"/>
              </a:rPr>
              <a:t>2.  Conceptualisation</a:t>
            </a:r>
            <a:endParaRPr lang="en-GB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6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Communication: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Concise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four wheeled thing that one travels in.”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car.”</a:t>
            </a: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Clearly the second statement: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Is simpler and more concise.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Conveys the concept of a </a:t>
            </a:r>
            <a:r>
              <a:rPr lang="en-US" sz="2800" strike="sngStrike" dirty="0">
                <a:latin typeface="Arial Rounded MT Bold" panose="020F0704030504030204" pitchFamily="34" charset="0"/>
              </a:rPr>
              <a:t>four wheeled thing that</a:t>
            </a:r>
            <a:r>
              <a:rPr lang="en-US" sz="2800" dirty="0">
                <a:latin typeface="Arial Rounded MT Bold" panose="020F0704030504030204" pitchFamily="34" charset="0"/>
              </a:rPr>
              <a:t>... car.</a:t>
            </a:r>
          </a:p>
          <a:p>
            <a:pPr marL="514350" indent="-51435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In essence, that is what patters are:  terms that convey concepts, sometimes complex concepts, sometimes simple.</a:t>
            </a:r>
          </a:p>
        </p:txBody>
      </p:sp>
    </p:spTree>
    <p:extLst>
      <p:ext uri="{BB962C8B-B14F-4D97-AF65-F5344CB8AC3E}">
        <p14:creationId xmlns:p14="http://schemas.microsoft.com/office/powerpoint/2010/main" val="10874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4B89-1178-4C23-A2B2-AE1BD9D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Conceptualisation:</a:t>
            </a:r>
            <a:br>
              <a:rPr lang="en-GB" sz="3200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55D-B42C-4C52-BC9F-B40823B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When combining concepts, the result will be an even more complex.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But if </a:t>
            </a:r>
            <a:r>
              <a:rPr lang="en-US" b="1" dirty="0">
                <a:latin typeface="Arial Rounded MT Bold" panose="020F0704030504030204" pitchFamily="34" charset="0"/>
              </a:rPr>
              <a:t>each concept</a:t>
            </a:r>
            <a:r>
              <a:rPr lang="en-US" dirty="0">
                <a:latin typeface="Arial Rounded MT Bold" panose="020F0704030504030204" pitchFamily="34" charset="0"/>
              </a:rPr>
              <a:t> is </a:t>
            </a:r>
            <a:r>
              <a:rPr lang="en-US" b="1" i="1" dirty="0">
                <a:latin typeface="Arial Rounded MT Bold" panose="020F0704030504030204" pitchFamily="34" charset="0"/>
              </a:rPr>
              <a:t>distinct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i="1" dirty="0">
                <a:latin typeface="Arial Rounded MT Bold" panose="020F0704030504030204" pitchFamily="34" charset="0"/>
              </a:rPr>
              <a:t>named</a:t>
            </a:r>
            <a:r>
              <a:rPr lang="en-US" dirty="0">
                <a:latin typeface="Arial Rounded MT Bold" panose="020F0704030504030204" pitchFamily="34" charset="0"/>
              </a:rPr>
              <a:t>, then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our architecture remains tidy,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in mind, words, diagrams, code…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It’s like having conceptual building blocks.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D5ABE-6820-4219-B8AC-95C5C7F4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32" y="3148641"/>
            <a:ext cx="3807448" cy="22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(At the end of this presentation, that will hopefully make sense.)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Disclaimer: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GB" sz="24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overkill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this is a presentation and I’m trying to make a point.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18F-9320-49CD-832B-054DBA1B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Criticisms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54AD-CBB6-45A4-9C5A-836B3522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349" y="2097088"/>
            <a:ext cx="8114732" cy="35417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1. Other language paradigms don’t need many patterns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(ex. functional languages, aspect-oriented…)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2. Patterns are used because libraries are incomplete.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3. Patterns are too rigid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4. People use complex patterns unnecessarily.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A5F4-9E40-49C4-A477-937FB604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2887" cy="1478570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1. Other languages don’t need many patterns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CB8C-4955-4B6C-95DF-A2C3E29B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2827456"/>
            <a:ext cx="10607765" cy="2382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tools – different strengths.  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language paradigms have their own patterns (idioms).  Patterns still exist, just different patterns.</a:t>
            </a:r>
          </a:p>
        </p:txBody>
      </p:sp>
    </p:spTree>
    <p:extLst>
      <p:ext uri="{BB962C8B-B14F-4D97-AF65-F5344CB8AC3E}">
        <p14:creationId xmlns:p14="http://schemas.microsoft.com/office/powerpoint/2010/main" val="35035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 Rounded MT Bold">
      <a:majorFont>
        <a:latin typeface="Arial Rounded MT Bold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780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Courier New</vt:lpstr>
      <vt:lpstr>Symbol</vt:lpstr>
      <vt:lpstr>Tw Cen MT</vt:lpstr>
      <vt:lpstr>Circuit</vt:lpstr>
      <vt:lpstr>Software patterns in Delphi</vt:lpstr>
      <vt:lpstr>PowerPoint Presentation</vt:lpstr>
      <vt:lpstr>What are patterns?</vt:lpstr>
      <vt:lpstr>Why use patterns?</vt:lpstr>
      <vt:lpstr>Communication: Concise terms</vt:lpstr>
      <vt:lpstr>Conceptualisation: Building blocks</vt:lpstr>
      <vt:lpstr>Example</vt:lpstr>
      <vt:lpstr>Criticisms</vt:lpstr>
      <vt:lpstr>1. Other languages don’t need many patterns</vt:lpstr>
      <vt:lpstr>2. Patterns are used because libraries are incomplete</vt:lpstr>
      <vt:lpstr>3. Patterns are too rigid</vt:lpstr>
      <vt:lpstr>4. People use complex patterns unnecessarily.</vt:lpstr>
      <vt:lpstr>PowerPoint Presentation</vt:lpstr>
      <vt:lpstr>PowerPoint Presentation</vt:lpstr>
      <vt:lpstr>PowerPoint Presentation</vt:lpstr>
      <vt:lpstr>Delphi events are single call-backs</vt:lpstr>
      <vt:lpstr>Subscriber/Observer pattern</vt:lpstr>
      <vt:lpstr>Factory</vt:lpstr>
      <vt:lpstr>Abstract factory</vt:lpstr>
      <vt:lpstr>Multiton</vt:lpstr>
      <vt:lpstr>Example</vt:lpstr>
      <vt:lpstr>Memento</vt:lpstr>
      <vt:lpstr>Other patterns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patterns in Delphi</dc:title>
  <dc:creator>Peter Thönell</dc:creator>
  <cp:lastModifiedBy>Peter Thönell</cp:lastModifiedBy>
  <cp:revision>20</cp:revision>
  <dcterms:created xsi:type="dcterms:W3CDTF">2021-09-04T03:46:17Z</dcterms:created>
  <dcterms:modified xsi:type="dcterms:W3CDTF">2021-09-05T15:06:46Z</dcterms:modified>
</cp:coreProperties>
</file>