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0" r:id="rId5"/>
    <p:sldId id="261" r:id="rId6"/>
    <p:sldId id="288" r:id="rId7"/>
    <p:sldId id="262" r:id="rId8"/>
    <p:sldId id="263" r:id="rId9"/>
    <p:sldId id="265" r:id="rId10"/>
    <p:sldId id="266" r:id="rId11"/>
    <p:sldId id="267" r:id="rId12"/>
    <p:sldId id="268" r:id="rId13"/>
    <p:sldId id="272" r:id="rId14"/>
    <p:sldId id="274" r:id="rId15"/>
    <p:sldId id="275" r:id="rId16"/>
    <p:sldId id="287" r:id="rId17"/>
    <p:sldId id="270" r:id="rId18"/>
    <p:sldId id="277" r:id="rId19"/>
    <p:sldId id="276" r:id="rId20"/>
    <p:sldId id="278" r:id="rId21"/>
    <p:sldId id="282" r:id="rId22"/>
    <p:sldId id="284" r:id="rId23"/>
    <p:sldId id="279" r:id="rId24"/>
    <p:sldId id="283" r:id="rId25"/>
    <p:sldId id="286" r:id="rId26"/>
    <p:sldId id="285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Thönell" initials="PT" lastIdx="1" clrIdx="0">
    <p:extLst>
      <p:ext uri="{19B8F6BF-5375-455C-9EA6-DF929625EA0E}">
        <p15:presenceInfo xmlns:p15="http://schemas.microsoft.com/office/powerpoint/2012/main" userId="9611311235bcd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1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62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3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83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6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1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2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0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1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8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6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FB0-7957-4414-9C0E-1CCF1C0E7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853" y="1122363"/>
            <a:ext cx="9279147" cy="2387600"/>
          </a:xfrm>
        </p:spPr>
        <p:txBody>
          <a:bodyPr>
            <a:normAutofit/>
          </a:bodyPr>
          <a:lstStyle/>
          <a:p>
            <a:r>
              <a:rPr lang="en-AU" sz="54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Software</a:t>
            </a:r>
            <a:r>
              <a:rPr lang="en-AU" sz="5400" cap="none" dirty="0">
                <a:latin typeface="Arial Rounded MT Bold" panose="020F0704030504030204" pitchFamily="34" charset="0"/>
              </a:rPr>
              <a:t> patterns in Delphi</a:t>
            </a:r>
            <a:endParaRPr lang="en-GB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8A1E-6545-4187-B54D-578B37E24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501" y="3541653"/>
            <a:ext cx="6242649" cy="1127649"/>
          </a:xfrm>
        </p:spPr>
        <p:txBody>
          <a:bodyPr>
            <a:normAutofit lnSpcReduction="10000"/>
          </a:bodyPr>
          <a:lstStyle/>
          <a:p>
            <a:pPr algn="ctr"/>
            <a:r>
              <a:rPr lang="en-AU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AU" sz="36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Peter Thönell</a:t>
            </a:r>
            <a:endParaRPr lang="en-GB" sz="2800" cap="none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A696F-107D-4FB2-995C-E346CF663543}"/>
              </a:ext>
            </a:extLst>
          </p:cNvPr>
          <p:cNvSpPr txBox="1"/>
          <p:nvPr/>
        </p:nvSpPr>
        <p:spPr>
          <a:xfrm>
            <a:off x="3355675" y="4669302"/>
            <a:ext cx="4252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www.batsoft.com.au</a:t>
            </a:r>
          </a:p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peter@batsoft.com.au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D52C0-CA30-4A9A-B026-94106162FD93}"/>
              </a:ext>
            </a:extLst>
          </p:cNvPr>
          <p:cNvSpPr txBox="1"/>
          <p:nvPr/>
        </p:nvSpPr>
        <p:spPr>
          <a:xfrm>
            <a:off x="1915064" y="5743334"/>
            <a:ext cx="982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https://github.com/ADUG-Perth/Symposium-2021</a:t>
            </a:r>
          </a:p>
        </p:txBody>
      </p:sp>
    </p:spTree>
    <p:extLst>
      <p:ext uri="{BB962C8B-B14F-4D97-AF65-F5344CB8AC3E}">
        <p14:creationId xmlns:p14="http://schemas.microsoft.com/office/powerpoint/2010/main" val="156103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3DEE-E2EC-4438-B25D-5107834C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2. Patterns are used because libraries are incomplete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FD25-D8B2-41BE-B050-8B00E4AC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83" y="2174433"/>
            <a:ext cx="10545792" cy="4065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Some patterns:</a:t>
            </a:r>
          </a:p>
          <a:p>
            <a:pPr marL="361950" indent="-361950"/>
            <a:r>
              <a:rPr lang="en-US" i="1" dirty="0">
                <a:latin typeface="Arial Rounded MT Bold" panose="020F0704030504030204" pitchFamily="34" charset="0"/>
              </a:rPr>
              <a:t>are</a:t>
            </a:r>
            <a:r>
              <a:rPr lang="en-US" dirty="0">
                <a:latin typeface="Arial Rounded MT Bold" panose="020F0704030504030204" pitchFamily="34" charset="0"/>
              </a:rPr>
              <a:t> part of libraries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containers (</a:t>
            </a:r>
            <a:r>
              <a:rPr lang="en-US" dirty="0" err="1">
                <a:latin typeface="Arial Rounded MT Bold" panose="020F0704030504030204" pitchFamily="34" charset="0"/>
              </a:rPr>
              <a:t>TList</a:t>
            </a:r>
            <a:r>
              <a:rPr lang="en-US" dirty="0">
                <a:latin typeface="Arial Rounded MT Bold" panose="020F0704030504030204" pitchFamily="34" charset="0"/>
              </a:rPr>
              <a:t>&lt;&gt;, </a:t>
            </a:r>
            <a:r>
              <a:rPr lang="en-US" dirty="0" err="1">
                <a:latin typeface="Arial Rounded MT Bold" panose="020F0704030504030204" pitchFamily="34" charset="0"/>
              </a:rPr>
              <a:t>TDictionary</a:t>
            </a:r>
            <a:r>
              <a:rPr lang="en-US" dirty="0">
                <a:latin typeface="Arial Rounded MT Bold" panose="020F0704030504030204" pitchFamily="34" charset="0"/>
              </a:rPr>
              <a:t>&lt;&gt;)</a:t>
            </a:r>
          </a:p>
          <a:p>
            <a:pPr marL="361950" indent="-361950"/>
            <a:r>
              <a:rPr lang="en-US" dirty="0">
                <a:latin typeface="Arial Rounded MT Bold" panose="020F0704030504030204" pitchFamily="34" charset="0"/>
              </a:rPr>
              <a:t>become part of the language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abstractions (interfaces, base classes)</a:t>
            </a:r>
          </a:p>
          <a:p>
            <a:pPr marL="361950" indent="-361950"/>
            <a:r>
              <a:rPr lang="en-US" dirty="0">
                <a:latin typeface="Arial Rounded MT Bold" panose="020F0704030504030204" pitchFamily="34" charset="0"/>
              </a:rPr>
              <a:t>we use as a natural part of our process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composites (forms/frames with controls and other components)</a:t>
            </a:r>
          </a:p>
        </p:txBody>
      </p:sp>
    </p:spTree>
    <p:extLst>
      <p:ext uri="{BB962C8B-B14F-4D97-AF65-F5344CB8AC3E}">
        <p14:creationId xmlns:p14="http://schemas.microsoft.com/office/powerpoint/2010/main" val="7652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3. Patterns are too rigid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</a:t>
            </a:r>
            <a:r>
              <a:rPr lang="en-GB" sz="2800" i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pattern.</a:t>
            </a:r>
          </a:p>
          <a:p>
            <a:endParaRPr lang="en-GB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get hung up on “the correct implementation”.</a:t>
            </a:r>
          </a:p>
        </p:txBody>
      </p:sp>
    </p:spTree>
    <p:extLst>
      <p:ext uri="{BB962C8B-B14F-4D97-AF65-F5344CB8AC3E}">
        <p14:creationId xmlns:p14="http://schemas.microsoft.com/office/powerpoint/2010/main" val="196860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4. People use complex patterns unnecessarily.</a:t>
            </a:r>
            <a:endParaRPr lang="en-GB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398453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Yes.  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People often misuse recently discovered goodies.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That’s a problem with people, not goodies.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So, when should you use patterns?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appropriate!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Patterns are useful </a:t>
            </a:r>
            <a:r>
              <a:rPr lang="en-GB" sz="18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Simply using patterns does </a:t>
            </a:r>
            <a:r>
              <a:rPr lang="en-GB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make one good architect, but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good architects know many patterns and how to use them.</a:t>
            </a:r>
            <a:endParaRPr lang="en-GB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496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8" y="1424478"/>
            <a:ext cx="551228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Global: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endParaRPr lang="en-GB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Global variable</a:t>
            </a:r>
            <a:endParaRPr lang="en-GB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8" y="1424478"/>
            <a:ext cx="5512280" cy="517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Global: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Global function</a:t>
            </a:r>
            <a:endParaRPr lang="en-GB" cap="none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55452-F2AE-477F-8700-E4FE102B3F22}"/>
              </a:ext>
            </a:extLst>
          </p:cNvPr>
          <p:cNvSpPr txBox="1"/>
          <p:nvPr/>
        </p:nvSpPr>
        <p:spPr>
          <a:xfrm>
            <a:off x="6783238" y="1424478"/>
            <a:ext cx="4851726" cy="3974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implementation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_Global: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nil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function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Global: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begin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not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Assigned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(_Global)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then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_Global :=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TGlobal.Create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Result := _Global;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855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7" y="1424478"/>
            <a:ext cx="7996867" cy="347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Global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Static class</a:t>
            </a:r>
            <a:endParaRPr lang="en-GB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3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296" y="1662314"/>
            <a:ext cx="7933576" cy="1478570"/>
          </a:xfrm>
        </p:spPr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Let’s look at some code now…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Delphi events are single call-backs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6626D6-BB35-4A88-A8D6-8BA9190F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44" y="2000682"/>
            <a:ext cx="7047375" cy="43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Subscriber/Observer pattern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E0EBA-7DE0-4746-B9C3-CEDFFD22DDA2}"/>
              </a:ext>
            </a:extLst>
          </p:cNvPr>
          <p:cNvSpPr txBox="1"/>
          <p:nvPr/>
        </p:nvSpPr>
        <p:spPr>
          <a:xfrm>
            <a:off x="1141413" y="1619250"/>
            <a:ext cx="981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 Rounded MT Bold" panose="020F0704030504030204" pitchFamily="34" charset="0"/>
              </a:rPr>
              <a:t>Any number of observers can subscribe their call-back methods.</a:t>
            </a:r>
            <a:endParaRPr lang="en-GB" sz="2400" dirty="0">
              <a:latin typeface="Arial Rounded MT Bold" panose="020F07040305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D9802A-9445-49D7-A27B-28F1909D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90" y="2233611"/>
            <a:ext cx="6919105" cy="41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err="1">
                <a:latin typeface="Arial Rounded MT Bold" panose="020F0704030504030204" pitchFamily="34" charset="0"/>
              </a:rPr>
              <a:t>Multiton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4736120"/>
            <a:ext cx="8401050" cy="13049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There can be multiple instances of a </a:t>
            </a:r>
            <a:r>
              <a:rPr lang="en-US" dirty="0" err="1">
                <a:latin typeface="Arial Rounded MT Bold" panose="020F0704030504030204" pitchFamily="34" charset="0"/>
              </a:rPr>
              <a:t>multiton</a:t>
            </a:r>
            <a:r>
              <a:rPr lang="en-US" dirty="0">
                <a:latin typeface="Arial Rounded MT Bold" panose="020F0704030504030204" pitchFamily="34" charset="0"/>
              </a:rPr>
              <a:t> class, but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each instance must uniquely represent its own “thing”.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463F8-5323-4D1F-AE02-9DFFC6B1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71" y="816955"/>
            <a:ext cx="568767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46C90-1239-4076-B0DC-BB3F63A25C35}"/>
              </a:ext>
            </a:extLst>
          </p:cNvPr>
          <p:cNvSpPr txBox="1"/>
          <p:nvPr/>
        </p:nvSpPr>
        <p:spPr>
          <a:xfrm>
            <a:off x="800014" y="1410854"/>
            <a:ext cx="10888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Arial Rounded MT Bold" panose="020F0704030504030204" pitchFamily="34" charset="0"/>
              </a:rPr>
              <a:t>I </a:t>
            </a:r>
            <a:r>
              <a:rPr lang="en-AU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have</a:t>
            </a:r>
            <a:r>
              <a:rPr lang="en-AU" sz="2400" dirty="0">
                <a:latin typeface="Arial Rounded MT Bold" panose="020F0704030504030204" pitchFamily="34" charset="0"/>
              </a:rPr>
              <a:t> lost count of how many Delphi developers said these exact words:</a:t>
            </a:r>
          </a:p>
          <a:p>
            <a:endParaRPr lang="en-AU" sz="2400" dirty="0">
              <a:latin typeface="Arial Rounded MT Bold" panose="020F0704030504030204" pitchFamily="34" charset="0"/>
            </a:endParaRPr>
          </a:p>
          <a:p>
            <a:r>
              <a:rPr lang="en-AU" sz="2400" dirty="0">
                <a:latin typeface="Arial Rounded MT Bold" panose="020F0704030504030204" pitchFamily="34" charset="0"/>
              </a:rPr>
              <a:t>“Oh, yeah… software patterns.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I don’t know patterns.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That’s advanced programming.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I know I should learn patterns</a:t>
            </a:r>
          </a:p>
          <a:p>
            <a:r>
              <a:rPr lang="en-AU" sz="2400" dirty="0">
                <a:latin typeface="Arial Rounded MT Bold" panose="020F0704030504030204" pitchFamily="34" charset="0"/>
              </a:rPr>
              <a:t>…but I haven’t got around to it.”</a:t>
            </a:r>
          </a:p>
          <a:p>
            <a:pPr marL="342900" indent="-342900">
              <a:buFont typeface="+mj-lt"/>
              <a:buAutoNum type="arabicPeriod"/>
            </a:pPr>
            <a:endParaRPr lang="en-AU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AU" sz="2400" dirty="0">
              <a:latin typeface="Arial Rounded MT Bold" panose="020F0704030504030204" pitchFamily="34" charset="0"/>
            </a:endParaRPr>
          </a:p>
          <a:p>
            <a:endParaRPr lang="en-AU" sz="24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We </a:t>
            </a:r>
            <a:r>
              <a:rPr lang="en-US" sz="2400" b="1" i="1" dirty="0">
                <a:latin typeface="Arial Rounded MT Bold" panose="020F0704030504030204" pitchFamily="34" charset="0"/>
              </a:rPr>
              <a:t>all</a:t>
            </a:r>
            <a:r>
              <a:rPr lang="en-US" sz="2400" dirty="0">
                <a:latin typeface="Arial Rounded MT Bold" panose="020F0704030504030204" pitchFamily="34" charset="0"/>
              </a:rPr>
              <a:t> use patterns when writing software,</a:t>
            </a: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whether or not we’re aware of them.</a:t>
            </a:r>
          </a:p>
        </p:txBody>
      </p:sp>
    </p:spTree>
    <p:extLst>
      <p:ext uri="{BB962C8B-B14F-4D97-AF65-F5344CB8AC3E}">
        <p14:creationId xmlns:p14="http://schemas.microsoft.com/office/powerpoint/2010/main" val="299904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Factory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368" y="2323913"/>
            <a:ext cx="8002587" cy="274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shoe factory creates shoes</a:t>
            </a:r>
          </a:p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 car factory creates cars,</a:t>
            </a:r>
          </a:p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an object factory creates objects.</a:t>
            </a:r>
          </a:p>
        </p:txBody>
      </p:sp>
    </p:spTree>
    <p:extLst>
      <p:ext uri="{BB962C8B-B14F-4D97-AF65-F5344CB8AC3E}">
        <p14:creationId xmlns:p14="http://schemas.microsoft.com/office/powerpoint/2010/main" val="214264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Abstract factory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435" y="3672845"/>
            <a:ext cx="9905999" cy="237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A container of actual (concrete) factories.</a:t>
            </a:r>
          </a:p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Pretends to be a factory,</a:t>
            </a:r>
          </a:p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but actually delegates work to concrete factories.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B2143-840D-48A8-AAD7-666B3000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15" y="500546"/>
            <a:ext cx="5660826" cy="40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1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282-0A76-428D-9F83-A034FF07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1F4-305A-4C9F-B498-256D1122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8" y="2329132"/>
            <a:ext cx="11415711" cy="3579963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“It’s a singleton factory that produces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TPerson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multitons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subscribers.”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make sense now?</a:t>
            </a:r>
          </a:p>
          <a:p>
            <a:pPr marL="0" indent="0">
              <a:buNone/>
            </a:pPr>
            <a:endParaRPr lang="en-GB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8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Memento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Also known as Undo/Redo functionality.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 Rounded MT Bold" panose="020F0704030504030204" pitchFamily="34" charset="0"/>
              </a:rPr>
              <a:t>Save the state.  Later, can restore the state.</a:t>
            </a:r>
          </a:p>
        </p:txBody>
      </p:sp>
    </p:spTree>
    <p:extLst>
      <p:ext uri="{BB962C8B-B14F-4D97-AF65-F5344CB8AC3E}">
        <p14:creationId xmlns:p14="http://schemas.microsoft.com/office/powerpoint/2010/main" val="390565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Other patterns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967" y="2249487"/>
            <a:ext cx="6478438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Decorators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Façade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Flyweight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Command</a:t>
            </a:r>
            <a:endParaRPr lang="en-AU" dirty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76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Summary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15" y="2249487"/>
            <a:ext cx="6927011" cy="2865977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We all use patterns.</a:t>
            </a:r>
          </a:p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Bigger toolbox </a:t>
            </a:r>
            <a:r>
              <a:rPr lang="en-GB" sz="3200" b="1" dirty="0">
                <a:latin typeface="Symbol" panose="05050102010706020507" pitchFamily="18" charset="2"/>
              </a:rPr>
              <a:t>®</a:t>
            </a:r>
            <a:r>
              <a:rPr lang="en-AU" dirty="0">
                <a:latin typeface="Arial Rounded MT Bold" panose="020F0704030504030204" pitchFamily="34" charset="0"/>
              </a:rPr>
              <a:t>  more versatility.</a:t>
            </a:r>
          </a:p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Less reinventing of wheels.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2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822096" cy="1478570"/>
          </a:xfrm>
        </p:spPr>
        <p:txBody>
          <a:bodyPr/>
          <a:lstStyle/>
          <a:p>
            <a:pPr algn="ctr"/>
            <a:r>
              <a:rPr lang="en-AU" cap="none" dirty="0">
                <a:latin typeface="Arial Rounded MT Bold" panose="020F0704030504030204" pitchFamily="34" charset="0"/>
              </a:rPr>
              <a:t>Thank you !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FF85C-E96D-4973-8066-0F6D373D9820}"/>
              </a:ext>
            </a:extLst>
          </p:cNvPr>
          <p:cNvSpPr txBox="1"/>
          <p:nvPr/>
        </p:nvSpPr>
        <p:spPr>
          <a:xfrm>
            <a:off x="1141412" y="4891177"/>
            <a:ext cx="10047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+mj-lt"/>
              </a:rPr>
              <a:t>https://github.com/ADUG-Perth/Symposium-2021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4FBC8-CD33-4787-B0EF-8E4DA919A22F}"/>
              </a:ext>
            </a:extLst>
          </p:cNvPr>
          <p:cNvSpPr txBox="1"/>
          <p:nvPr/>
        </p:nvSpPr>
        <p:spPr>
          <a:xfrm>
            <a:off x="3321169" y="2097088"/>
            <a:ext cx="4252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www.batsoft.com.au</a:t>
            </a:r>
          </a:p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peter@batsoft.com.au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57FBD-CD05-4D55-8693-780C9FF8ABAC}"/>
              </a:ext>
            </a:extLst>
          </p:cNvPr>
          <p:cNvSpPr txBox="1"/>
          <p:nvPr/>
        </p:nvSpPr>
        <p:spPr>
          <a:xfrm>
            <a:off x="3321168" y="3709576"/>
            <a:ext cx="425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>
                <a:latin typeface="Arial Rounded MT Bold" panose="020F0704030504030204" pitchFamily="34" charset="0"/>
              </a:rPr>
              <a:t>GetIt</a:t>
            </a:r>
            <a:r>
              <a:rPr lang="en-GB" sz="2800" dirty="0">
                <a:latin typeface="Arial Rounded MT Bold" panose="020F0704030504030204" pitchFamily="34" charset="0"/>
              </a:rPr>
              <a:t>: </a:t>
            </a:r>
            <a:r>
              <a:rPr lang="en-GB" sz="2800" dirty="0" err="1">
                <a:latin typeface="Arial Rounded MT Bold" panose="020F0704030504030204" pitchFamily="34" charset="0"/>
              </a:rPr>
              <a:t>BatSoft</a:t>
            </a:r>
            <a:r>
              <a:rPr lang="en-GB" sz="2800" dirty="0">
                <a:latin typeface="Arial Rounded MT Bold" panose="020F070403050403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183989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A7BF-54F6-47CA-BB6A-8FDF9CF2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What</a:t>
            </a:r>
            <a:r>
              <a:rPr lang="en-GB" sz="4800" cap="none" dirty="0">
                <a:latin typeface="Arial Rounded MT Bold" panose="020F0704030504030204" pitchFamily="34" charset="0"/>
              </a:rPr>
              <a:t> are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C2B4-4ED3-465D-AD52-D9DC56DF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663555"/>
            <a:ext cx="9905999" cy="258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  <a:cs typeface="Calibri" panose="020F0502020204030204" pitchFamily="34" charset="0"/>
              </a:rPr>
              <a:t>Software</a:t>
            </a:r>
            <a:r>
              <a:rPr lang="en-US" sz="3200" dirty="0">
                <a:latin typeface="Arial Rounded MT Bold" panose="020F0704030504030204" pitchFamily="34" charset="0"/>
              </a:rPr>
              <a:t> design patterns are:</a:t>
            </a:r>
          </a:p>
          <a:p>
            <a:pPr marL="0" indent="0" algn="ctr">
              <a:buNone/>
            </a:pPr>
            <a:r>
              <a:rPr lang="en-US" sz="3200" b="1" i="1" dirty="0">
                <a:latin typeface="Arial Rounded MT Bold" panose="020F0704030504030204" pitchFamily="34" charset="0"/>
              </a:rPr>
              <a:t>recurring techniques </a:t>
            </a:r>
            <a:r>
              <a:rPr lang="en-US" sz="3200" dirty="0">
                <a:latin typeface="Arial Rounded MT Bold" panose="020F0704030504030204" pitchFamily="34" charset="0"/>
              </a:rPr>
              <a:t>that have been </a:t>
            </a:r>
            <a:r>
              <a:rPr lang="en-US" sz="3200" b="1" i="1" dirty="0">
                <a:latin typeface="Arial Rounded MT Bold" panose="020F0704030504030204" pitchFamily="34" charset="0"/>
              </a:rPr>
              <a:t>named</a:t>
            </a:r>
            <a:r>
              <a:rPr lang="en-US" sz="3200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4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6D0-8AEB-491A-86AC-0C7AD1A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Communication:</a:t>
            </a:r>
            <a:br>
              <a:rPr lang="en-GB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Concise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C31-8E7D-48D4-907A-9A75D547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92" y="2226485"/>
            <a:ext cx="8563305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“Yesterday I bought a new four wheeled thing that one travels in.”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“Yesterday I bought a new car.”</a:t>
            </a:r>
          </a:p>
          <a:p>
            <a:pPr marL="0" indent="0">
              <a:buNone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Clearly the second statement: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Is simpler and more concise.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Conveys the concept of a </a:t>
            </a:r>
            <a:r>
              <a:rPr lang="en-US" sz="2800" strike="sngStrike" dirty="0">
                <a:latin typeface="Arial Rounded MT Bold" panose="020F0704030504030204" pitchFamily="34" charset="0"/>
              </a:rPr>
              <a:t>four wheeled thing that</a:t>
            </a:r>
            <a:r>
              <a:rPr lang="en-US" sz="2800" dirty="0">
                <a:latin typeface="Arial Rounded MT Bold" panose="020F0704030504030204" pitchFamily="34" charset="0"/>
              </a:rPr>
              <a:t>... car.</a:t>
            </a:r>
          </a:p>
          <a:p>
            <a:pPr marL="514350" indent="-51435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In essence, that is what patters are:  terms that convey concepts, sometimes complex concepts, sometimes simple.</a:t>
            </a:r>
          </a:p>
        </p:txBody>
      </p:sp>
    </p:spTree>
    <p:extLst>
      <p:ext uri="{BB962C8B-B14F-4D97-AF65-F5344CB8AC3E}">
        <p14:creationId xmlns:p14="http://schemas.microsoft.com/office/powerpoint/2010/main" val="10874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4B89-1178-4C23-A2B2-AE1BD9D9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Conceptualisation:</a:t>
            </a:r>
            <a:br>
              <a:rPr lang="en-GB" sz="3200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55D-B42C-4C52-BC9F-B40823B5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When combining concepts, the result will be an even more complex.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But if </a:t>
            </a:r>
            <a:r>
              <a:rPr lang="en-US" b="1" dirty="0">
                <a:latin typeface="Arial Rounded MT Bold" panose="020F0704030504030204" pitchFamily="34" charset="0"/>
              </a:rPr>
              <a:t>each concept</a:t>
            </a:r>
            <a:r>
              <a:rPr lang="en-US" dirty="0">
                <a:latin typeface="Arial Rounded MT Bold" panose="020F0704030504030204" pitchFamily="34" charset="0"/>
              </a:rPr>
              <a:t> is </a:t>
            </a:r>
            <a:r>
              <a:rPr lang="en-US" b="1" i="1" dirty="0">
                <a:latin typeface="Arial Rounded MT Bold" panose="020F0704030504030204" pitchFamily="34" charset="0"/>
              </a:rPr>
              <a:t>distinct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b="1" i="1" dirty="0">
                <a:latin typeface="Arial Rounded MT Bold" panose="020F0704030504030204" pitchFamily="34" charset="0"/>
              </a:rPr>
              <a:t>named</a:t>
            </a:r>
            <a:r>
              <a:rPr lang="en-US" dirty="0">
                <a:latin typeface="Arial Rounded MT Bold" panose="020F0704030504030204" pitchFamily="34" charset="0"/>
              </a:rPr>
              <a:t>, then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our architecture remains tidy,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in mind, words, diagrams, code…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It’s like having conceptual building blocks.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D5ABE-6820-4219-B8AC-95C5C7F4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32" y="3148641"/>
            <a:ext cx="3807448" cy="22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6D0-8AEB-491A-86AC-0C7AD1A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New ideas:</a:t>
            </a:r>
            <a:br>
              <a:rPr lang="en-GB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Don’t reinvent wheels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C31-8E7D-48D4-907A-9A75D547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92" y="2226485"/>
            <a:ext cx="856330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Other developers have found solutions and techniques that could be just what we need.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Why not learn them?</a:t>
            </a:r>
          </a:p>
        </p:txBody>
      </p:sp>
    </p:spTree>
    <p:extLst>
      <p:ext uri="{BB962C8B-B14F-4D97-AF65-F5344CB8AC3E}">
        <p14:creationId xmlns:p14="http://schemas.microsoft.com/office/powerpoint/2010/main" val="39199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282-0A76-428D-9F83-A034FF07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1F4-305A-4C9F-B498-256D1122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5" y="1871932"/>
            <a:ext cx="11415711" cy="408029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“It’s a singleton factory that produces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TPerson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multitons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subscribers.”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(At the end of this presentation, that will hopefully make sense.)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Disclaimer:</a:t>
            </a: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</a:t>
            </a:r>
            <a:r>
              <a:rPr lang="en-GB" sz="2400" i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overkill</a:t>
            </a: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this is a presentation and I’m trying to make a point.</a:t>
            </a:r>
          </a:p>
          <a:p>
            <a:pPr marL="0" indent="0">
              <a:buNone/>
            </a:pPr>
            <a:endParaRPr lang="en-GB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2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18F-9320-49CD-832B-054DBA1B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892" y="1877975"/>
            <a:ext cx="6596481" cy="1478570"/>
          </a:xfrm>
        </p:spPr>
        <p:txBody>
          <a:bodyPr>
            <a:normAutofit/>
          </a:bodyPr>
          <a:lstStyle/>
          <a:p>
            <a:pPr algn="ctr"/>
            <a:r>
              <a:rPr lang="en-AU" sz="5400" cap="none" dirty="0">
                <a:latin typeface="Arial Rounded MT Bold" panose="020F0704030504030204" pitchFamily="34" charset="0"/>
              </a:rPr>
              <a:t>Criticisms</a:t>
            </a:r>
            <a:endParaRPr lang="en-GB" sz="5400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3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A5F4-9E40-49C4-A477-937FB604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02887" cy="1478570"/>
          </a:xfrm>
        </p:spPr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1. Other languages don’t need many patterns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CB8C-4955-4B6C-95DF-A2C3E29B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29" y="2827456"/>
            <a:ext cx="10607765" cy="2382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tools – different strengths.  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language paradigms have their own patterns (idioms).  Patterns still exist, just different patterns.</a:t>
            </a:r>
          </a:p>
        </p:txBody>
      </p:sp>
    </p:spTree>
    <p:extLst>
      <p:ext uri="{BB962C8B-B14F-4D97-AF65-F5344CB8AC3E}">
        <p14:creationId xmlns:p14="http://schemas.microsoft.com/office/powerpoint/2010/main" val="35035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 Rounded MT Bold">
      <a:majorFont>
        <a:latin typeface="Arial Rounded MT Bold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</TotalTime>
  <Words>813</Words>
  <Application>Microsoft Office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Rounded MT Bold</vt:lpstr>
      <vt:lpstr>Calibri</vt:lpstr>
      <vt:lpstr>Courier New</vt:lpstr>
      <vt:lpstr>Symbol</vt:lpstr>
      <vt:lpstr>Tw Cen MT</vt:lpstr>
      <vt:lpstr>Circuit</vt:lpstr>
      <vt:lpstr>Software patterns in Delphi</vt:lpstr>
      <vt:lpstr>PowerPoint Presentation</vt:lpstr>
      <vt:lpstr>What are patterns?</vt:lpstr>
      <vt:lpstr>Communication: Concise terms</vt:lpstr>
      <vt:lpstr>Conceptualisation: Building blocks</vt:lpstr>
      <vt:lpstr>New ideas: Don’t reinvent wheels</vt:lpstr>
      <vt:lpstr>Example</vt:lpstr>
      <vt:lpstr>Criticisms</vt:lpstr>
      <vt:lpstr>1. Other languages don’t need many patterns</vt:lpstr>
      <vt:lpstr>2. Patterns are used because libraries are incomplete</vt:lpstr>
      <vt:lpstr>3. Patterns are too rigid</vt:lpstr>
      <vt:lpstr>4. People use complex patterns unnecessarily.</vt:lpstr>
      <vt:lpstr>PowerPoint Presentation</vt:lpstr>
      <vt:lpstr>PowerPoint Presentation</vt:lpstr>
      <vt:lpstr>PowerPoint Presentation</vt:lpstr>
      <vt:lpstr>Let’s look at some code now…</vt:lpstr>
      <vt:lpstr>Delphi events are single call-backs</vt:lpstr>
      <vt:lpstr>Subscriber/Observer pattern</vt:lpstr>
      <vt:lpstr>Multiton</vt:lpstr>
      <vt:lpstr>Factory</vt:lpstr>
      <vt:lpstr>Abstract factory</vt:lpstr>
      <vt:lpstr>Example</vt:lpstr>
      <vt:lpstr>Memento</vt:lpstr>
      <vt:lpstr>Other patterns</vt:lpstr>
      <vt:lpstr>Summary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patterns in Delphi</dc:title>
  <dc:creator>Peter Thönell</dc:creator>
  <cp:lastModifiedBy>Peter Thönell</cp:lastModifiedBy>
  <cp:revision>23</cp:revision>
  <dcterms:created xsi:type="dcterms:W3CDTF">2021-09-04T03:46:17Z</dcterms:created>
  <dcterms:modified xsi:type="dcterms:W3CDTF">2021-09-09T12:47:30Z</dcterms:modified>
</cp:coreProperties>
</file>