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092242-BB82-459E-96B0-6CC255FBD334}" v="12" dt="2023-07-24T12:45:03.0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upa vivek" userId="e1fd234ad6a1fd98" providerId="LiveId" clId="{DB092242-BB82-459E-96B0-6CC255FBD334}"/>
    <pc:docChg chg="undo custSel modSld sldOrd">
      <pc:chgData name="Adupa vivek" userId="e1fd234ad6a1fd98" providerId="LiveId" clId="{DB092242-BB82-459E-96B0-6CC255FBD334}" dt="2023-07-24T12:50:50.887" v="4326"/>
      <pc:docMkLst>
        <pc:docMk/>
      </pc:docMkLst>
      <pc:sldChg chg="addSp delSp modSp mod">
        <pc:chgData name="Adupa vivek" userId="e1fd234ad6a1fd98" providerId="LiveId" clId="{DB092242-BB82-459E-96B0-6CC255FBD334}" dt="2023-07-24T12:50:50.887" v="4326"/>
        <pc:sldMkLst>
          <pc:docMk/>
          <pc:sldMk cId="2475805559" sldId="257"/>
        </pc:sldMkLst>
        <pc:spChg chg="mod">
          <ac:chgData name="Adupa vivek" userId="e1fd234ad6a1fd98" providerId="LiveId" clId="{DB092242-BB82-459E-96B0-6CC255FBD334}" dt="2023-07-19T16:19:21.977" v="1" actId="14100"/>
          <ac:spMkLst>
            <pc:docMk/>
            <pc:sldMk cId="2475805559" sldId="257"/>
            <ac:spMk id="2" creationId="{1C21E816-31F5-48BB-BD02-D15F2F18B48A}"/>
          </ac:spMkLst>
        </pc:spChg>
        <pc:spChg chg="del mod">
          <ac:chgData name="Adupa vivek" userId="e1fd234ad6a1fd98" providerId="LiveId" clId="{DB092242-BB82-459E-96B0-6CC255FBD334}" dt="2023-07-19T16:19:30.493" v="3" actId="478"/>
          <ac:spMkLst>
            <pc:docMk/>
            <pc:sldMk cId="2475805559" sldId="257"/>
            <ac:spMk id="3" creationId="{835D6E6B-3353-491C-A3C6-F278D6CED8B3}"/>
          </ac:spMkLst>
        </pc:spChg>
        <pc:spChg chg="add mod">
          <ac:chgData name="Adupa vivek" userId="e1fd234ad6a1fd98" providerId="LiveId" clId="{DB092242-BB82-459E-96B0-6CC255FBD334}" dt="2023-07-19T17:38:21.147" v="722" actId="20577"/>
          <ac:spMkLst>
            <pc:docMk/>
            <pc:sldMk cId="2475805559" sldId="257"/>
            <ac:spMk id="4" creationId="{2385AA3A-CB60-8835-9112-332A0388551E}"/>
          </ac:spMkLst>
        </pc:spChg>
        <pc:spChg chg="add mod">
          <ac:chgData name="Adupa vivek" userId="e1fd234ad6a1fd98" providerId="LiveId" clId="{DB092242-BB82-459E-96B0-6CC255FBD334}" dt="2023-07-24T12:50:50.887" v="4326"/>
          <ac:spMkLst>
            <pc:docMk/>
            <pc:sldMk cId="2475805559" sldId="257"/>
            <ac:spMk id="5" creationId="{E9E6B548-76DB-C145-0023-DE3AF8929417}"/>
          </ac:spMkLst>
        </pc:spChg>
        <pc:picChg chg="del">
          <ac:chgData name="Adupa vivek" userId="e1fd234ad6a1fd98" providerId="LiveId" clId="{DB092242-BB82-459E-96B0-6CC255FBD334}" dt="2023-07-19T16:21:25.924" v="60" actId="478"/>
          <ac:picMkLst>
            <pc:docMk/>
            <pc:sldMk cId="2475805559" sldId="257"/>
            <ac:picMk id="6" creationId="{F1A8C364-94D4-4630-BAD0-78722F347055}"/>
          </ac:picMkLst>
        </pc:picChg>
        <pc:picChg chg="add mod">
          <ac:chgData name="Adupa vivek" userId="e1fd234ad6a1fd98" providerId="LiveId" clId="{DB092242-BB82-459E-96B0-6CC255FBD334}" dt="2023-07-19T17:36:13.636" v="656" actId="14100"/>
          <ac:picMkLst>
            <pc:docMk/>
            <pc:sldMk cId="2475805559" sldId="257"/>
            <ac:picMk id="8" creationId="{898026BE-A51D-9F2D-0068-075BCBE70A88}"/>
          </ac:picMkLst>
        </pc:picChg>
      </pc:sldChg>
      <pc:sldChg chg="addSp modSp mod">
        <pc:chgData name="Adupa vivek" userId="e1fd234ad6a1fd98" providerId="LiveId" clId="{DB092242-BB82-459E-96B0-6CC255FBD334}" dt="2023-07-24T11:51:56.490" v="3972" actId="20577"/>
        <pc:sldMkLst>
          <pc:docMk/>
          <pc:sldMk cId="442835708" sldId="258"/>
        </pc:sldMkLst>
        <pc:spChg chg="mod">
          <ac:chgData name="Adupa vivek" userId="e1fd234ad6a1fd98" providerId="LiveId" clId="{DB092242-BB82-459E-96B0-6CC255FBD334}" dt="2023-07-19T17:49:16.260" v="757" actId="14100"/>
          <ac:spMkLst>
            <pc:docMk/>
            <pc:sldMk cId="442835708" sldId="258"/>
            <ac:spMk id="2" creationId="{A03B2EC1-B7BF-CE7B-C9A6-7635DA95F4F6}"/>
          </ac:spMkLst>
        </pc:spChg>
        <pc:spChg chg="mod">
          <ac:chgData name="Adupa vivek" userId="e1fd234ad6a1fd98" providerId="LiveId" clId="{DB092242-BB82-459E-96B0-6CC255FBD334}" dt="2023-07-24T11:51:56.490" v="3972" actId="20577"/>
          <ac:spMkLst>
            <pc:docMk/>
            <pc:sldMk cId="442835708" sldId="258"/>
            <ac:spMk id="3" creationId="{27EBACB0-5504-CAD6-951C-D14217A08A80}"/>
          </ac:spMkLst>
        </pc:spChg>
        <pc:spChg chg="add mod">
          <ac:chgData name="Adupa vivek" userId="e1fd234ad6a1fd98" providerId="LiveId" clId="{DB092242-BB82-459E-96B0-6CC255FBD334}" dt="2023-07-19T17:50:28.107" v="799" actId="122"/>
          <ac:spMkLst>
            <pc:docMk/>
            <pc:sldMk cId="442835708" sldId="258"/>
            <ac:spMk id="4" creationId="{EA9C5268-3834-4325-3B82-4D3CC21706AE}"/>
          </ac:spMkLst>
        </pc:spChg>
      </pc:sldChg>
      <pc:sldChg chg="modSp mod">
        <pc:chgData name="Adupa vivek" userId="e1fd234ad6a1fd98" providerId="LiveId" clId="{DB092242-BB82-459E-96B0-6CC255FBD334}" dt="2023-07-24T11:53:00.719" v="4005" actId="20577"/>
        <pc:sldMkLst>
          <pc:docMk/>
          <pc:sldMk cId="2116825521" sldId="259"/>
        </pc:sldMkLst>
        <pc:spChg chg="mod">
          <ac:chgData name="Adupa vivek" userId="e1fd234ad6a1fd98" providerId="LiveId" clId="{DB092242-BB82-459E-96B0-6CC255FBD334}" dt="2023-07-24T11:53:00.719" v="4005" actId="20577"/>
          <ac:spMkLst>
            <pc:docMk/>
            <pc:sldMk cId="2116825521" sldId="259"/>
            <ac:spMk id="3" creationId="{27EBACB0-5504-CAD6-951C-D14217A08A80}"/>
          </ac:spMkLst>
        </pc:spChg>
      </pc:sldChg>
      <pc:sldChg chg="modSp mod">
        <pc:chgData name="Adupa vivek" userId="e1fd234ad6a1fd98" providerId="LiveId" clId="{DB092242-BB82-459E-96B0-6CC255FBD334}" dt="2023-07-24T12:04:13.306" v="4157" actId="21"/>
        <pc:sldMkLst>
          <pc:docMk/>
          <pc:sldMk cId="584653228" sldId="261"/>
        </pc:sldMkLst>
        <pc:spChg chg="mod">
          <ac:chgData name="Adupa vivek" userId="e1fd234ad6a1fd98" providerId="LiveId" clId="{DB092242-BB82-459E-96B0-6CC255FBD334}" dt="2023-07-24T12:04:13.306" v="4157" actId="21"/>
          <ac:spMkLst>
            <pc:docMk/>
            <pc:sldMk cId="584653228" sldId="261"/>
            <ac:spMk id="3" creationId="{27EBACB0-5504-CAD6-951C-D14217A08A80}"/>
          </ac:spMkLst>
        </pc:spChg>
      </pc:sldChg>
      <pc:sldChg chg="modSp mod">
        <pc:chgData name="Adupa vivek" userId="e1fd234ad6a1fd98" providerId="LiveId" clId="{DB092242-BB82-459E-96B0-6CC255FBD334}" dt="2023-07-22T16:25:57.555" v="1040" actId="20577"/>
        <pc:sldMkLst>
          <pc:docMk/>
          <pc:sldMk cId="72854251" sldId="262"/>
        </pc:sldMkLst>
        <pc:spChg chg="mod">
          <ac:chgData name="Adupa vivek" userId="e1fd234ad6a1fd98" providerId="LiveId" clId="{DB092242-BB82-459E-96B0-6CC255FBD334}" dt="2023-07-22T16:25:57.555" v="1040" actId="20577"/>
          <ac:spMkLst>
            <pc:docMk/>
            <pc:sldMk cId="72854251" sldId="262"/>
            <ac:spMk id="3" creationId="{27EBACB0-5504-CAD6-951C-D14217A08A80}"/>
          </ac:spMkLst>
        </pc:spChg>
      </pc:sldChg>
      <pc:sldChg chg="addSp delSp modSp mod">
        <pc:chgData name="Adupa vivek" userId="e1fd234ad6a1fd98" providerId="LiveId" clId="{DB092242-BB82-459E-96B0-6CC255FBD334}" dt="2023-07-24T12:06:32.842" v="4189" actId="5793"/>
        <pc:sldMkLst>
          <pc:docMk/>
          <pc:sldMk cId="2076851254" sldId="263"/>
        </pc:sldMkLst>
        <pc:spChg chg="del mod">
          <ac:chgData name="Adupa vivek" userId="e1fd234ad6a1fd98" providerId="LiveId" clId="{DB092242-BB82-459E-96B0-6CC255FBD334}" dt="2023-07-22T17:21:13.513" v="1192" actId="21"/>
          <ac:spMkLst>
            <pc:docMk/>
            <pc:sldMk cId="2076851254" sldId="263"/>
            <ac:spMk id="2" creationId="{A03B2EC1-B7BF-CE7B-C9A6-7635DA95F4F6}"/>
          </ac:spMkLst>
        </pc:spChg>
        <pc:spChg chg="mod">
          <ac:chgData name="Adupa vivek" userId="e1fd234ad6a1fd98" providerId="LiveId" clId="{DB092242-BB82-459E-96B0-6CC255FBD334}" dt="2023-07-24T12:06:32.842" v="4189" actId="5793"/>
          <ac:spMkLst>
            <pc:docMk/>
            <pc:sldMk cId="2076851254" sldId="263"/>
            <ac:spMk id="3" creationId="{27EBACB0-5504-CAD6-951C-D14217A08A80}"/>
          </ac:spMkLst>
        </pc:spChg>
        <pc:spChg chg="add del mod">
          <ac:chgData name="Adupa vivek" userId="e1fd234ad6a1fd98" providerId="LiveId" clId="{DB092242-BB82-459E-96B0-6CC255FBD334}" dt="2023-07-22T17:21:21.552" v="1195" actId="478"/>
          <ac:spMkLst>
            <pc:docMk/>
            <pc:sldMk cId="2076851254" sldId="263"/>
            <ac:spMk id="5" creationId="{C6B8C336-F16F-1CAC-7DF3-0D3E74ADAA1F}"/>
          </ac:spMkLst>
        </pc:spChg>
        <pc:spChg chg="add del mod">
          <ac:chgData name="Adupa vivek" userId="e1fd234ad6a1fd98" providerId="LiveId" clId="{DB092242-BB82-459E-96B0-6CC255FBD334}" dt="2023-07-22T17:21:18.472" v="1194" actId="478"/>
          <ac:spMkLst>
            <pc:docMk/>
            <pc:sldMk cId="2076851254" sldId="263"/>
            <ac:spMk id="6" creationId="{D4F38A4F-27CD-A44B-C64D-D8517735867B}"/>
          </ac:spMkLst>
        </pc:spChg>
        <pc:spChg chg="add mod">
          <ac:chgData name="Adupa vivek" userId="e1fd234ad6a1fd98" providerId="LiveId" clId="{DB092242-BB82-459E-96B0-6CC255FBD334}" dt="2023-07-23T06:22:47.954" v="1661" actId="27636"/>
          <ac:spMkLst>
            <pc:docMk/>
            <pc:sldMk cId="2076851254" sldId="263"/>
            <ac:spMk id="7" creationId="{01ABAD22-CCDA-941C-AC0B-CD15B5991112}"/>
          </ac:spMkLst>
        </pc:spChg>
      </pc:sldChg>
      <pc:sldChg chg="modSp mod">
        <pc:chgData name="Adupa vivek" userId="e1fd234ad6a1fd98" providerId="LiveId" clId="{DB092242-BB82-459E-96B0-6CC255FBD334}" dt="2023-07-24T11:50:49.344" v="3955" actId="20577"/>
        <pc:sldMkLst>
          <pc:docMk/>
          <pc:sldMk cId="3657386529" sldId="264"/>
        </pc:sldMkLst>
        <pc:spChg chg="mod">
          <ac:chgData name="Adupa vivek" userId="e1fd234ad6a1fd98" providerId="LiveId" clId="{DB092242-BB82-459E-96B0-6CC255FBD334}" dt="2023-07-24T11:50:49.344" v="3955" actId="20577"/>
          <ac:spMkLst>
            <pc:docMk/>
            <pc:sldMk cId="3657386529" sldId="264"/>
            <ac:spMk id="3" creationId="{27EBACB0-5504-CAD6-951C-D14217A08A80}"/>
          </ac:spMkLst>
        </pc:spChg>
      </pc:sldChg>
      <pc:sldChg chg="addSp delSp modSp mod">
        <pc:chgData name="Adupa vivek" userId="e1fd234ad6a1fd98" providerId="LiveId" clId="{DB092242-BB82-459E-96B0-6CC255FBD334}" dt="2023-07-24T11:38:44.027" v="3390" actId="14100"/>
        <pc:sldMkLst>
          <pc:docMk/>
          <pc:sldMk cId="3184081554" sldId="265"/>
        </pc:sldMkLst>
        <pc:spChg chg="mod">
          <ac:chgData name="Adupa vivek" userId="e1fd234ad6a1fd98" providerId="LiveId" clId="{DB092242-BB82-459E-96B0-6CC255FBD334}" dt="2023-07-24T11:38:31.016" v="3389" actId="20577"/>
          <ac:spMkLst>
            <pc:docMk/>
            <pc:sldMk cId="3184081554" sldId="265"/>
            <ac:spMk id="3" creationId="{27EBACB0-5504-CAD6-951C-D14217A08A80}"/>
          </ac:spMkLst>
        </pc:spChg>
        <pc:spChg chg="add mod">
          <ac:chgData name="Adupa vivek" userId="e1fd234ad6a1fd98" providerId="LiveId" clId="{DB092242-BB82-459E-96B0-6CC255FBD334}" dt="2023-07-24T11:09:59.111" v="2616" actId="14100"/>
          <ac:spMkLst>
            <pc:docMk/>
            <pc:sldMk cId="3184081554" sldId="265"/>
            <ac:spMk id="6" creationId="{E1634E47-41BF-5D53-B079-780C84B42BA6}"/>
          </ac:spMkLst>
        </pc:spChg>
        <pc:spChg chg="add mod">
          <ac:chgData name="Adupa vivek" userId="e1fd234ad6a1fd98" providerId="LiveId" clId="{DB092242-BB82-459E-96B0-6CC255FBD334}" dt="2023-07-24T11:38:07.872" v="3388" actId="113"/>
          <ac:spMkLst>
            <pc:docMk/>
            <pc:sldMk cId="3184081554" sldId="265"/>
            <ac:spMk id="13" creationId="{2911ADAB-36FD-D3C8-A10B-5A6A7F1E636B}"/>
          </ac:spMkLst>
        </pc:spChg>
        <pc:picChg chg="add del mod modCrop">
          <ac:chgData name="Adupa vivek" userId="e1fd234ad6a1fd98" providerId="LiveId" clId="{DB092242-BB82-459E-96B0-6CC255FBD334}" dt="2023-07-24T11:08:31.756" v="2596" actId="21"/>
          <ac:picMkLst>
            <pc:docMk/>
            <pc:sldMk cId="3184081554" sldId="265"/>
            <ac:picMk id="8" creationId="{4433634B-4306-1A5C-96E5-59A0E547776F}"/>
          </ac:picMkLst>
        </pc:picChg>
        <pc:picChg chg="add del mod modCrop">
          <ac:chgData name="Adupa vivek" userId="e1fd234ad6a1fd98" providerId="LiveId" clId="{DB092242-BB82-459E-96B0-6CC255FBD334}" dt="2023-07-24T11:08:42.529" v="2602" actId="21"/>
          <ac:picMkLst>
            <pc:docMk/>
            <pc:sldMk cId="3184081554" sldId="265"/>
            <ac:picMk id="10" creationId="{070ABF37-5C15-D5A0-D1A9-436FF3BDB797}"/>
          </ac:picMkLst>
        </pc:picChg>
        <pc:cxnChg chg="add mod">
          <ac:chgData name="Adupa vivek" userId="e1fd234ad6a1fd98" providerId="LiveId" clId="{DB092242-BB82-459E-96B0-6CC255FBD334}" dt="2023-07-24T11:38:44.027" v="3390" actId="14100"/>
          <ac:cxnSpMkLst>
            <pc:docMk/>
            <pc:sldMk cId="3184081554" sldId="265"/>
            <ac:cxnSpMk id="5" creationId="{0C548B8E-2298-9EDB-50BE-B1D9D1E4F00F}"/>
          </ac:cxnSpMkLst>
        </pc:cxnChg>
      </pc:sldChg>
      <pc:sldChg chg="modSp mod ord">
        <pc:chgData name="Adupa vivek" userId="e1fd234ad6a1fd98" providerId="LiveId" clId="{DB092242-BB82-459E-96B0-6CC255FBD334}" dt="2023-07-24T12:43:36.631" v="4321" actId="20577"/>
        <pc:sldMkLst>
          <pc:docMk/>
          <pc:sldMk cId="958589618" sldId="266"/>
        </pc:sldMkLst>
        <pc:spChg chg="mod">
          <ac:chgData name="Adupa vivek" userId="e1fd234ad6a1fd98" providerId="LiveId" clId="{DB092242-BB82-459E-96B0-6CC255FBD334}" dt="2023-07-24T12:43:36.631" v="4321" actId="20577"/>
          <ac:spMkLst>
            <pc:docMk/>
            <pc:sldMk cId="958589618" sldId="266"/>
            <ac:spMk id="3" creationId="{27EBACB0-5504-CAD6-951C-D14217A08A80}"/>
          </ac:spMkLst>
        </pc:spChg>
      </pc:sldChg>
      <pc:sldChg chg="addSp modSp mod ord">
        <pc:chgData name="Adupa vivek" userId="e1fd234ad6a1fd98" providerId="LiveId" clId="{DB092242-BB82-459E-96B0-6CC255FBD334}" dt="2023-07-24T12:45:14.205" v="4325" actId="14100"/>
        <pc:sldMkLst>
          <pc:docMk/>
          <pc:sldMk cId="3319627397" sldId="267"/>
        </pc:sldMkLst>
        <pc:spChg chg="mod">
          <ac:chgData name="Adupa vivek" userId="e1fd234ad6a1fd98" providerId="LiveId" clId="{DB092242-BB82-459E-96B0-6CC255FBD334}" dt="2023-07-24T11:36:36.466" v="3339" actId="20577"/>
          <ac:spMkLst>
            <pc:docMk/>
            <pc:sldMk cId="3319627397" sldId="267"/>
            <ac:spMk id="3" creationId="{27EBACB0-5504-CAD6-951C-D14217A08A80}"/>
          </ac:spMkLst>
        </pc:spChg>
        <pc:picChg chg="add mod">
          <ac:chgData name="Adupa vivek" userId="e1fd234ad6a1fd98" providerId="LiveId" clId="{DB092242-BB82-459E-96B0-6CC255FBD334}" dt="2023-07-24T11:35:05.033" v="3288" actId="1076"/>
          <ac:picMkLst>
            <pc:docMk/>
            <pc:sldMk cId="3319627397" sldId="267"/>
            <ac:picMk id="4" creationId="{8BC78640-0C53-8B35-9365-876A2EBD60EC}"/>
          </ac:picMkLst>
        </pc:picChg>
        <pc:picChg chg="add mod">
          <ac:chgData name="Adupa vivek" userId="e1fd234ad6a1fd98" providerId="LiveId" clId="{DB092242-BB82-459E-96B0-6CC255FBD334}" dt="2023-07-24T11:35:08.950" v="3289" actId="1076"/>
          <ac:picMkLst>
            <pc:docMk/>
            <pc:sldMk cId="3319627397" sldId="267"/>
            <ac:picMk id="5" creationId="{49FEAA8B-06FD-F829-0AE7-28B23D43C1B0}"/>
          </ac:picMkLst>
        </pc:picChg>
        <pc:picChg chg="add mod">
          <ac:chgData name="Adupa vivek" userId="e1fd234ad6a1fd98" providerId="LiveId" clId="{DB092242-BB82-459E-96B0-6CC255FBD334}" dt="2023-07-24T12:45:14.205" v="4325" actId="14100"/>
          <ac:picMkLst>
            <pc:docMk/>
            <pc:sldMk cId="3319627397" sldId="267"/>
            <ac:picMk id="7" creationId="{1F354F71-1C5A-4C6F-A03D-FA57F180EFE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9</a:t>
            </a:fld>
            <a:endParaRPr lang="en-IN"/>
          </a:p>
        </p:txBody>
      </p:sp>
    </p:spTree>
    <p:extLst>
      <p:ext uri="{BB962C8B-B14F-4D97-AF65-F5344CB8AC3E}">
        <p14:creationId xmlns:p14="http://schemas.microsoft.com/office/powerpoint/2010/main" val="4146855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7/24/2023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7/24/2023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7/24/2023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7/24/2023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7/24/2023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7/24/2023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7/24/2023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7/24/2023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7/24/2023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7/24/2023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7/24/2023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7/24/2023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_02njD6aaa_3ctooUUhLpTfZ2OXZMIq5/view?usp=sharing" TargetMode="External"/><Relationship Id="rId2" Type="http://schemas.openxmlformats.org/officeDocument/2006/relationships/hyperlink" Target="https://colab.research.google.com/drive/1teOAlYJd6wuTcfv7QM_tz1ykcNTf5yBf?usp=drive_lin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4" y="186813"/>
            <a:ext cx="10993546" cy="1022555"/>
          </a:xfrm>
        </p:spPr>
        <p:txBody>
          <a:bodyPr>
            <a:normAutofit/>
          </a:bodyPr>
          <a:lstStyle/>
          <a:p>
            <a:r>
              <a:rPr lang="en-GB" sz="3600" dirty="0"/>
              <a:t>Student </a:t>
            </a:r>
            <a:r>
              <a:rPr lang="en-GB" dirty="0"/>
              <a:t>Details</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2385AA3A-CB60-8835-9112-332A0388551E}"/>
              </a:ext>
            </a:extLst>
          </p:cNvPr>
          <p:cNvSpPr txBox="1"/>
          <p:nvPr/>
        </p:nvSpPr>
        <p:spPr>
          <a:xfrm>
            <a:off x="673510" y="3781055"/>
            <a:ext cx="4454013" cy="2585323"/>
          </a:xfrm>
          <a:prstGeom prst="rect">
            <a:avLst/>
          </a:prstGeom>
          <a:noFill/>
        </p:spPr>
        <p:txBody>
          <a:bodyPr wrap="square" rtlCol="0">
            <a:spAutoFit/>
          </a:bodyPr>
          <a:lstStyle/>
          <a:p>
            <a:r>
              <a:rPr lang="en-IN" b="1" dirty="0"/>
              <a:t>NAME    				:</a:t>
            </a:r>
          </a:p>
          <a:p>
            <a:r>
              <a:rPr lang="en-IN" b="1" dirty="0"/>
              <a:t>SKILLS BUILD EMAIL ID  		:</a:t>
            </a:r>
          </a:p>
          <a:p>
            <a:r>
              <a:rPr lang="en-IN" b="1" dirty="0"/>
              <a:t>COLLEGE NAME		 	:</a:t>
            </a:r>
          </a:p>
          <a:p>
            <a:r>
              <a:rPr lang="en-IN" b="1" dirty="0"/>
              <a:t>COLLEGE STATE			:</a:t>
            </a:r>
          </a:p>
          <a:p>
            <a:r>
              <a:rPr lang="en-IN" b="1" dirty="0"/>
              <a:t>DOMAIN                                       	:</a:t>
            </a:r>
          </a:p>
          <a:p>
            <a:r>
              <a:rPr lang="en-IN" b="1" dirty="0"/>
              <a:t>DURATION                                 	:</a:t>
            </a:r>
          </a:p>
          <a:p>
            <a:r>
              <a:rPr lang="en-IN" b="1" dirty="0"/>
              <a:t>STUDENT ID			:</a:t>
            </a:r>
          </a:p>
          <a:p>
            <a:r>
              <a:rPr lang="en-IN" b="1" dirty="0"/>
              <a:t>INTERNSHIP ID			:</a:t>
            </a:r>
          </a:p>
          <a:p>
            <a:endParaRPr lang="en-IN" b="1" dirty="0"/>
          </a:p>
        </p:txBody>
      </p:sp>
      <p:sp>
        <p:nvSpPr>
          <p:cNvPr id="5" name="TextBox 4">
            <a:extLst>
              <a:ext uri="{FF2B5EF4-FFF2-40B4-BE49-F238E27FC236}">
                <a16:creationId xmlns:a16="http://schemas.microsoft.com/office/drawing/2014/main" id="{E9E6B548-76DB-C145-0023-DE3AF8929417}"/>
              </a:ext>
            </a:extLst>
          </p:cNvPr>
          <p:cNvSpPr txBox="1"/>
          <p:nvPr/>
        </p:nvSpPr>
        <p:spPr>
          <a:xfrm>
            <a:off x="4817808" y="3781055"/>
            <a:ext cx="4493342" cy="2308324"/>
          </a:xfrm>
          <a:prstGeom prst="rect">
            <a:avLst/>
          </a:prstGeom>
          <a:noFill/>
        </p:spPr>
        <p:txBody>
          <a:bodyPr wrap="square" rtlCol="0">
            <a:spAutoFit/>
          </a:bodyPr>
          <a:lstStyle/>
          <a:p>
            <a:r>
              <a:rPr lang="en-IN" dirty="0"/>
              <a:t> ADUPA VIVEK</a:t>
            </a:r>
          </a:p>
          <a:p>
            <a:r>
              <a:rPr lang="en-IN" dirty="0"/>
              <a:t> adupavivek1234@gmail.com</a:t>
            </a:r>
          </a:p>
          <a:p>
            <a:r>
              <a:rPr lang="en-IN" dirty="0"/>
              <a:t> SR UNIVERSITY</a:t>
            </a:r>
          </a:p>
          <a:p>
            <a:r>
              <a:rPr lang="en-IN" dirty="0"/>
              <a:t> TELANGANA</a:t>
            </a:r>
          </a:p>
          <a:p>
            <a:r>
              <a:rPr lang="en-IN" dirty="0">
                <a:solidFill>
                  <a:srgbClr val="FF0000"/>
                </a:solidFill>
              </a:rPr>
              <a:t> ARTIFICIAL INTELLIGENCE</a:t>
            </a:r>
          </a:p>
          <a:p>
            <a:r>
              <a:rPr lang="en-IN" dirty="0"/>
              <a:t>12-06-2023 to 24-07-2023</a:t>
            </a:r>
          </a:p>
          <a:p>
            <a:r>
              <a:rPr lang="en-IN" dirty="0"/>
              <a:t>STU647325ef413811685267951 INTERNSHIP_168198413964410a8b547b1 </a:t>
            </a:r>
          </a:p>
        </p:txBody>
      </p:sp>
      <p:pic>
        <p:nvPicPr>
          <p:cNvPr id="8" name="Picture 7">
            <a:extLst>
              <a:ext uri="{FF2B5EF4-FFF2-40B4-BE49-F238E27FC236}">
                <a16:creationId xmlns:a16="http://schemas.microsoft.com/office/drawing/2014/main" id="{898026BE-A51D-9F2D-0068-075BCBE70A88}"/>
              </a:ext>
            </a:extLst>
          </p:cNvPr>
          <p:cNvPicPr>
            <a:picLocks noChangeAspect="1"/>
          </p:cNvPicPr>
          <p:nvPr/>
        </p:nvPicPr>
        <p:blipFill>
          <a:blip r:embed="rId2"/>
          <a:stretch>
            <a:fillRect/>
          </a:stretch>
        </p:blipFill>
        <p:spPr>
          <a:xfrm>
            <a:off x="4591518" y="1298633"/>
            <a:ext cx="1830442" cy="1926348"/>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73036" y="698130"/>
            <a:ext cx="11029615" cy="3634486"/>
          </a:xfrm>
        </p:spPr>
        <p:txBody>
          <a:bodyPr/>
          <a:lstStyle/>
          <a:p>
            <a:pPr>
              <a:buFont typeface="Wingdings" panose="05000000000000000000" pitchFamily="2" charset="2"/>
              <a:buChar char="Ø"/>
            </a:pPr>
            <a:r>
              <a:rPr lang="en-US" dirty="0"/>
              <a:t>For Python Code Execution of Project ,please  </a:t>
            </a:r>
            <a:r>
              <a:rPr lang="en-US" dirty="0">
                <a:solidFill>
                  <a:schemeClr val="accent2">
                    <a:lumMod val="75000"/>
                  </a:schemeClr>
                </a:solidFill>
                <a:hlinkClick r:id="rId2">
                  <a:extLst>
                    <a:ext uri="{A12FA001-AC4F-418D-AE19-62706E023703}">
                      <ahyp:hlinkClr xmlns:ahyp="http://schemas.microsoft.com/office/drawing/2018/hyperlinkcolor" val="tx"/>
                    </a:ext>
                  </a:extLst>
                </a:hlinkClick>
              </a:rPr>
              <a:t>click here</a:t>
            </a:r>
            <a:endParaRPr lang="en-US" dirty="0">
              <a:solidFill>
                <a:schemeClr val="accent2">
                  <a:lumMod val="75000"/>
                </a:schemeClr>
              </a:solidFill>
            </a:endParaRPr>
          </a:p>
          <a:p>
            <a:pPr>
              <a:buFont typeface="Wingdings" panose="05000000000000000000" pitchFamily="2" charset="2"/>
              <a:buChar char="Ø"/>
            </a:pPr>
            <a:r>
              <a:rPr lang="en-US" dirty="0"/>
              <a:t>For Project Execution </a:t>
            </a:r>
            <a:r>
              <a:rPr lang="en-US" dirty="0" err="1"/>
              <a:t>Video,Please</a:t>
            </a:r>
            <a:r>
              <a:rPr lang="en-US" dirty="0"/>
              <a:t>  </a:t>
            </a:r>
            <a:r>
              <a:rPr lang="en-US" dirty="0">
                <a:solidFill>
                  <a:schemeClr val="accent2">
                    <a:lumMod val="75000"/>
                  </a:schemeClr>
                </a:solidFill>
                <a:hlinkClick r:id="rId3">
                  <a:extLst>
                    <a:ext uri="{A12FA001-AC4F-418D-AE19-62706E023703}">
                      <ahyp:hlinkClr xmlns:ahyp="http://schemas.microsoft.com/office/drawing/2018/hyperlinkcolor" val="tx"/>
                    </a:ext>
                  </a:extLst>
                </a:hlinkClick>
              </a:rPr>
              <a:t>click here</a:t>
            </a:r>
            <a:endParaRPr lang="en-US" dirty="0">
              <a:solidFill>
                <a:schemeClr val="accent2">
                  <a:lumMod val="75000"/>
                </a:schemeClr>
              </a:solidFill>
            </a:endParaRP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969328"/>
          </a:xfrm>
        </p:spPr>
        <p:txBody>
          <a:bodyPr>
            <a:normAutofit/>
          </a:bodyPr>
          <a:lstStyle/>
          <a:p>
            <a:r>
              <a:rPr lang="en-GB" dirty="0"/>
              <a:t>PROJECT TITLE/Problem Statement</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226762"/>
            <a:ext cx="11029616" cy="3748588"/>
          </a:xfrm>
        </p:spPr>
        <p:txBody>
          <a:bodyPr>
            <a:normAutofit/>
          </a:bodyPr>
          <a:lstStyle/>
          <a:p>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challenge is to create a mental fitness tracker</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using Machine Learning </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that strives to track and enhance a person's mental health. A vital component of total wellbeing is mental health, and many people experience stress, anxiety, </a:t>
            </a:r>
            <a:r>
              <a:rPr lang="en-US" sz="24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depression,mental</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disorders and other problems. There are no comparable tools for tracking and promoting mental health, unlike traditional physical fitness trackers that concentrate on monitoring physical activity and health data.</a:t>
            </a:r>
          </a:p>
        </p:txBody>
      </p:sp>
      <p:sp>
        <p:nvSpPr>
          <p:cNvPr id="4" name="TextBox 3">
            <a:extLst>
              <a:ext uri="{FF2B5EF4-FFF2-40B4-BE49-F238E27FC236}">
                <a16:creationId xmlns:a16="http://schemas.microsoft.com/office/drawing/2014/main" id="{EA9C5268-3834-4325-3B82-4D3CC21706AE}"/>
              </a:ext>
            </a:extLst>
          </p:cNvPr>
          <p:cNvSpPr txBox="1"/>
          <p:nvPr/>
        </p:nvSpPr>
        <p:spPr>
          <a:xfrm>
            <a:off x="1946787" y="1641987"/>
            <a:ext cx="6872748" cy="584775"/>
          </a:xfrm>
          <a:prstGeom prst="rect">
            <a:avLst/>
          </a:prstGeom>
          <a:noFill/>
        </p:spPr>
        <p:txBody>
          <a:bodyPr wrap="square" rtlCol="0">
            <a:spAutoFit/>
          </a:bodyPr>
          <a:lstStyle/>
          <a:p>
            <a:pPr algn="ctr"/>
            <a:r>
              <a:rPr lang="en-IN" sz="3200" b="1" u="sng"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MENTAL FITNESS TRACKER</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335281" y="1391920"/>
            <a:ext cx="11275528" cy="4583429"/>
          </a:xfrm>
        </p:spPr>
        <p:txBody>
          <a:bodyPr>
            <a:normAutofit/>
          </a:bodyPr>
          <a:lstStyle/>
          <a:p>
            <a:r>
              <a:rPr lang="en-US" sz="2400" b="0" i="0" dirty="0">
                <a:solidFill>
                  <a:schemeClr val="tx1"/>
                </a:solidFill>
                <a:effectLst/>
                <a:latin typeface="Söhne"/>
              </a:rPr>
              <a:t>The agenda of this project is to create an innovative mental fitness tracker that can accurately assess and monitor an individual's mental state, provide personalized insights and interventions, and promote better mental health practices using the best </a:t>
            </a:r>
            <a:r>
              <a:rPr lang="en-US" sz="2400" b="0" i="0" dirty="0" err="1">
                <a:solidFill>
                  <a:schemeClr val="tx1"/>
                </a:solidFill>
                <a:effectLst/>
                <a:latin typeface="Söhne"/>
              </a:rPr>
              <a:t>regreesion</a:t>
            </a:r>
            <a:r>
              <a:rPr lang="en-US" sz="2400" b="0" i="0" dirty="0">
                <a:solidFill>
                  <a:schemeClr val="tx1"/>
                </a:solidFill>
                <a:effectLst/>
                <a:latin typeface="Söhne"/>
              </a:rPr>
              <a:t> models. We will highlight the importance of mental well-being and the current lack of tools for mental health tracking compared to physical fitness trackers. Our objective is </a:t>
            </a:r>
            <a:r>
              <a:rPr lang="en-US" sz="2400" dirty="0">
                <a:solidFill>
                  <a:schemeClr val="tx1"/>
                </a:solidFill>
                <a:latin typeface="Söhne"/>
              </a:rPr>
              <a:t>that the project </a:t>
            </a:r>
            <a:r>
              <a:rPr lang="en-US" sz="2400" b="0" i="0" dirty="0">
                <a:solidFill>
                  <a:schemeClr val="tx1"/>
                </a:solidFill>
                <a:effectLst/>
                <a:latin typeface="Söhne"/>
              </a:rPr>
              <a:t>should be user-friendly, </a:t>
            </a:r>
            <a:r>
              <a:rPr lang="en-US" sz="2400" b="0" i="0" dirty="0" err="1">
                <a:solidFill>
                  <a:schemeClr val="tx1"/>
                </a:solidFill>
                <a:effectLst/>
                <a:latin typeface="Söhne"/>
              </a:rPr>
              <a:t>accessible,accurate</a:t>
            </a:r>
            <a:r>
              <a:rPr lang="en-US" sz="2400" b="0" i="0" dirty="0">
                <a:solidFill>
                  <a:schemeClr val="tx1"/>
                </a:solidFill>
                <a:effectLst/>
                <a:latin typeface="Söhne"/>
              </a:rPr>
              <a:t>, and confidential to ensure users feel comfortable using it and trust the Machine Learning based recommendations.</a:t>
            </a:r>
            <a:endParaRPr lang="en-US" sz="2400" dirty="0">
              <a:solidFill>
                <a:schemeClr val="tx1"/>
              </a:solidFill>
            </a:endParaRP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167148" y="1199536"/>
            <a:ext cx="11443660" cy="3569110"/>
          </a:xfrm>
        </p:spPr>
        <p:txBody>
          <a:bodyPr/>
          <a:lstStyle/>
          <a:p>
            <a:r>
              <a:rPr lang="en-US" b="0" i="0" dirty="0">
                <a:solidFill>
                  <a:schemeClr val="tx1"/>
                </a:solidFill>
                <a:effectLst/>
                <a:latin typeface="Söhne"/>
              </a:rPr>
              <a:t>The Mental Fitness Tracker is a machine learning based project designed to promote and improve mental well-being among its users. The primary objective of the project is to create an accessible and user-friendly platform that empowers individuals to track and manage their emotional health effectively with an efficient model</a:t>
            </a:r>
            <a:r>
              <a:rPr lang="en-US" dirty="0">
                <a:solidFill>
                  <a:schemeClr val="tx1"/>
                </a:solidFill>
                <a:latin typeface="Söhne"/>
              </a:rPr>
              <a:t> u</a:t>
            </a:r>
            <a:r>
              <a:rPr lang="en-US" b="0" i="0" dirty="0">
                <a:solidFill>
                  <a:schemeClr val="tx1"/>
                </a:solidFill>
                <a:effectLst/>
                <a:latin typeface="Söhne"/>
              </a:rPr>
              <a:t>sing Machine learning techniques. Various types of Regression models can be analyzed and the best model can be </a:t>
            </a:r>
            <a:r>
              <a:rPr lang="en-US" b="0" i="0" dirty="0" err="1">
                <a:solidFill>
                  <a:schemeClr val="tx1"/>
                </a:solidFill>
                <a:effectLst/>
                <a:latin typeface="Söhne"/>
              </a:rPr>
              <a:t>choosen</a:t>
            </a:r>
            <a:r>
              <a:rPr lang="en-US" b="0" i="0" dirty="0">
                <a:solidFill>
                  <a:schemeClr val="tx1"/>
                </a:solidFill>
                <a:effectLst/>
                <a:latin typeface="Söhne"/>
              </a:rPr>
              <a:t> for the best accurate </a:t>
            </a:r>
            <a:r>
              <a:rPr lang="en-US" dirty="0" err="1">
                <a:solidFill>
                  <a:schemeClr val="tx1"/>
                </a:solidFill>
                <a:latin typeface="Söhne"/>
              </a:rPr>
              <a:t>prediction.</a:t>
            </a:r>
            <a:r>
              <a:rPr lang="en-US" b="0" i="0" dirty="0" err="1">
                <a:solidFill>
                  <a:schemeClr val="tx1"/>
                </a:solidFill>
                <a:effectLst/>
                <a:latin typeface="Söhne"/>
              </a:rPr>
              <a:t>The</a:t>
            </a:r>
            <a:r>
              <a:rPr lang="en-US" b="0" i="0" dirty="0">
                <a:solidFill>
                  <a:schemeClr val="tx1"/>
                </a:solidFill>
                <a:effectLst/>
                <a:latin typeface="Söhne"/>
              </a:rPr>
              <a:t> </a:t>
            </a:r>
            <a:r>
              <a:rPr lang="en-US" dirty="0">
                <a:solidFill>
                  <a:schemeClr val="tx1"/>
                </a:solidFill>
                <a:latin typeface="Söhne"/>
              </a:rPr>
              <a:t>project</a:t>
            </a:r>
            <a:r>
              <a:rPr lang="en-US" b="0" i="0" dirty="0">
                <a:solidFill>
                  <a:schemeClr val="tx1"/>
                </a:solidFill>
                <a:effectLst/>
                <a:latin typeface="Söhne"/>
              </a:rPr>
              <a:t> serves a diverse range of users, including general individuals, mental health patients, therapists, corporate wellness programs, educational institutions, support groups, healthcare providers, and personal coaches.</a:t>
            </a:r>
            <a:endParaRPr lang="en-US" dirty="0">
              <a:solidFill>
                <a:schemeClr val="tx1"/>
              </a:solidFill>
            </a:endParaRP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509520"/>
            <a:ext cx="11029616" cy="3465830"/>
          </a:xfrm>
        </p:spPr>
        <p:txBody>
          <a:bodyPr>
            <a:noAutofit/>
          </a:bodyPr>
          <a:lstStyle/>
          <a:p>
            <a:pPr marL="0" indent="0" algn="l">
              <a:buNone/>
            </a:pPr>
            <a:r>
              <a:rPr lang="en-US" sz="1800" b="0" i="0" dirty="0">
                <a:solidFill>
                  <a:schemeClr val="tx1"/>
                </a:solidFill>
                <a:effectLst/>
                <a:latin typeface="Söhne"/>
              </a:rPr>
              <a:t>The "Mental Fitness Tracker" project is designed serve various groups of people who wish to enhance their mental well-being</a:t>
            </a:r>
          </a:p>
          <a:p>
            <a:pPr algn="l">
              <a:buFont typeface="Wingdings" panose="05000000000000000000" pitchFamily="2" charset="2"/>
              <a:buChar char="Ø"/>
            </a:pPr>
            <a:r>
              <a:rPr lang="en-US" sz="1800" b="1" i="0" dirty="0">
                <a:solidFill>
                  <a:schemeClr val="tx1"/>
                </a:solidFill>
                <a:effectLst/>
                <a:latin typeface="Söhne"/>
              </a:rPr>
              <a:t>General Users</a:t>
            </a:r>
            <a:r>
              <a:rPr lang="en-US" sz="1800" b="0" i="0" dirty="0">
                <a:solidFill>
                  <a:schemeClr val="tx1"/>
                </a:solidFill>
                <a:effectLst/>
                <a:latin typeface="Söhne"/>
              </a:rPr>
              <a:t>: Individuals interested in improving their overall mental fitness and well-being.</a:t>
            </a:r>
          </a:p>
          <a:p>
            <a:pPr algn="l">
              <a:buFont typeface="Wingdings" panose="05000000000000000000" pitchFamily="2" charset="2"/>
              <a:buChar char="Ø"/>
            </a:pPr>
            <a:r>
              <a:rPr lang="en-US" sz="1800" b="1" i="0" dirty="0">
                <a:solidFill>
                  <a:schemeClr val="tx1"/>
                </a:solidFill>
                <a:effectLst/>
                <a:latin typeface="Söhne"/>
              </a:rPr>
              <a:t>Mental Health Patients</a:t>
            </a:r>
            <a:r>
              <a:rPr lang="en-US" sz="1800" b="0" i="0" dirty="0">
                <a:solidFill>
                  <a:schemeClr val="tx1"/>
                </a:solidFill>
                <a:effectLst/>
                <a:latin typeface="Söhne"/>
              </a:rPr>
              <a:t>: People undergoing therapy or treatment for mental health issues, who can utilize the tracker  to monitor their progress and manage their emotions.</a:t>
            </a:r>
            <a:endParaRPr lang="en-US" sz="1800" dirty="0">
              <a:solidFill>
                <a:schemeClr val="tx1"/>
              </a:solidFill>
              <a:latin typeface="Söhne"/>
            </a:endParaRPr>
          </a:p>
          <a:p>
            <a:pPr algn="l">
              <a:buFont typeface="Wingdings" panose="05000000000000000000" pitchFamily="2" charset="2"/>
              <a:buChar char="Ø"/>
            </a:pPr>
            <a:r>
              <a:rPr lang="en-US" sz="1800" b="1" i="0" dirty="0">
                <a:solidFill>
                  <a:schemeClr val="tx1"/>
                </a:solidFill>
                <a:effectLst/>
                <a:latin typeface="Söhne"/>
              </a:rPr>
              <a:t>Psychologists and Therapists</a:t>
            </a:r>
            <a:r>
              <a:rPr lang="en-US" sz="1800" b="0" i="0" dirty="0">
                <a:solidFill>
                  <a:schemeClr val="tx1"/>
                </a:solidFill>
                <a:effectLst/>
                <a:latin typeface="Söhne"/>
              </a:rPr>
              <a:t>: Mental health professionals can use this tracker to track their patients' progress and provide personalized support.</a:t>
            </a:r>
          </a:p>
          <a:p>
            <a:pPr algn="l">
              <a:buFont typeface="Wingdings" panose="05000000000000000000" pitchFamily="2" charset="2"/>
              <a:buChar char="Ø"/>
            </a:pPr>
            <a:r>
              <a:rPr lang="en-US" sz="1800" b="1" i="0" dirty="0">
                <a:solidFill>
                  <a:schemeClr val="tx1"/>
                </a:solidFill>
                <a:effectLst/>
                <a:latin typeface="Söhne"/>
              </a:rPr>
              <a:t>Corporate Wellness Programs</a:t>
            </a:r>
            <a:r>
              <a:rPr lang="en-US" sz="1800" b="0" i="0" dirty="0">
                <a:solidFill>
                  <a:schemeClr val="tx1"/>
                </a:solidFill>
                <a:effectLst/>
                <a:latin typeface="Söhne"/>
              </a:rPr>
              <a:t>: Companies can use the </a:t>
            </a:r>
            <a:r>
              <a:rPr lang="en-US" sz="1800" dirty="0">
                <a:solidFill>
                  <a:schemeClr val="tx1"/>
                </a:solidFill>
                <a:latin typeface="Söhne"/>
              </a:rPr>
              <a:t>tracker </a:t>
            </a:r>
            <a:r>
              <a:rPr lang="en-US" sz="1800" b="0" i="0" dirty="0">
                <a:solidFill>
                  <a:schemeClr val="tx1"/>
                </a:solidFill>
                <a:effectLst/>
                <a:latin typeface="Söhne"/>
              </a:rPr>
              <a:t>to promote mental health among employees and keep track of stress levels.</a:t>
            </a:r>
          </a:p>
          <a:p>
            <a:pPr algn="l">
              <a:buFont typeface="Wingdings" panose="05000000000000000000" pitchFamily="2" charset="2"/>
              <a:buChar char="Ø"/>
            </a:pPr>
            <a:r>
              <a:rPr lang="en-US" sz="1800" b="1" i="0" dirty="0">
                <a:solidFill>
                  <a:schemeClr val="tx1"/>
                </a:solidFill>
                <a:effectLst/>
                <a:latin typeface="Söhne"/>
              </a:rPr>
              <a:t>Educational Institutions</a:t>
            </a:r>
            <a:r>
              <a:rPr lang="en-US" sz="1800" b="0" i="0" dirty="0">
                <a:solidFill>
                  <a:schemeClr val="tx1"/>
                </a:solidFill>
                <a:effectLst/>
                <a:latin typeface="Söhne"/>
              </a:rPr>
              <a:t>: Schools and universities can implement the </a:t>
            </a:r>
            <a:r>
              <a:rPr lang="en-US" sz="1800" dirty="0">
                <a:solidFill>
                  <a:schemeClr val="tx1"/>
                </a:solidFill>
                <a:latin typeface="Söhne"/>
              </a:rPr>
              <a:t>tracker </a:t>
            </a:r>
            <a:r>
              <a:rPr lang="en-US" sz="1800" b="0" i="0" dirty="0">
                <a:solidFill>
                  <a:schemeClr val="tx1"/>
                </a:solidFill>
                <a:effectLst/>
                <a:latin typeface="Söhne"/>
              </a:rPr>
              <a:t>to support student mental health and help them cope with academic pressures.</a:t>
            </a:r>
          </a:p>
          <a:p>
            <a:pPr algn="l">
              <a:buFont typeface="Wingdings" panose="05000000000000000000" pitchFamily="2" charset="2"/>
              <a:buChar char="Ø"/>
            </a:pPr>
            <a:r>
              <a:rPr lang="en-US" sz="1800" b="1" i="0" dirty="0">
                <a:solidFill>
                  <a:schemeClr val="tx1"/>
                </a:solidFill>
                <a:effectLst/>
                <a:latin typeface="Söhne"/>
              </a:rPr>
              <a:t>Healthcare Providers</a:t>
            </a:r>
            <a:r>
              <a:rPr lang="en-US" sz="1800" b="0" i="0" dirty="0">
                <a:solidFill>
                  <a:schemeClr val="tx1"/>
                </a:solidFill>
                <a:effectLst/>
                <a:latin typeface="Söhne"/>
              </a:rPr>
              <a:t>: Medical practitioners can recommend the tracker  to patients as a tool to monitor mental health alongside medical treatments</a:t>
            </a:r>
          </a:p>
          <a:p>
            <a:pPr algn="l">
              <a:buFont typeface="Wingdings" panose="05000000000000000000" pitchFamily="2" charset="2"/>
              <a:buChar char="Ø"/>
            </a:pPr>
            <a:endParaRPr lang="en-US" sz="1800" b="0" i="0" dirty="0">
              <a:solidFill>
                <a:schemeClr val="tx1"/>
              </a:solidFill>
              <a:effectLst/>
              <a:latin typeface="Söhne"/>
            </a:endParaRP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353961" y="2615382"/>
            <a:ext cx="11256846" cy="1573160"/>
          </a:xfrm>
        </p:spPr>
        <p:txBody>
          <a:bodyPr>
            <a:noAutofit/>
          </a:bodyPr>
          <a:lstStyle/>
          <a:p>
            <a:pPr marL="0" indent="0">
              <a:buNone/>
            </a:pPr>
            <a:r>
              <a:rPr lang="en-US" sz="1600" b="1" u="sng" dirty="0">
                <a:solidFill>
                  <a:schemeClr val="tx1"/>
                </a:solidFill>
                <a:latin typeface="Calibri" panose="020F0502020204030204" pitchFamily="34" charset="0"/>
                <a:ea typeface="Calibri" panose="020F0502020204030204" pitchFamily="34" charset="0"/>
                <a:cs typeface="Calibri" panose="020F0502020204030204" pitchFamily="34" charset="0"/>
              </a:rPr>
              <a:t>SOLUTION:</a:t>
            </a:r>
          </a:p>
          <a:p>
            <a:pPr marL="0" indent="0">
              <a:buNone/>
            </a:pP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Mental Fitness Tracker is an machine learning project that offers a comprehensive and personalized approach to improve mental well-being. It uses the different constraints provided in the data set, </a:t>
            </a:r>
            <a:r>
              <a:rPr lang="en-US" sz="1600" dirty="0">
                <a:solidFill>
                  <a:schemeClr val="tx1"/>
                </a:solidFill>
                <a:latin typeface="Söhne"/>
              </a:rPr>
              <a:t>S</a:t>
            </a:r>
            <a:r>
              <a:rPr lang="en-US" sz="1600" b="0" i="0" dirty="0">
                <a:solidFill>
                  <a:schemeClr val="tx1"/>
                </a:solidFill>
                <a:effectLst/>
                <a:latin typeface="Söhne"/>
              </a:rPr>
              <a:t>everal constraints like </a:t>
            </a:r>
            <a:r>
              <a:rPr lang="en-US" sz="1600" b="0" i="0" dirty="0" err="1">
                <a:solidFill>
                  <a:schemeClr val="tx1"/>
                </a:solidFill>
                <a:effectLst/>
                <a:latin typeface="Söhne"/>
              </a:rPr>
              <a:t>anxiety,drug</a:t>
            </a:r>
            <a:r>
              <a:rPr lang="en-US" sz="1600" b="0" i="0" dirty="0">
                <a:solidFill>
                  <a:schemeClr val="tx1"/>
                </a:solidFill>
                <a:effectLst/>
                <a:latin typeface="Söhne"/>
              </a:rPr>
              <a:t> </a:t>
            </a:r>
            <a:r>
              <a:rPr lang="en-US" sz="1600" b="0" i="0" dirty="0" err="1">
                <a:solidFill>
                  <a:schemeClr val="tx1"/>
                </a:solidFill>
                <a:effectLst/>
                <a:latin typeface="Söhne"/>
              </a:rPr>
              <a:t>usage,alcohol</a:t>
            </a:r>
            <a:r>
              <a:rPr lang="en-US" sz="1600" b="0" i="0" dirty="0">
                <a:solidFill>
                  <a:schemeClr val="tx1"/>
                </a:solidFill>
                <a:effectLst/>
                <a:latin typeface="Söhne"/>
              </a:rPr>
              <a:t> and many mental disorders can be assessed ,</a:t>
            </a: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By using several regression </a:t>
            </a:r>
            <a:r>
              <a:rPr lang="en-US" sz="16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models,we</a:t>
            </a: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can find the best re</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gression model for </a:t>
            </a:r>
            <a:r>
              <a:rPr lang="en-US" sz="1600" dirty="0" err="1">
                <a:solidFill>
                  <a:schemeClr val="tx1"/>
                </a:solidFill>
                <a:latin typeface="Calibri" panose="020F0502020204030204" pitchFamily="34" charset="0"/>
                <a:ea typeface="Calibri" panose="020F0502020204030204" pitchFamily="34" charset="0"/>
                <a:cs typeface="Calibri" panose="020F0502020204030204" pitchFamily="34" charset="0"/>
              </a:rPr>
              <a:t>analysis.Through</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this, we </a:t>
            </a: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can </a:t>
            </a:r>
            <a:r>
              <a:rPr lang="en-US" sz="16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analyse</a:t>
            </a: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the percentage of mental fitness of an individual.</a:t>
            </a:r>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600" b="1" u="sng" dirty="0">
                <a:solidFill>
                  <a:schemeClr val="tx1"/>
                </a:solidFill>
                <a:latin typeface="Calibri" panose="020F0502020204030204" pitchFamily="34" charset="0"/>
                <a:ea typeface="Calibri" panose="020F0502020204030204" pitchFamily="34" charset="0"/>
                <a:cs typeface="Calibri" panose="020F0502020204030204" pitchFamily="34" charset="0"/>
              </a:rPr>
              <a:t>VALUE PROPOSITION:</a:t>
            </a:r>
          </a:p>
          <a:p>
            <a:pPr marL="0" indent="0">
              <a:buNone/>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Our value proposition is to offer a comprehensive and all-encompassing solution to improve emotional and mental health for both individuals and different user groups. The Mental Fitness Tracker offers a distinctive and effective method for enhancing mental health and equipping users to lead happier and more meaningful lives by combining individualized tracking, stress management tools, community support, professional integration, and educational resources.</a:t>
            </a:r>
          </a:p>
          <a:p>
            <a:pPr>
              <a:buFont typeface="Wingdings" panose="05000000000000000000" pitchFamily="2" charset="2"/>
              <a:buChar char="v"/>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Empowerment through Tracking</a:t>
            </a:r>
          </a:p>
          <a:p>
            <a:pPr>
              <a:buFont typeface="Wingdings" panose="05000000000000000000" pitchFamily="2" charset="2"/>
              <a:buChar char="v"/>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Stress Management Made Simple</a:t>
            </a:r>
          </a:p>
          <a:p>
            <a:pPr>
              <a:buFont typeface="Wingdings" panose="05000000000000000000" pitchFamily="2" charset="2"/>
              <a:buChar char="v"/>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Effortless Integration for Professionals</a:t>
            </a:r>
          </a:p>
          <a:p>
            <a:pPr>
              <a:buFont typeface="Wingdings" panose="05000000000000000000" pitchFamily="2" charset="2"/>
              <a:buChar char="v"/>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More Accurate results.</a:t>
            </a:r>
          </a:p>
          <a:p>
            <a:pPr marL="0" indent="0">
              <a:buNone/>
            </a:pPr>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itle 1">
            <a:extLst>
              <a:ext uri="{FF2B5EF4-FFF2-40B4-BE49-F238E27FC236}">
                <a16:creationId xmlns:a16="http://schemas.microsoft.com/office/drawing/2014/main" id="{01ABAD22-CCDA-941C-AC0B-CD15B5991112}"/>
              </a:ext>
            </a:extLst>
          </p:cNvPr>
          <p:cNvSpPr>
            <a:spLocks noGrp="1"/>
          </p:cNvSpPr>
          <p:nvPr>
            <p:ph type="title"/>
          </p:nvPr>
        </p:nvSpPr>
        <p:spPr>
          <a:xfrm>
            <a:off x="2615381" y="-1219200"/>
            <a:ext cx="8670960" cy="2566219"/>
          </a:xfrm>
        </p:spPr>
        <p:txBody>
          <a:bodyPr anchor="ctr">
            <a:normAutofit/>
          </a:bodyPr>
          <a:lstStyle/>
          <a:p>
            <a:br>
              <a:rPr lang="en-US" sz="2800" dirty="0"/>
            </a:br>
            <a:r>
              <a:rPr lang="en-US" sz="2800" dirty="0"/>
              <a:t>SOLUTION AND ITS VALUE PROPOSITION</a:t>
            </a:r>
            <a:endParaRPr lang="en-US" dirty="0"/>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966452"/>
            <a:ext cx="11029616" cy="3742680"/>
          </a:xfrm>
        </p:spPr>
        <p:txBody>
          <a:bodyPr/>
          <a:lstStyle/>
          <a:p>
            <a:r>
              <a:rPr lang="en-US" dirty="0"/>
              <a:t>The project has been customized with more data visualization techniques for better understanding of the data.</a:t>
            </a:r>
          </a:p>
          <a:p>
            <a:r>
              <a:rPr lang="en-US" dirty="0" err="1"/>
              <a:t>Traing</a:t>
            </a:r>
            <a:r>
              <a:rPr lang="en-US" dirty="0"/>
              <a:t> and evaluating several Regression </a:t>
            </a:r>
            <a:r>
              <a:rPr lang="en-US" dirty="0" err="1"/>
              <a:t>models,and</a:t>
            </a:r>
            <a:r>
              <a:rPr lang="en-US" dirty="0"/>
              <a:t> sorting out the best regression model for analysis provides the most accurate output.</a:t>
            </a:r>
          </a:p>
          <a:p>
            <a:r>
              <a:rPr lang="en-US" dirty="0"/>
              <a:t>Following the Feature Engineering Techniques for the best prediction.</a:t>
            </a:r>
          </a:p>
          <a:p>
            <a:r>
              <a:rPr lang="en-US" dirty="0"/>
              <a:t>The Outliers detection in the dataset and handling the </a:t>
            </a:r>
            <a:r>
              <a:rPr lang="en-US" dirty="0" err="1"/>
              <a:t>outlier,null</a:t>
            </a:r>
            <a:r>
              <a:rPr lang="en-US" dirty="0"/>
              <a:t> values ,which further lead to </a:t>
            </a:r>
            <a:r>
              <a:rPr lang="en-US" dirty="0" err="1"/>
              <a:t>atmost</a:t>
            </a:r>
            <a:r>
              <a:rPr lang="en-US" dirty="0"/>
              <a:t> accuracy.</a:t>
            </a:r>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1887794" y="3361844"/>
            <a:ext cx="9267887" cy="2347288"/>
          </a:xfrm>
        </p:spPr>
        <p:txBody>
          <a:bodyPr>
            <a:noAutofit/>
          </a:bodyPr>
          <a:lstStyle/>
          <a:p>
            <a:pPr marL="0" indent="0">
              <a:buNone/>
            </a:pPr>
            <a:endPar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100" b="1" dirty="0">
                <a:solidFill>
                  <a:schemeClr val="tx1"/>
                </a:solidFill>
                <a:latin typeface="Calibri" panose="020F0502020204030204" pitchFamily="34" charset="0"/>
                <a:ea typeface="Calibri" panose="020F0502020204030204" pitchFamily="34" charset="0"/>
                <a:cs typeface="Calibri" panose="020F0502020204030204" pitchFamily="34" charset="0"/>
              </a:rPr>
              <a:t>Collect Data   </a:t>
            </a:r>
            <a:r>
              <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en-IN" sz="1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Gather data from users</a:t>
            </a:r>
            <a:endPar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0" indent="0">
              <a:buNone/>
            </a:pPr>
            <a:r>
              <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100" b="1" dirty="0">
                <a:solidFill>
                  <a:schemeClr val="tx1"/>
                </a:solidFill>
                <a:latin typeface="Calibri" panose="020F0502020204030204" pitchFamily="34" charset="0"/>
                <a:ea typeface="Calibri" panose="020F0502020204030204" pitchFamily="34" charset="0"/>
                <a:cs typeface="Calibri" panose="020F0502020204030204" pitchFamily="34" charset="0"/>
              </a:rPr>
              <a:t>Preprocess Data :  </a:t>
            </a:r>
            <a:r>
              <a:rPr lang="en-US" sz="1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Clean and preprocess the collected data. Handle missing values, normalize numerical features, and convert categorical variables into               </a:t>
            </a:r>
          </a:p>
          <a:p>
            <a:pPr marL="0" indent="0">
              <a:buNone/>
            </a:pPr>
            <a:r>
              <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numerical representations if necessary.</a:t>
            </a:r>
            <a:endPar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0" indent="0">
              <a:buNone/>
            </a:pPr>
            <a:r>
              <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100" b="1" dirty="0">
                <a:solidFill>
                  <a:schemeClr val="tx1"/>
                </a:solidFill>
                <a:latin typeface="Calibri" panose="020F0502020204030204" pitchFamily="34" charset="0"/>
                <a:ea typeface="Calibri" panose="020F0502020204030204" pitchFamily="34" charset="0"/>
                <a:cs typeface="Calibri" panose="020F0502020204030204" pitchFamily="34" charset="0"/>
              </a:rPr>
              <a:t>Train Regression Models : </a:t>
            </a:r>
            <a:r>
              <a:rPr lang="en-US" sz="1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Split the dataset into training and testing sets,</a:t>
            </a:r>
            <a:r>
              <a:rPr lang="en-IN" sz="1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Select appropriate regression models,</a:t>
            </a:r>
            <a:r>
              <a:rPr lang="en-US" sz="1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Train the selected regression models using     </a:t>
            </a:r>
          </a:p>
          <a:p>
            <a:pPr marL="0" indent="0">
              <a:buNone/>
            </a:pPr>
            <a:r>
              <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training dataset.</a:t>
            </a:r>
            <a:endPar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0" indent="0">
              <a:buNone/>
            </a:pPr>
            <a:r>
              <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100" b="1" dirty="0">
                <a:solidFill>
                  <a:schemeClr val="tx1"/>
                </a:solidFill>
                <a:latin typeface="Calibri" panose="020F0502020204030204" pitchFamily="34" charset="0"/>
                <a:ea typeface="Calibri" panose="020F0502020204030204" pitchFamily="34" charset="0"/>
                <a:cs typeface="Calibri" panose="020F0502020204030204" pitchFamily="34" charset="0"/>
              </a:rPr>
              <a:t>Evaluate Model Performance </a:t>
            </a:r>
            <a:r>
              <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Evaluate the trained regression models using the testing </a:t>
            </a:r>
            <a:r>
              <a:rPr lang="en-US" sz="11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dataset,regression</a:t>
            </a:r>
            <a:r>
              <a:rPr lang="en-US" sz="1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tasks include Mean Squared Error (MSE), Root </a:t>
            </a:r>
          </a:p>
          <a:p>
            <a:pPr marL="0" indent="0">
              <a:buNone/>
            </a:pPr>
            <a:r>
              <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Mean Squared Error (RMSE), Mean Absolute Error (MAE), and R-squared.</a:t>
            </a:r>
            <a:endPar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0" indent="0">
              <a:buNone/>
            </a:pPr>
            <a:r>
              <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100" b="1" dirty="0">
                <a:solidFill>
                  <a:schemeClr val="tx1"/>
                </a:solidFill>
                <a:latin typeface="Calibri" panose="020F0502020204030204" pitchFamily="34" charset="0"/>
                <a:ea typeface="Calibri" panose="020F0502020204030204" pitchFamily="34" charset="0"/>
                <a:cs typeface="Calibri" panose="020F0502020204030204" pitchFamily="34" charset="0"/>
              </a:rPr>
              <a:t>Deploy Model </a:t>
            </a:r>
            <a:r>
              <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rPr>
              <a:t>:Check for the best regression model. </a:t>
            </a:r>
            <a:r>
              <a:rPr lang="en-US" sz="1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Fine-tune hyperparameters of the regression models to optimize their performance. Integrate the</a:t>
            </a:r>
          </a:p>
          <a:p>
            <a:pPr marL="0" indent="0">
              <a:buNone/>
            </a:pPr>
            <a:r>
              <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trained regression models into your mental fitness tracker </a:t>
            </a:r>
            <a:endPar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0" indent="0">
              <a:buNone/>
            </a:pPr>
            <a:r>
              <a:rPr lang="en-US" sz="1100" b="1" dirty="0">
                <a:solidFill>
                  <a:schemeClr val="tx1"/>
                </a:solidFill>
                <a:latin typeface="Calibri" panose="020F0502020204030204" pitchFamily="34" charset="0"/>
                <a:ea typeface="Calibri" panose="020F0502020204030204" pitchFamily="34" charset="0"/>
                <a:cs typeface="Calibri" panose="020F0502020204030204" pitchFamily="34" charset="0"/>
              </a:rPr>
              <a:t>|---  Inputs Data :  </a:t>
            </a:r>
            <a:r>
              <a:rPr lang="en-US" sz="1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user inputs the relevant data</a:t>
            </a:r>
            <a:endPar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0" indent="0">
              <a:buNone/>
            </a:pPr>
            <a:r>
              <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100" b="1" dirty="0">
                <a:solidFill>
                  <a:schemeClr val="tx1"/>
                </a:solidFill>
                <a:latin typeface="Calibri" panose="020F0502020204030204" pitchFamily="34" charset="0"/>
                <a:ea typeface="Calibri" panose="020F0502020204030204" pitchFamily="34" charset="0"/>
                <a:cs typeface="Calibri" panose="020F0502020204030204" pitchFamily="34" charset="0"/>
              </a:rPr>
              <a:t>Predict Mental Health Indicators : </a:t>
            </a:r>
            <a:r>
              <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rPr>
              <a:t>T</a:t>
            </a:r>
            <a:r>
              <a:rPr lang="en-US" sz="1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he models can predict mental health indicators or anxiety  levels based on the input features</a:t>
            </a:r>
            <a:endPar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rPr>
              <a:t>|--- End</a:t>
            </a:r>
          </a:p>
          <a:p>
            <a:pPr marL="0" indent="0">
              <a:buNone/>
            </a:pPr>
            <a:endPar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cxnSp>
        <p:nvCxnSpPr>
          <p:cNvPr id="5" name="Straight Connector 4">
            <a:extLst>
              <a:ext uri="{FF2B5EF4-FFF2-40B4-BE49-F238E27FC236}">
                <a16:creationId xmlns:a16="http://schemas.microsoft.com/office/drawing/2014/main" id="{0C548B8E-2298-9EDB-50BE-B1D9D1E4F00F}"/>
              </a:ext>
            </a:extLst>
          </p:cNvPr>
          <p:cNvCxnSpPr>
            <a:cxnSpLocks/>
          </p:cNvCxnSpPr>
          <p:nvPr/>
        </p:nvCxnSpPr>
        <p:spPr>
          <a:xfrm>
            <a:off x="2004619" y="1847676"/>
            <a:ext cx="0" cy="5152892"/>
          </a:xfrm>
          <a:prstGeom prst="line">
            <a:avLst/>
          </a:prstGeom>
          <a:ln>
            <a:solidFill>
              <a:schemeClr val="tx1"/>
            </a:solidFill>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E1634E47-41BF-5D53-B079-780C84B42BA6}"/>
              </a:ext>
            </a:extLst>
          </p:cNvPr>
          <p:cNvSpPr txBox="1"/>
          <p:nvPr/>
        </p:nvSpPr>
        <p:spPr>
          <a:xfrm>
            <a:off x="751842" y="1341120"/>
            <a:ext cx="10030458"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t>In this </a:t>
            </a:r>
            <a:r>
              <a:rPr lang="en-IN" sz="1400" dirty="0" err="1"/>
              <a:t>project,SVM</a:t>
            </a:r>
            <a:r>
              <a:rPr lang="en-IN" sz="1400" dirty="0"/>
              <a:t> and Random forest regression models are used for analysis.</a:t>
            </a:r>
          </a:p>
        </p:txBody>
      </p:sp>
      <p:sp>
        <p:nvSpPr>
          <p:cNvPr id="13" name="TextBox 12">
            <a:extLst>
              <a:ext uri="{FF2B5EF4-FFF2-40B4-BE49-F238E27FC236}">
                <a16:creationId xmlns:a16="http://schemas.microsoft.com/office/drawing/2014/main" id="{2911ADAB-36FD-D3C8-A10B-5A6A7F1E636B}"/>
              </a:ext>
            </a:extLst>
          </p:cNvPr>
          <p:cNvSpPr txBox="1"/>
          <p:nvPr/>
        </p:nvSpPr>
        <p:spPr>
          <a:xfrm>
            <a:off x="359459" y="3104084"/>
            <a:ext cx="1645159" cy="1015663"/>
          </a:xfrm>
          <a:prstGeom prst="rect">
            <a:avLst/>
          </a:prstGeom>
          <a:noFill/>
        </p:spPr>
        <p:txBody>
          <a:bodyPr wrap="square" rtlCol="0">
            <a:spAutoFit/>
          </a:bodyPr>
          <a:lstStyle/>
          <a:p>
            <a:r>
              <a:rPr lang="en-IN" sz="2000" b="1" dirty="0"/>
              <a:t>Step by step</a:t>
            </a:r>
          </a:p>
          <a:p>
            <a:r>
              <a:rPr lang="en-IN" sz="2000" b="1" dirty="0"/>
              <a:t>Process for Modelling</a:t>
            </a:r>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82866" y="-1083187"/>
            <a:ext cx="11029617" cy="7283932"/>
          </a:xfrm>
        </p:spPr>
        <p:txBody>
          <a:bodyPr/>
          <a:lstStyle/>
          <a:p>
            <a:endParaRPr lang="en-IN" sz="1800" dirty="0">
              <a:solidFill>
                <a:schemeClr val="tx1"/>
              </a:solidFill>
            </a:endParaRPr>
          </a:p>
          <a:p>
            <a:r>
              <a:rPr lang="en-IN" sz="2000" dirty="0">
                <a:solidFill>
                  <a:schemeClr val="tx1"/>
                </a:solidFill>
                <a:latin typeface="Söhne"/>
              </a:rPr>
              <a:t>T</a:t>
            </a:r>
            <a:r>
              <a:rPr lang="en-IN" sz="2000" b="0" i="0" dirty="0">
                <a:solidFill>
                  <a:schemeClr val="tx1"/>
                </a:solidFill>
                <a:effectLst/>
                <a:latin typeface="Söhne"/>
              </a:rPr>
              <a:t>he Regression models have been evaluated using  evaluation metrics for regression tasks that included Mean Squared Error (MSE), Root Mean Squared Error (RMSE), Mean Absolute Error (MAE), and R-squared .</a:t>
            </a:r>
            <a:endParaRPr lang="en-IN" sz="1800" dirty="0">
              <a:solidFill>
                <a:schemeClr val="tx1"/>
              </a:solidFill>
            </a:endParaRPr>
          </a:p>
          <a:p>
            <a:r>
              <a:rPr lang="en-IN" sz="1800" dirty="0">
                <a:solidFill>
                  <a:schemeClr val="tx1"/>
                </a:solidFill>
              </a:rPr>
              <a:t>The Random Forest Regression model provided the best output.</a:t>
            </a:r>
          </a:p>
          <a:p>
            <a:r>
              <a:rPr lang="en-US" sz="2000" b="0" i="0" dirty="0">
                <a:solidFill>
                  <a:schemeClr val="tx1"/>
                </a:solidFill>
                <a:effectLst/>
                <a:latin typeface="Söhne"/>
              </a:rPr>
              <a:t>The Random forest model can be integrated into mental fitness tracker to get accurate results.. When users input their relevant data, the models can predict mental health based on the input features with </a:t>
            </a:r>
            <a:r>
              <a:rPr lang="en-US" sz="2000" b="0" i="0" dirty="0" err="1">
                <a:solidFill>
                  <a:schemeClr val="tx1"/>
                </a:solidFill>
                <a:effectLst/>
                <a:latin typeface="Söhne"/>
              </a:rPr>
              <a:t>atmost</a:t>
            </a:r>
            <a:r>
              <a:rPr lang="en-US" sz="2000" b="0" i="0" dirty="0">
                <a:solidFill>
                  <a:schemeClr val="tx1"/>
                </a:solidFill>
                <a:effectLst/>
                <a:latin typeface="Söhne"/>
              </a:rPr>
              <a:t> accuracy.</a:t>
            </a:r>
            <a:endParaRPr lang="en-IN" sz="1800" dirty="0">
              <a:solidFill>
                <a:schemeClr val="tx1"/>
              </a:solidFill>
            </a:endParaRPr>
          </a:p>
          <a:p>
            <a:endParaRPr lang="en-US" dirty="0">
              <a:solidFill>
                <a:schemeClr val="tx1"/>
              </a:solidFill>
            </a:endParaRPr>
          </a:p>
        </p:txBody>
      </p:sp>
      <p:pic>
        <p:nvPicPr>
          <p:cNvPr id="4" name="Picture 3">
            <a:extLst>
              <a:ext uri="{FF2B5EF4-FFF2-40B4-BE49-F238E27FC236}">
                <a16:creationId xmlns:a16="http://schemas.microsoft.com/office/drawing/2014/main" id="{8BC78640-0C53-8B35-9365-876A2EBD60EC}"/>
              </a:ext>
            </a:extLst>
          </p:cNvPr>
          <p:cNvPicPr>
            <a:picLocks noChangeAspect="1"/>
          </p:cNvPicPr>
          <p:nvPr/>
        </p:nvPicPr>
        <p:blipFill rotWithShape="1">
          <a:blip r:embed="rId3"/>
          <a:srcRect l="8099" t="25504" r="44910" b="24920"/>
          <a:stretch/>
        </p:blipFill>
        <p:spPr>
          <a:xfrm>
            <a:off x="1151966" y="4112302"/>
            <a:ext cx="3865937" cy="22942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49FEAA8B-06FD-F829-0AE7-28B23D43C1B0}"/>
              </a:ext>
            </a:extLst>
          </p:cNvPr>
          <p:cNvPicPr>
            <a:picLocks noChangeAspect="1"/>
          </p:cNvPicPr>
          <p:nvPr/>
        </p:nvPicPr>
        <p:blipFill rotWithShape="1">
          <a:blip r:embed="rId4"/>
          <a:srcRect l="7521" t="39937" r="35583" b="13950"/>
          <a:stretch/>
        </p:blipFill>
        <p:spPr>
          <a:xfrm>
            <a:off x="6318883" y="4202522"/>
            <a:ext cx="4465513" cy="22040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Graphic 6" descr="Checkmark with solid fill">
            <a:extLst>
              <a:ext uri="{FF2B5EF4-FFF2-40B4-BE49-F238E27FC236}">
                <a16:creationId xmlns:a16="http://schemas.microsoft.com/office/drawing/2014/main" id="{1F354F71-1C5A-4C6F-A03D-FA57F180EF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89361" y="4112302"/>
            <a:ext cx="1192222" cy="1192222"/>
          </a:xfrm>
          <a:prstGeom prst="rect">
            <a:avLst/>
          </a:prstGeom>
        </p:spPr>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1605</TotalTime>
  <Words>1089</Words>
  <Application>Microsoft Office PowerPoint</Application>
  <PresentationFormat>Widescreen</PresentationFormat>
  <Paragraphs>77</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vt:lpstr>
      <vt:lpstr>Franklin Gothic Book</vt:lpstr>
      <vt:lpstr>Franklin Gothic Demi</vt:lpstr>
      <vt:lpstr>Söhne</vt:lpstr>
      <vt:lpstr>Wingdings</vt:lpstr>
      <vt:lpstr>Wingdings 2</vt:lpstr>
      <vt:lpstr>DividendVTI</vt:lpstr>
      <vt:lpstr>Student Details</vt:lpstr>
      <vt:lpstr>PROJECT TITLE/Problem Statement </vt:lpstr>
      <vt:lpstr>AGENDA</vt:lpstr>
      <vt:lpstr>PROJECT  OVERVIEW</vt:lpstr>
      <vt:lpstr>WHO ARE THE END USERS of this project?</vt:lpstr>
      <vt:lpst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Adupa vivek</cp:lastModifiedBy>
  <cp:revision>2</cp:revision>
  <dcterms:created xsi:type="dcterms:W3CDTF">2021-05-26T16:50:10Z</dcterms:created>
  <dcterms:modified xsi:type="dcterms:W3CDTF">2023-07-24T12:50:55Z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