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8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1/11/2022</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‹Nr.›</a:t>
            </a:fld>
            <a:endParaRPr lang="en-US" dirty="0"/>
          </a:p>
        </p:txBody>
      </p:sp>
    </p:spTree>
    <p:extLst>
      <p:ext uri="{BB962C8B-B14F-4D97-AF65-F5344CB8AC3E}">
        <p14:creationId xmlns:p14="http://schemas.microsoft.com/office/powerpoint/2010/main" val="2287362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1/11/2022</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‹Nr.›</a:t>
            </a:fld>
            <a:endParaRPr lang="en-US" dirty="0"/>
          </a:p>
        </p:txBody>
      </p:sp>
    </p:spTree>
    <p:extLst>
      <p:ext uri="{BB962C8B-B14F-4D97-AF65-F5344CB8AC3E}">
        <p14:creationId xmlns:p14="http://schemas.microsoft.com/office/powerpoint/2010/main" val="123603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1/11/2022</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‹Nr.›</a:t>
            </a:fld>
            <a:endParaRPr lang="en-US" dirty="0"/>
          </a:p>
        </p:txBody>
      </p:sp>
    </p:spTree>
    <p:extLst>
      <p:ext uri="{BB962C8B-B14F-4D97-AF65-F5344CB8AC3E}">
        <p14:creationId xmlns:p14="http://schemas.microsoft.com/office/powerpoint/2010/main" val="1610307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1/11/2022</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‹Nr.›</a:t>
            </a:fld>
            <a:endParaRPr lang="en-US" dirty="0"/>
          </a:p>
        </p:txBody>
      </p:sp>
    </p:spTree>
    <p:extLst>
      <p:ext uri="{BB962C8B-B14F-4D97-AF65-F5344CB8AC3E}">
        <p14:creationId xmlns:p14="http://schemas.microsoft.com/office/powerpoint/2010/main" val="142766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1/11/2022</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‹Nr.›</a:t>
            </a:fld>
            <a:endParaRPr lang="en-US" dirty="0"/>
          </a:p>
        </p:txBody>
      </p:sp>
    </p:spTree>
    <p:extLst>
      <p:ext uri="{BB962C8B-B14F-4D97-AF65-F5344CB8AC3E}">
        <p14:creationId xmlns:p14="http://schemas.microsoft.com/office/powerpoint/2010/main" val="2107222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1/11/2022</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‹Nr.›</a:t>
            </a:fld>
            <a:endParaRPr lang="en-US" dirty="0"/>
          </a:p>
        </p:txBody>
      </p:sp>
    </p:spTree>
    <p:extLst>
      <p:ext uri="{BB962C8B-B14F-4D97-AF65-F5344CB8AC3E}">
        <p14:creationId xmlns:p14="http://schemas.microsoft.com/office/powerpoint/2010/main" val="1022114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1/11/2022</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‹Nr.›</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45948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1/11/2022</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‹Nr.›</a:t>
            </a:fld>
            <a:endParaRPr lang="en-US" dirty="0"/>
          </a:p>
        </p:txBody>
      </p:sp>
    </p:spTree>
    <p:extLst>
      <p:ext uri="{BB962C8B-B14F-4D97-AF65-F5344CB8AC3E}">
        <p14:creationId xmlns:p14="http://schemas.microsoft.com/office/powerpoint/2010/main" val="4289660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1/11/2022</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‹Nr.›</a:t>
            </a:fld>
            <a:endParaRPr lang="en-US" dirty="0"/>
          </a:p>
        </p:txBody>
      </p:sp>
    </p:spTree>
    <p:extLst>
      <p:ext uri="{BB962C8B-B14F-4D97-AF65-F5344CB8AC3E}">
        <p14:creationId xmlns:p14="http://schemas.microsoft.com/office/powerpoint/2010/main" val="275634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1/11/2022</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‹Nr.›</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76583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1/11/2022</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‹Nr.›</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64160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1/11/2022</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‹Nr.›</a:t>
            </a:fld>
            <a:endParaRPr lang="en-US" dirty="0"/>
          </a:p>
        </p:txBody>
      </p:sp>
    </p:spTree>
    <p:extLst>
      <p:ext uri="{BB962C8B-B14F-4D97-AF65-F5344CB8AC3E}">
        <p14:creationId xmlns:p14="http://schemas.microsoft.com/office/powerpoint/2010/main" val="405237802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glassdoor.de/index.htm" TargetMode="External"/><Relationship Id="rId2" Type="http://schemas.openxmlformats.org/officeDocument/2006/relationships/hyperlink" Target="https://www.jobvoting.de/" TargetMode="External"/><Relationship Id="rId1" Type="http://schemas.openxmlformats.org/officeDocument/2006/relationships/slideLayout" Target="../slideLayouts/slideLayout2.xml"/><Relationship Id="rId5" Type="http://schemas.openxmlformats.org/officeDocument/2006/relationships/hyperlink" Target="https://www.meinchef.de/" TargetMode="External"/><Relationship Id="rId4" Type="http://schemas.openxmlformats.org/officeDocument/2006/relationships/hyperlink" Target="https://www.kununu.com/"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s://karrierebibel.de/individualitae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karrierebibel.de/kurzbewerbun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52F9B1C2-7D20-4F91-A660-197C98B9A3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39445"/>
            <a:ext cx="6114985" cy="2298326"/>
          </a:xfrm>
          <a:prstGeom prst="rect">
            <a:avLst/>
          </a:prstGeom>
          <a:solidFill>
            <a:schemeClr val="tx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9E8D06B-2A88-47B7-BB9C-B2CEC35D28CE}"/>
              </a:ext>
            </a:extLst>
          </p:cNvPr>
          <p:cNvSpPr>
            <a:spLocks noGrp="1"/>
          </p:cNvSpPr>
          <p:nvPr>
            <p:ph type="ctrTitle"/>
          </p:nvPr>
        </p:nvSpPr>
        <p:spPr>
          <a:xfrm>
            <a:off x="960119" y="2100845"/>
            <a:ext cx="4670234" cy="1975527"/>
          </a:xfrm>
        </p:spPr>
        <p:txBody>
          <a:bodyPr anchor="ctr">
            <a:normAutofit/>
          </a:bodyPr>
          <a:lstStyle/>
          <a:p>
            <a:pPr algn="l"/>
            <a:r>
              <a:rPr lang="de-DE" sz="6600" dirty="0">
                <a:solidFill>
                  <a:schemeClr val="bg1"/>
                </a:solidFill>
              </a:rPr>
              <a:t>Bewerbung</a:t>
            </a:r>
          </a:p>
        </p:txBody>
      </p:sp>
      <p:sp useBgFill="1">
        <p:nvSpPr>
          <p:cNvPr id="79" name="Rectangle 78">
            <a:extLst>
              <a:ext uri="{FF2B5EF4-FFF2-40B4-BE49-F238E27FC236}">
                <a16:creationId xmlns:a16="http://schemas.microsoft.com/office/drawing/2014/main" id="{A89C4E6E-ECA4-40E5-A54E-13E92B678E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237771"/>
            <a:ext cx="6114982" cy="8093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Untertitel 2">
            <a:extLst>
              <a:ext uri="{FF2B5EF4-FFF2-40B4-BE49-F238E27FC236}">
                <a16:creationId xmlns:a16="http://schemas.microsoft.com/office/drawing/2014/main" id="{C5B7DFD9-5DE7-421A-B827-9EAE064793FA}"/>
              </a:ext>
            </a:extLst>
          </p:cNvPr>
          <p:cNvSpPr>
            <a:spLocks noGrp="1"/>
          </p:cNvSpPr>
          <p:nvPr>
            <p:ph type="subTitle" idx="1"/>
          </p:nvPr>
        </p:nvSpPr>
        <p:spPr>
          <a:xfrm>
            <a:off x="1" y="4372379"/>
            <a:ext cx="6114984" cy="1294643"/>
          </a:xfrm>
        </p:spPr>
        <p:txBody>
          <a:bodyPr anchor="ctr">
            <a:normAutofit/>
          </a:bodyPr>
          <a:lstStyle/>
          <a:p>
            <a:pPr algn="l"/>
            <a:r>
              <a:rPr lang="de-DE" sz="2800" dirty="0">
                <a:solidFill>
                  <a:schemeClr val="tx1"/>
                </a:solidFill>
              </a:rPr>
              <a:t>Aktuelle Trends, Arten und Tipps </a:t>
            </a:r>
          </a:p>
        </p:txBody>
      </p:sp>
      <p:pic>
        <p:nvPicPr>
          <p:cNvPr id="1026" name="Picture 2" descr="Jobsuche: Schneller bewerben ohne Anschreiben">
            <a:extLst>
              <a:ext uri="{FF2B5EF4-FFF2-40B4-BE49-F238E27FC236}">
                <a16:creationId xmlns:a16="http://schemas.microsoft.com/office/drawing/2014/main" id="{E25BA642-C354-4E39-B998-0945FD24004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730"/>
          <a:stretch/>
        </p:blipFill>
        <p:spPr bwMode="auto">
          <a:xfrm>
            <a:off x="6712732" y="1939445"/>
            <a:ext cx="4519149" cy="2292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217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8D9A38-D848-4DFA-9555-D10BE1C1DC5B}"/>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4BEB39A2-A799-4579-9E64-AC47D6B98667}"/>
              </a:ext>
            </a:extLst>
          </p:cNvPr>
          <p:cNvSpPr>
            <a:spLocks noGrp="1"/>
          </p:cNvSpPr>
          <p:nvPr>
            <p:ph idx="1"/>
          </p:nvPr>
        </p:nvSpPr>
        <p:spPr/>
        <p:txBody>
          <a:bodyPr>
            <a:normAutofit lnSpcReduction="10000"/>
          </a:bodyPr>
          <a:lstStyle/>
          <a:p>
            <a:r>
              <a:rPr lang="de-DE" dirty="0"/>
              <a:t>6. Messen und Events (virtuell und vor Ort) </a:t>
            </a:r>
          </a:p>
          <a:p>
            <a:endParaRPr lang="de-DE" dirty="0"/>
          </a:p>
          <a:p>
            <a:pPr marL="457200" indent="-457200">
              <a:buFont typeface="Arial" panose="020B0604020202020204" pitchFamily="34" charset="0"/>
              <a:buChar char="•"/>
            </a:pPr>
            <a:r>
              <a:rPr lang="de-DE" dirty="0"/>
              <a:t>Fokus vor allem auf dem direkten Kontakt </a:t>
            </a:r>
          </a:p>
          <a:p>
            <a:pPr marL="457200" indent="-457200">
              <a:buFont typeface="Arial" panose="020B0604020202020204" pitchFamily="34" charset="0"/>
              <a:buChar char="•"/>
            </a:pPr>
            <a:r>
              <a:rPr lang="de-DE" dirty="0"/>
              <a:t>Unternehmen können direkt kennengelernt werden und Kontakte geknüpft werden </a:t>
            </a:r>
          </a:p>
          <a:p>
            <a:pPr marL="457200" indent="-457200">
              <a:buFont typeface="Arial" panose="020B0604020202020204" pitchFamily="34" charset="0"/>
              <a:buChar char="•"/>
            </a:pPr>
            <a:r>
              <a:rPr lang="de-DE" dirty="0"/>
              <a:t>Aufbau eines beruflichen Netzwerkes möglich </a:t>
            </a:r>
          </a:p>
          <a:p>
            <a:pPr marL="457200" indent="-457200">
              <a:buFont typeface="Arial" panose="020B0604020202020204" pitchFamily="34" charset="0"/>
              <a:buChar char="•"/>
            </a:pPr>
            <a:r>
              <a:rPr lang="de-DE" dirty="0"/>
              <a:t>Auf Langfristigkeit ausgelegt </a:t>
            </a:r>
          </a:p>
          <a:p>
            <a:endParaRPr lang="de-DE" dirty="0"/>
          </a:p>
        </p:txBody>
      </p:sp>
    </p:spTree>
    <p:extLst>
      <p:ext uri="{BB962C8B-B14F-4D97-AF65-F5344CB8AC3E}">
        <p14:creationId xmlns:p14="http://schemas.microsoft.com/office/powerpoint/2010/main" val="2556629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450F08-A974-4829-A079-D32DFC3AAE26}"/>
              </a:ext>
            </a:extLst>
          </p:cNvPr>
          <p:cNvSpPr>
            <a:spLocks noGrp="1"/>
          </p:cNvSpPr>
          <p:nvPr>
            <p:ph type="title"/>
          </p:nvPr>
        </p:nvSpPr>
        <p:spPr/>
        <p:txBody>
          <a:bodyPr/>
          <a:lstStyle/>
          <a:p>
            <a:endParaRPr lang="de-DE" dirty="0"/>
          </a:p>
        </p:txBody>
      </p:sp>
      <p:sp>
        <p:nvSpPr>
          <p:cNvPr id="3" name="Inhaltsplatzhalter 2">
            <a:extLst>
              <a:ext uri="{FF2B5EF4-FFF2-40B4-BE49-F238E27FC236}">
                <a16:creationId xmlns:a16="http://schemas.microsoft.com/office/drawing/2014/main" id="{5DBB4584-3918-4305-AD61-D4E4FF09FD9D}"/>
              </a:ext>
            </a:extLst>
          </p:cNvPr>
          <p:cNvSpPr>
            <a:spLocks noGrp="1"/>
          </p:cNvSpPr>
          <p:nvPr>
            <p:ph idx="1"/>
          </p:nvPr>
        </p:nvSpPr>
        <p:spPr/>
        <p:txBody>
          <a:bodyPr/>
          <a:lstStyle/>
          <a:p>
            <a:r>
              <a:rPr lang="de-DE" dirty="0"/>
              <a:t>7. Bewerbung per Mail </a:t>
            </a:r>
          </a:p>
          <a:p>
            <a:endParaRPr lang="de-DE" dirty="0"/>
          </a:p>
          <a:p>
            <a:pPr marL="457200" indent="-457200">
              <a:buFont typeface="Arial" panose="020B0604020202020204" pitchFamily="34" charset="0"/>
              <a:buChar char="•"/>
            </a:pPr>
            <a:r>
              <a:rPr lang="de-DE" dirty="0"/>
              <a:t>Ähnelt der klassischen Bewerbung, jedoch gilt es hier darauf zu achten, dass beigefügte Anhänge nicht zu groß sind, da lange Wartezeiten beim Laden nachteilig sind </a:t>
            </a:r>
          </a:p>
          <a:p>
            <a:pPr marL="457200" indent="-457200">
              <a:buFont typeface="Arial" panose="020B0604020202020204" pitchFamily="34" charset="0"/>
              <a:buChar char="•"/>
            </a:pPr>
            <a:endParaRPr lang="de-DE" dirty="0"/>
          </a:p>
        </p:txBody>
      </p:sp>
    </p:spTree>
    <p:extLst>
      <p:ext uri="{BB962C8B-B14F-4D97-AF65-F5344CB8AC3E}">
        <p14:creationId xmlns:p14="http://schemas.microsoft.com/office/powerpoint/2010/main" val="285975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B79235-A1D2-4DE0-8F36-14A4FEBA7D5A}"/>
              </a:ext>
            </a:extLst>
          </p:cNvPr>
          <p:cNvSpPr>
            <a:spLocks noGrp="1"/>
          </p:cNvSpPr>
          <p:nvPr>
            <p:ph type="title"/>
          </p:nvPr>
        </p:nvSpPr>
        <p:spPr/>
        <p:txBody>
          <a:bodyPr>
            <a:normAutofit fontScale="90000"/>
          </a:bodyPr>
          <a:lstStyle/>
          <a:p>
            <a:r>
              <a:rPr lang="de-DE" dirty="0"/>
              <a:t>Die 5 goldenen Regeln der Online-Bewerbung</a:t>
            </a:r>
          </a:p>
        </p:txBody>
      </p:sp>
      <p:sp>
        <p:nvSpPr>
          <p:cNvPr id="3" name="Inhaltsplatzhalter 2">
            <a:extLst>
              <a:ext uri="{FF2B5EF4-FFF2-40B4-BE49-F238E27FC236}">
                <a16:creationId xmlns:a16="http://schemas.microsoft.com/office/drawing/2014/main" id="{88B951BA-9088-4CD7-932C-022852D835FF}"/>
              </a:ext>
            </a:extLst>
          </p:cNvPr>
          <p:cNvSpPr>
            <a:spLocks noGrp="1"/>
          </p:cNvSpPr>
          <p:nvPr>
            <p:ph idx="1"/>
          </p:nvPr>
        </p:nvSpPr>
        <p:spPr/>
        <p:txBody>
          <a:bodyPr>
            <a:normAutofit fontScale="92500" lnSpcReduction="10000"/>
          </a:bodyPr>
          <a:lstStyle/>
          <a:p>
            <a:pPr marL="342900" indent="-342900">
              <a:buAutoNum type="arabicPeriod"/>
            </a:pPr>
            <a:r>
              <a:rPr lang="de-DE" sz="2400" b="1" dirty="0">
                <a:effectLst/>
                <a:latin typeface="Calibri" panose="020F0502020204030204" pitchFamily="34" charset="0"/>
                <a:ea typeface="Times New Roman" panose="02020603050405020304" pitchFamily="18" charset="0"/>
                <a:cs typeface="Calibri" panose="020F0502020204030204" pitchFamily="34" charset="0"/>
              </a:rPr>
              <a:t>Fundamentale Formalitäten</a:t>
            </a:r>
          </a:p>
          <a:p>
            <a:br>
              <a:rPr lang="de-DE" sz="2400" b="1" dirty="0">
                <a:effectLst/>
                <a:latin typeface="Calibri" panose="020F0502020204030204" pitchFamily="34" charset="0"/>
                <a:ea typeface="Times New Roman" panose="02020603050405020304" pitchFamily="18" charset="0"/>
                <a:cs typeface="Calibri" panose="020F0502020204030204" pitchFamily="34" charset="0"/>
              </a:rPr>
            </a:br>
            <a:r>
              <a:rPr lang="de-DE" sz="2400" dirty="0">
                <a:effectLst/>
                <a:latin typeface="Calibri" panose="020F0502020204030204" pitchFamily="34" charset="0"/>
                <a:ea typeface="Times New Roman" panose="02020603050405020304" pitchFamily="18" charset="0"/>
                <a:cs typeface="Calibri" panose="020F0502020204030204" pitchFamily="34" charset="0"/>
              </a:rPr>
              <a:t>Dazu zählen ganz klar der Aufbau von Lebenslauf und Anschreiben. Das Anschreiben wird auch in der digitalen Version mit einem klassischen Briefkopf mit der vollständigen Empfängeradresse versehen, genau wie mit den eigenen Kontaktdaten. Die Grußformeln zu Beginn und Ende des Anschreibens sollten angemessen sein und eine handschriftliche Unterschrift (eingescannt, mit blauem oder schwarzem Kugelschreiber geschrieben) sollte nicht fehlen. Das Gleiche gilt für den Lebenslauf. Achten Sie generell darauf, dass Ihre Unterlagen auch bei einer Online-Bewerbung ordentlich, übersichtlich und klar strukturiert sind.</a:t>
            </a:r>
            <a:endParaRPr lang="de-DE"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spTree>
    <p:extLst>
      <p:ext uri="{BB962C8B-B14F-4D97-AF65-F5344CB8AC3E}">
        <p14:creationId xmlns:p14="http://schemas.microsoft.com/office/powerpoint/2010/main" val="3655165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193590-DF3D-43D6-9E74-04AA645EAD77}"/>
              </a:ext>
            </a:extLst>
          </p:cNvPr>
          <p:cNvSpPr>
            <a:spLocks noGrp="1"/>
          </p:cNvSpPr>
          <p:nvPr>
            <p:ph type="title"/>
          </p:nvPr>
        </p:nvSpPr>
        <p:spPr/>
        <p:txBody>
          <a:bodyPr>
            <a:normAutofit fontScale="90000"/>
          </a:bodyPr>
          <a:lstStyle/>
          <a:p>
            <a:r>
              <a:rPr lang="de-DE" sz="6600" b="1" dirty="0">
                <a:effectLst/>
                <a:latin typeface="Calibri" panose="020F0502020204030204" pitchFamily="34" charset="0"/>
                <a:ea typeface="Times New Roman" panose="02020603050405020304" pitchFamily="18" charset="0"/>
                <a:cs typeface="Calibri" panose="020F0502020204030204" pitchFamily="34" charset="0"/>
              </a:rPr>
              <a:t>2. Sorgfalt und Vollständigkeit</a:t>
            </a:r>
            <a:endParaRPr lang="de-DE" dirty="0"/>
          </a:p>
        </p:txBody>
      </p:sp>
      <p:sp>
        <p:nvSpPr>
          <p:cNvPr id="3" name="Inhaltsplatzhalter 2">
            <a:extLst>
              <a:ext uri="{FF2B5EF4-FFF2-40B4-BE49-F238E27FC236}">
                <a16:creationId xmlns:a16="http://schemas.microsoft.com/office/drawing/2014/main" id="{5A1565D3-82D8-4D86-BDFC-0FEAFB5849D9}"/>
              </a:ext>
            </a:extLst>
          </p:cNvPr>
          <p:cNvSpPr>
            <a:spLocks noGrp="1"/>
          </p:cNvSpPr>
          <p:nvPr>
            <p:ph idx="1"/>
          </p:nvPr>
        </p:nvSpPr>
        <p:spPr/>
        <p:txBody>
          <a:bodyPr>
            <a:normAutofit lnSpcReduction="10000"/>
          </a:bodyPr>
          <a:lstStyle/>
          <a:p>
            <a:br>
              <a:rPr lang="de-DE" sz="2400" b="1" dirty="0">
                <a:effectLst/>
                <a:latin typeface="Calibri" panose="020F0502020204030204" pitchFamily="34" charset="0"/>
                <a:ea typeface="Times New Roman" panose="02020603050405020304" pitchFamily="18" charset="0"/>
                <a:cs typeface="Calibri" panose="020F0502020204030204" pitchFamily="34" charset="0"/>
              </a:rPr>
            </a:br>
            <a:r>
              <a:rPr lang="de-DE" sz="2400" dirty="0">
                <a:effectLst/>
                <a:latin typeface="Calibri" panose="020F0502020204030204" pitchFamily="34" charset="0"/>
                <a:ea typeface="Times New Roman" panose="02020603050405020304" pitchFamily="18" charset="0"/>
                <a:cs typeface="Calibri" panose="020F0502020204030204" pitchFamily="34" charset="0"/>
              </a:rPr>
              <a:t>Wie im vorherigen Absatz bereits erwähnt, ist es auch bei der Online-Bewerbung wichtig, dass Ihre Bewerbung ordentlich und vollständig ist. Rechtschreib- und grobe Grammatikfehler haben hier nichts zu suchen! Lassen Sie Ihre Bewerbungsunterlagen zum Beispiel von einem Freund Korrektur lesen. Recherchieren Sie den korrekten Ansprechpartner und überprüfen Sie, welche Dokumente vom Unternehmen verlangt werden – neben dem Lebenslauf und dem Anschreiben. Eine unvollständige Bewerbung wird vermutlich nicht näher berücksichtigt und Sie haben keine Chance zu einem Vorstellungsgespräch eingeladen zu werden. </a:t>
            </a:r>
            <a:endParaRPr lang="de-DE"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spTree>
    <p:extLst>
      <p:ext uri="{BB962C8B-B14F-4D97-AF65-F5344CB8AC3E}">
        <p14:creationId xmlns:p14="http://schemas.microsoft.com/office/powerpoint/2010/main" val="2896176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106C19-09BC-4278-A1FC-7019F3BAA454}"/>
              </a:ext>
            </a:extLst>
          </p:cNvPr>
          <p:cNvSpPr>
            <a:spLocks noGrp="1"/>
          </p:cNvSpPr>
          <p:nvPr>
            <p:ph type="title"/>
          </p:nvPr>
        </p:nvSpPr>
        <p:spPr/>
        <p:txBody>
          <a:bodyPr/>
          <a:lstStyle/>
          <a:p>
            <a:r>
              <a:rPr lang="de-DE" dirty="0"/>
              <a:t>3. Anhänge</a:t>
            </a:r>
          </a:p>
        </p:txBody>
      </p:sp>
      <p:sp>
        <p:nvSpPr>
          <p:cNvPr id="3" name="Inhaltsplatzhalter 2">
            <a:extLst>
              <a:ext uri="{FF2B5EF4-FFF2-40B4-BE49-F238E27FC236}">
                <a16:creationId xmlns:a16="http://schemas.microsoft.com/office/drawing/2014/main" id="{2636E655-8E73-4BB1-AF78-3B28F1E7E49F}"/>
              </a:ext>
            </a:extLst>
          </p:cNvPr>
          <p:cNvSpPr>
            <a:spLocks noGrp="1"/>
          </p:cNvSpPr>
          <p:nvPr>
            <p:ph idx="1"/>
          </p:nvPr>
        </p:nvSpPr>
        <p:spPr>
          <a:xfrm>
            <a:off x="237067" y="2280356"/>
            <a:ext cx="11875911" cy="3900988"/>
          </a:xfrm>
        </p:spPr>
        <p:txBody>
          <a:bodyPr>
            <a:noAutofit/>
          </a:bodyPr>
          <a:lstStyle/>
          <a:p>
            <a:r>
              <a:rPr lang="de-DE" sz="2200" dirty="0">
                <a:effectLst/>
                <a:latin typeface="Calibri" panose="020F0502020204030204" pitchFamily="34" charset="0"/>
                <a:ea typeface="Times New Roman" panose="02020603050405020304" pitchFamily="18" charset="0"/>
              </a:rPr>
              <a:t>Zu einer vollständigen Bewerbung gehören neben Lebenslauf und Anschreiben in der Regel das Zeugnis Ihres letzten Abschlusses, zum Beispiel Ihr Bachelor-Abschlusszeugnis und Ihr aktuellstes Arbeitszeugnis. Sollten weitergehende Zeugnisse oder Zertifikate verlangt werden oder relevant für die offene Stelle sein, so ist es sinnvoll diese auch Ihrer Bewerbung anzuhängen. Achten Sie hierbei jedoch darauf nicht wahllos jedes Dokument anzuhängen, das ggf. nichts mit dem Job zu tun hat. Ihr E-Mail-Anhang sollte nicht mehr als 3 MB überschreiten. Sollten Sie dennoch mehr Zeugnisse und Zertifikate haben, die Sie als relevant erachten, so können Sie im Anschreiben oder auf dem Deckblatt Ihrer Bewerbung – wenn Sie eins haben – erwähnen, dass diese Anhänge auf Nachfrage nachgereicht werden können oder auch zum persönlichen Vorstellungsgespräch in ausgedruckter Version mitgebracht werden können. Bei einer E-Mail-Bewerbung senden Sie Ihre Unterlagen zu einer einzigen PDF-Datei zusammengefasst. Bei der Bewerbung über ein Online-Formular sollten Sie sich vorher einmal durch das gesamte Formular klicken, um zu prüfen, in welcher Art Ihre Anhänge hier verlangt werden.</a:t>
            </a:r>
            <a:endParaRPr lang="de-DE" sz="2200" dirty="0"/>
          </a:p>
        </p:txBody>
      </p:sp>
    </p:spTree>
    <p:extLst>
      <p:ext uri="{BB962C8B-B14F-4D97-AF65-F5344CB8AC3E}">
        <p14:creationId xmlns:p14="http://schemas.microsoft.com/office/powerpoint/2010/main" val="4094776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2515EE-8A81-409C-B903-1609A26860E3}"/>
              </a:ext>
            </a:extLst>
          </p:cNvPr>
          <p:cNvSpPr>
            <a:spLocks noGrp="1"/>
          </p:cNvSpPr>
          <p:nvPr>
            <p:ph type="title"/>
          </p:nvPr>
        </p:nvSpPr>
        <p:spPr/>
        <p:txBody>
          <a:bodyPr/>
          <a:lstStyle/>
          <a:p>
            <a:r>
              <a:rPr lang="de-DE" dirty="0"/>
              <a:t>4. Keywords nutzen </a:t>
            </a:r>
          </a:p>
        </p:txBody>
      </p:sp>
      <p:sp>
        <p:nvSpPr>
          <p:cNvPr id="3" name="Inhaltsplatzhalter 2">
            <a:extLst>
              <a:ext uri="{FF2B5EF4-FFF2-40B4-BE49-F238E27FC236}">
                <a16:creationId xmlns:a16="http://schemas.microsoft.com/office/drawing/2014/main" id="{A5FC8306-7B88-4674-A801-754ED9BF37F8}"/>
              </a:ext>
            </a:extLst>
          </p:cNvPr>
          <p:cNvSpPr>
            <a:spLocks noGrp="1"/>
          </p:cNvSpPr>
          <p:nvPr>
            <p:ph idx="1"/>
          </p:nvPr>
        </p:nvSpPr>
        <p:spPr/>
        <p:txBody>
          <a:bodyPr/>
          <a:lstStyle/>
          <a:p>
            <a:r>
              <a:rPr lang="de-DE" sz="2400" dirty="0">
                <a:effectLst/>
                <a:latin typeface="Calibri" panose="020F0502020204030204" pitchFamily="34" charset="0"/>
                <a:ea typeface="Times New Roman" panose="02020603050405020304" pitchFamily="18" charset="0"/>
                <a:cs typeface="Calibri" panose="020F0502020204030204" pitchFamily="34" charset="0"/>
              </a:rPr>
              <a:t>Besonders bei einem Online-Formular sollten Sie darauf achten, wichtige Schlagwörter aus der Stellenanzeige in den Freitextfeldern zu erwähnen. Bei der E-Mail-Bewerbung macht dies aber auch Sinn. In Zeiten des digitalen Recruitings werden Ihr Lebenslauf und Anschreiben ggf. gezielt nach diesen Keywords aus dem Anforderungsprofil durchsucht. Das kann für eine Bewerbung ohne die richtigen Schlagwörter im schlimmsten Fall direkt das Aus bedeuten. </a:t>
            </a:r>
            <a:endParaRPr lang="de-DE"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spTree>
    <p:extLst>
      <p:ext uri="{BB962C8B-B14F-4D97-AF65-F5344CB8AC3E}">
        <p14:creationId xmlns:p14="http://schemas.microsoft.com/office/powerpoint/2010/main" val="1013847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5756F9-ABAD-4715-8CC6-EE5765879D25}"/>
              </a:ext>
            </a:extLst>
          </p:cNvPr>
          <p:cNvSpPr>
            <a:spLocks noGrp="1"/>
          </p:cNvSpPr>
          <p:nvPr>
            <p:ph type="title"/>
          </p:nvPr>
        </p:nvSpPr>
        <p:spPr/>
        <p:txBody>
          <a:bodyPr>
            <a:normAutofit fontScale="90000"/>
          </a:bodyPr>
          <a:lstStyle/>
          <a:p>
            <a:r>
              <a:rPr lang="de-DE" dirty="0"/>
              <a:t>5. Vor dem absenden prüfen</a:t>
            </a:r>
          </a:p>
        </p:txBody>
      </p:sp>
      <p:sp>
        <p:nvSpPr>
          <p:cNvPr id="3" name="Inhaltsplatzhalter 2">
            <a:extLst>
              <a:ext uri="{FF2B5EF4-FFF2-40B4-BE49-F238E27FC236}">
                <a16:creationId xmlns:a16="http://schemas.microsoft.com/office/drawing/2014/main" id="{663B9EF8-BF28-4759-949C-BECB229E1AF6}"/>
              </a:ext>
            </a:extLst>
          </p:cNvPr>
          <p:cNvSpPr>
            <a:spLocks noGrp="1"/>
          </p:cNvSpPr>
          <p:nvPr>
            <p:ph idx="1"/>
          </p:nvPr>
        </p:nvSpPr>
        <p:spPr>
          <a:xfrm>
            <a:off x="960120" y="2246489"/>
            <a:ext cx="10268712" cy="3934855"/>
          </a:xfrm>
        </p:spPr>
        <p:txBody>
          <a:bodyPr>
            <a:noAutofit/>
          </a:bodyPr>
          <a:lstStyle/>
          <a:p>
            <a:r>
              <a:rPr lang="de-DE" sz="2400" dirty="0">
                <a:effectLst/>
                <a:latin typeface="Calibri" panose="020F0502020204030204" pitchFamily="34" charset="0"/>
                <a:ea typeface="Times New Roman" panose="02020603050405020304" pitchFamily="18" charset="0"/>
              </a:rPr>
              <a:t>Zuletzt eine eher simple Regel, die jedoch oft vernachlässigt wird. Lesen Sie sich vor dem Absenden nicht nur noch einmal alle Texte durch und überprüfen diese auf Rechtschreibfehler und Vollständigkeit, sondern schicken Sie Ihre kompletten Bewerbungsunterlagen einmal an Ihre eigene E-Mail-Adresse. So können Sie zu guter Letzt sicherstellen, dass auch wirklich alle Dokumente ordentlich und in der richtigen Reihenfolge sind und am Format nicht doch noch was verrutscht ist. Stellen Sie vor dem endgültigen Absenden sicher, dass Sie einen konkreten Betreff für Ihre E-Mail haben. Am besten den Job-Titel aus der Stellenanzeige inklusive des Standortes und der Referenznummer (sofern eine angegeben wurde). Und versenden Sie die E-Mail nicht mitten in der Nacht. Von Vorteil kann sein, wenn sie zu Arbeitsbeginn beim Empfänger ankommt.</a:t>
            </a:r>
            <a:endParaRPr lang="de-DE" sz="2400" dirty="0"/>
          </a:p>
        </p:txBody>
      </p:sp>
    </p:spTree>
    <p:extLst>
      <p:ext uri="{BB962C8B-B14F-4D97-AF65-F5344CB8AC3E}">
        <p14:creationId xmlns:p14="http://schemas.microsoft.com/office/powerpoint/2010/main" val="4035388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57825D-A246-4F2A-9415-28EFCFEE0541}"/>
              </a:ext>
            </a:extLst>
          </p:cNvPr>
          <p:cNvSpPr>
            <a:spLocks noGrp="1"/>
          </p:cNvSpPr>
          <p:nvPr>
            <p:ph type="title"/>
          </p:nvPr>
        </p:nvSpPr>
        <p:spPr/>
        <p:txBody>
          <a:bodyPr>
            <a:normAutofit fontScale="90000"/>
          </a:bodyPr>
          <a:lstStyle/>
          <a:p>
            <a:r>
              <a:rPr lang="de-DE" dirty="0"/>
              <a:t>Auswirkungen von </a:t>
            </a:r>
            <a:r>
              <a:rPr lang="de-DE" dirty="0" err="1"/>
              <a:t>corona</a:t>
            </a:r>
            <a:endParaRPr lang="de-DE" dirty="0"/>
          </a:p>
        </p:txBody>
      </p:sp>
      <p:sp>
        <p:nvSpPr>
          <p:cNvPr id="3" name="Inhaltsplatzhalter 2">
            <a:extLst>
              <a:ext uri="{FF2B5EF4-FFF2-40B4-BE49-F238E27FC236}">
                <a16:creationId xmlns:a16="http://schemas.microsoft.com/office/drawing/2014/main" id="{FB4AD56B-9EDD-47EC-A2FF-9449043DE33B}"/>
              </a:ext>
            </a:extLst>
          </p:cNvPr>
          <p:cNvSpPr>
            <a:spLocks noGrp="1"/>
          </p:cNvSpPr>
          <p:nvPr>
            <p:ph idx="1"/>
          </p:nvPr>
        </p:nvSpPr>
        <p:spPr/>
        <p:txBody>
          <a:bodyPr>
            <a:normAutofit fontScale="92500" lnSpcReduction="20000"/>
          </a:bodyPr>
          <a:lstStyle/>
          <a:p>
            <a:r>
              <a:rPr lang="de-DE" sz="2400" dirty="0">
                <a:effectLst/>
                <a:latin typeface="Calibri" panose="020F0502020204030204" pitchFamily="34" charset="0"/>
                <a:ea typeface="Times New Roman" panose="02020603050405020304" pitchFamily="18" charset="0"/>
                <a:cs typeface="Calibri" panose="020F0502020204030204" pitchFamily="34" charset="0"/>
              </a:rPr>
              <a:t>Die vergangenen Jahre standen vollkommen im Zeichen der Corona-Krise. Unternehmen mussten dabei nicht nur im Betrieb Anpassungen vornehmen, auch das Bewerbungsverfahren wurde von Corona verändert: Es wurde nicht nur mehr im Homeoffice gearbeitet, auch die Personalauswahl wurde digitaler.</a:t>
            </a:r>
          </a:p>
          <a:p>
            <a:br>
              <a:rPr lang="de-DE" sz="2400" dirty="0">
                <a:effectLst/>
                <a:latin typeface="Calibri" panose="020F0502020204030204" pitchFamily="34" charset="0"/>
                <a:ea typeface="Times New Roman" panose="02020603050405020304" pitchFamily="18" charset="0"/>
                <a:cs typeface="Calibri" panose="020F0502020204030204" pitchFamily="34" charset="0"/>
              </a:rPr>
            </a:br>
            <a:r>
              <a:rPr lang="de-DE" sz="2400" b="1" dirty="0">
                <a:effectLst/>
                <a:latin typeface="Calibri" panose="020F0502020204030204" pitchFamily="34" charset="0"/>
                <a:ea typeface="Times New Roman" panose="02020603050405020304" pitchFamily="18" charset="0"/>
                <a:cs typeface="Calibri" panose="020F0502020204030204" pitchFamily="34" charset="0"/>
              </a:rPr>
              <a:t>Viele Unternehmen setzen auf Telefon- und Videointerviews</a:t>
            </a:r>
            <a:r>
              <a:rPr lang="de-DE" sz="2400" dirty="0">
                <a:effectLst/>
                <a:latin typeface="Calibri" panose="020F0502020204030204" pitchFamily="34" charset="0"/>
                <a:ea typeface="Times New Roman" panose="02020603050405020304" pitchFamily="18" charset="0"/>
                <a:cs typeface="Calibri" panose="020F0502020204030204" pitchFamily="34" charset="0"/>
              </a:rPr>
              <a:t>, um trotz Hygienekonzepten </a:t>
            </a:r>
            <a:br>
              <a:rPr lang="de-DE" sz="2400" dirty="0">
                <a:effectLst/>
                <a:latin typeface="Calibri" panose="020F0502020204030204" pitchFamily="34" charset="0"/>
                <a:ea typeface="Times New Roman" panose="02020603050405020304" pitchFamily="18" charset="0"/>
                <a:cs typeface="Calibri" panose="020F0502020204030204" pitchFamily="34" charset="0"/>
              </a:rPr>
            </a:br>
            <a:r>
              <a:rPr lang="de-DE" sz="2400" dirty="0">
                <a:effectLst/>
                <a:latin typeface="Calibri" panose="020F0502020204030204" pitchFamily="34" charset="0"/>
                <a:ea typeface="Times New Roman" panose="02020603050405020304" pitchFamily="18" charset="0"/>
                <a:cs typeface="Calibri" panose="020F0502020204030204" pitchFamily="34" charset="0"/>
              </a:rPr>
              <a:t>und Abstandsregelungen Bewerber persönlich kennenlernen zu können.</a:t>
            </a:r>
          </a:p>
          <a:p>
            <a:endParaRPr lang="de-DE" sz="2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de-DE" sz="2400" dirty="0">
                <a:effectLst/>
                <a:latin typeface="Calibri" panose="020F0502020204030204" pitchFamily="34" charset="0"/>
                <a:ea typeface="Calibri" panose="020F0502020204030204" pitchFamily="34" charset="0"/>
                <a:cs typeface="Calibri" panose="020F0502020204030204" pitchFamily="34" charset="0"/>
              </a:rPr>
              <a:t>Achtung: Auch hier ist es wichtig, dass der erste Eindruck positiv ausfällt! </a:t>
            </a:r>
            <a:endParaRPr lang="de-DE"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spTree>
    <p:extLst>
      <p:ext uri="{BB962C8B-B14F-4D97-AF65-F5344CB8AC3E}">
        <p14:creationId xmlns:p14="http://schemas.microsoft.com/office/powerpoint/2010/main" val="1387448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1D5AAF-DA43-442A-9549-E177CDA22027}"/>
              </a:ext>
            </a:extLst>
          </p:cNvPr>
          <p:cNvSpPr>
            <a:spLocks noGrp="1"/>
          </p:cNvSpPr>
          <p:nvPr>
            <p:ph type="title"/>
          </p:nvPr>
        </p:nvSpPr>
        <p:spPr/>
        <p:txBody>
          <a:bodyPr>
            <a:normAutofit fontScale="90000"/>
          </a:bodyPr>
          <a:lstStyle/>
          <a:p>
            <a:r>
              <a:rPr lang="de-DE" dirty="0"/>
              <a:t>Erleichterter Zugang zu Informationen</a:t>
            </a:r>
          </a:p>
        </p:txBody>
      </p:sp>
      <p:sp>
        <p:nvSpPr>
          <p:cNvPr id="3" name="Inhaltsplatzhalter 2">
            <a:extLst>
              <a:ext uri="{FF2B5EF4-FFF2-40B4-BE49-F238E27FC236}">
                <a16:creationId xmlns:a16="http://schemas.microsoft.com/office/drawing/2014/main" id="{A414F7DC-0567-4CF9-A66F-44BEFB674882}"/>
              </a:ext>
            </a:extLst>
          </p:cNvPr>
          <p:cNvSpPr>
            <a:spLocks noGrp="1"/>
          </p:cNvSpPr>
          <p:nvPr>
            <p:ph idx="1"/>
          </p:nvPr>
        </p:nvSpPr>
        <p:spPr/>
        <p:txBody>
          <a:bodyPr>
            <a:noAutofit/>
          </a:bodyPr>
          <a:lstStyle/>
          <a:p>
            <a:pPr>
              <a:lnSpc>
                <a:spcPct val="115000"/>
              </a:lnSpc>
              <a:spcAft>
                <a:spcPts val="1000"/>
              </a:spcAft>
            </a:pPr>
            <a:r>
              <a:rPr lang="de-DE" sz="2000" dirty="0">
                <a:effectLst/>
                <a:latin typeface="Calibri" panose="020F0502020204030204" pitchFamily="34" charset="0"/>
                <a:ea typeface="Times New Roman" panose="02020603050405020304" pitchFamily="18" charset="0"/>
                <a:cs typeface="Calibri" panose="020F0502020204030204" pitchFamily="34" charset="0"/>
              </a:rPr>
              <a:t>Ein Vorteil für die individuelle Bewerbung 2022: Die Verfügbarkeit von </a:t>
            </a:r>
            <a:r>
              <a:rPr lang="de-DE" sz="2000" b="1" dirty="0">
                <a:effectLst/>
                <a:latin typeface="Calibri" panose="020F0502020204030204" pitchFamily="34" charset="0"/>
                <a:ea typeface="Times New Roman" panose="02020603050405020304" pitchFamily="18" charset="0"/>
                <a:cs typeface="Calibri" panose="020F0502020204030204" pitchFamily="34" charset="0"/>
              </a:rPr>
              <a:t>Informationen</a:t>
            </a:r>
            <a:r>
              <a:rPr lang="de-DE" sz="2000" dirty="0">
                <a:effectLst/>
                <a:latin typeface="Calibri" panose="020F0502020204030204" pitchFamily="34" charset="0"/>
                <a:ea typeface="Times New Roman" panose="02020603050405020304" pitchFamily="18" charset="0"/>
                <a:cs typeface="Calibri" panose="020F0502020204030204" pitchFamily="34" charset="0"/>
              </a:rPr>
              <a:t> </a:t>
            </a:r>
            <a:r>
              <a:rPr lang="de-DE" sz="2000" b="1" dirty="0">
                <a:effectLst/>
                <a:latin typeface="Calibri" panose="020F0502020204030204" pitchFamily="34" charset="0"/>
                <a:ea typeface="Times New Roman" panose="02020603050405020304" pitchFamily="18" charset="0"/>
                <a:cs typeface="Calibri" panose="020F0502020204030204" pitchFamily="34" charset="0"/>
              </a:rPr>
              <a:t>über potenzielle Arbeitgeber.</a:t>
            </a:r>
            <a:r>
              <a:rPr lang="de-DE" sz="2000" dirty="0">
                <a:effectLst/>
                <a:latin typeface="Calibri" panose="020F0502020204030204" pitchFamily="34" charset="0"/>
                <a:ea typeface="Times New Roman" panose="02020603050405020304" pitchFamily="18" charset="0"/>
                <a:cs typeface="Calibri" panose="020F0502020204030204" pitchFamily="34" charset="0"/>
              </a:rPr>
              <a:t> Neben Stellenanzeigen, Homepage und </a:t>
            </a:r>
            <a:r>
              <a:rPr lang="de-DE" sz="2000" dirty="0" err="1">
                <a:effectLst/>
                <a:latin typeface="Calibri" panose="020F0502020204030204" pitchFamily="34" charset="0"/>
                <a:ea typeface="Times New Roman" panose="02020603050405020304" pitchFamily="18" charset="0"/>
                <a:cs typeface="Calibri" panose="020F0502020204030204" pitchFamily="34" charset="0"/>
              </a:rPr>
              <a:t>Social</a:t>
            </a:r>
            <a:r>
              <a:rPr lang="de-DE" sz="2000" dirty="0">
                <a:effectLst/>
                <a:latin typeface="Calibri" panose="020F0502020204030204" pitchFamily="34" charset="0"/>
                <a:ea typeface="Times New Roman" panose="02020603050405020304" pitchFamily="18" charset="0"/>
                <a:cs typeface="Calibri" panose="020F0502020204030204" pitchFamily="34" charset="0"/>
              </a:rPr>
              <a:t> Media des Unternehmens, stehen Bewerbern auch diverse Bewertungsportale zur Verfügung. </a:t>
            </a:r>
            <a:br>
              <a:rPr lang="de-DE" sz="2000" dirty="0">
                <a:effectLst/>
                <a:latin typeface="Calibri" panose="020F0502020204030204" pitchFamily="34" charset="0"/>
                <a:ea typeface="Times New Roman" panose="02020603050405020304" pitchFamily="18" charset="0"/>
                <a:cs typeface="Calibri" panose="020F0502020204030204" pitchFamily="34" charset="0"/>
              </a:rPr>
            </a:br>
            <a:r>
              <a:rPr lang="de-DE" sz="2000" dirty="0">
                <a:effectLst/>
                <a:latin typeface="Calibri" panose="020F0502020204030204" pitchFamily="34" charset="0"/>
                <a:ea typeface="Times New Roman" panose="02020603050405020304" pitchFamily="18" charset="0"/>
                <a:cs typeface="Calibri" panose="020F0502020204030204" pitchFamily="34" charset="0"/>
              </a:rPr>
              <a:t>Die bekanntesten sind: </a:t>
            </a:r>
            <a:r>
              <a:rPr lang="de-DE" sz="2000" b="1" dirty="0">
                <a:effectLst/>
                <a:latin typeface="Calibri" panose="020F0502020204030204" pitchFamily="34" charset="0"/>
                <a:ea typeface="Times New Roman" panose="02020603050405020304" pitchFamily="18" charset="0"/>
                <a:cs typeface="Calibri" panose="020F0502020204030204" pitchFamily="34" charset="0"/>
              </a:rPr>
              <a:t>*</a:t>
            </a:r>
            <a:r>
              <a:rPr lang="de-DE" sz="2000" dirty="0">
                <a:effectLst/>
                <a:latin typeface="Calibri" panose="020F0502020204030204" pitchFamily="34" charset="0"/>
                <a:ea typeface="Times New Roman" panose="02020603050405020304" pitchFamily="18" charset="0"/>
                <a:cs typeface="Calibri" panose="020F0502020204030204" pitchFamily="34" charset="0"/>
              </a:rPr>
              <a:t> </a:t>
            </a:r>
            <a:r>
              <a:rPr lang="de-DE" sz="2000" b="1" u="none" strike="noStrike"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hlinkClick r:id="rId2"/>
              </a:rPr>
              <a:t>Jobvoting.de</a:t>
            </a:r>
            <a:r>
              <a:rPr lang="de-DE" sz="2000" b="1" dirty="0">
                <a:effectLst/>
                <a:latin typeface="Calibri" panose="020F0502020204030204" pitchFamily="34" charset="0"/>
                <a:ea typeface="Times New Roman" panose="02020603050405020304" pitchFamily="18" charset="0"/>
                <a:cs typeface="Times New Roman" panose="02020603050405020304" pitchFamily="18" charset="0"/>
              </a:rPr>
              <a:t>, * </a:t>
            </a:r>
            <a:r>
              <a:rPr lang="de-DE" sz="2000" b="1" u="none" strike="noStrike"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hlinkClick r:id="rId3"/>
              </a:rPr>
              <a:t>Glassdoor.de</a:t>
            </a:r>
            <a:r>
              <a:rPr lang="de-DE" sz="2000" b="1" dirty="0">
                <a:effectLst/>
                <a:latin typeface="Calibri" panose="020F0502020204030204" pitchFamily="34" charset="0"/>
                <a:ea typeface="Times New Roman" panose="02020603050405020304" pitchFamily="18" charset="0"/>
                <a:cs typeface="Times New Roman" panose="02020603050405020304" pitchFamily="18" charset="0"/>
              </a:rPr>
              <a:t>, * </a:t>
            </a:r>
            <a:r>
              <a:rPr lang="de-DE" sz="2000" b="1" u="none" strike="noStrike"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hlinkClick r:id="rId4"/>
              </a:rPr>
              <a:t>Kununu.com</a:t>
            </a:r>
            <a:r>
              <a:rPr lang="de-DE" sz="2000" b="1" dirty="0">
                <a:effectLst/>
                <a:latin typeface="Calibri" panose="020F0502020204030204" pitchFamily="34" charset="0"/>
                <a:ea typeface="Times New Roman" panose="02020603050405020304" pitchFamily="18" charset="0"/>
                <a:cs typeface="Times New Roman" panose="02020603050405020304" pitchFamily="18" charset="0"/>
              </a:rPr>
              <a:t>, * </a:t>
            </a:r>
            <a:r>
              <a:rPr lang="de-DE" sz="2000" b="1" u="none" strike="noStrike"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hlinkClick r:id="rId5"/>
              </a:rPr>
              <a:t>MeinChef.de</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p>
            <a:r>
              <a:rPr lang="de-DE" sz="2000" dirty="0">
                <a:effectLst/>
                <a:latin typeface="Calibri" panose="020F0502020204030204" pitchFamily="34" charset="0"/>
                <a:ea typeface="Times New Roman" panose="02020603050405020304" pitchFamily="18" charset="0"/>
                <a:cs typeface="Times New Roman" panose="02020603050405020304" pitchFamily="18" charset="0"/>
              </a:rPr>
              <a:t>Diese Bewertungsportale sind jedoch Fluch und Segen gleichermaßen. Einerseits erhält der Bewerber Zugang zu Informationen, die ihm andererseits womöglich vorenthalten geblieben wären. Andererseits sind eben diese Informationen </a:t>
            </a:r>
            <a:r>
              <a:rPr lang="de-DE" sz="2000" b="1" dirty="0">
                <a:effectLst/>
                <a:latin typeface="Calibri" panose="020F0502020204030204" pitchFamily="34" charset="0"/>
                <a:ea typeface="Times New Roman" panose="02020603050405020304" pitchFamily="18" charset="0"/>
                <a:cs typeface="Times New Roman" panose="02020603050405020304" pitchFamily="18" charset="0"/>
              </a:rPr>
              <a:t>mit Vorsicht zu genießen</a:t>
            </a:r>
            <a:r>
              <a:rPr lang="de-DE" sz="2000" dirty="0">
                <a:effectLst/>
                <a:latin typeface="Calibri" panose="020F0502020204030204" pitchFamily="34" charset="0"/>
                <a:ea typeface="Times New Roman" panose="02020603050405020304" pitchFamily="18" charset="0"/>
                <a:cs typeface="Times New Roman" panose="02020603050405020304" pitchFamily="18" charset="0"/>
              </a:rPr>
              <a:t>. </a:t>
            </a:r>
            <a:br>
              <a:rPr lang="de-DE" sz="2000" dirty="0">
                <a:effectLst/>
                <a:latin typeface="Calibri" panose="020F0502020204030204" pitchFamily="34" charset="0"/>
                <a:ea typeface="Times New Roman" panose="02020603050405020304" pitchFamily="18" charset="0"/>
                <a:cs typeface="Times New Roman" panose="02020603050405020304" pitchFamily="18" charset="0"/>
              </a:rPr>
            </a:br>
            <a:r>
              <a:rPr lang="de-DE" sz="2000" dirty="0">
                <a:effectLst/>
                <a:latin typeface="Calibri" panose="020F0502020204030204" pitchFamily="34" charset="0"/>
                <a:ea typeface="Times New Roman" panose="02020603050405020304" pitchFamily="18" charset="0"/>
                <a:cs typeface="Times New Roman" panose="02020603050405020304" pitchFamily="18" charset="0"/>
              </a:rPr>
              <a:t>In manchen Fällen mag sich ein </a:t>
            </a:r>
            <a:r>
              <a:rPr lang="de-DE" sz="2000" b="1" dirty="0">
                <a:effectLst/>
                <a:latin typeface="Calibri" panose="020F0502020204030204" pitchFamily="34" charset="0"/>
                <a:ea typeface="Times New Roman" panose="02020603050405020304" pitchFamily="18" charset="0"/>
                <a:cs typeface="Times New Roman" panose="02020603050405020304" pitchFamily="18" charset="0"/>
              </a:rPr>
              <a:t>verärgerter ehemaliger Mitarbeiter</a:t>
            </a:r>
            <a:r>
              <a:rPr lang="de-DE" sz="2000" dirty="0">
                <a:effectLst/>
                <a:latin typeface="Calibri" panose="020F0502020204030204" pitchFamily="34" charset="0"/>
                <a:ea typeface="Times New Roman" panose="02020603050405020304" pitchFamily="18" charset="0"/>
                <a:cs typeface="Times New Roman" panose="02020603050405020304" pitchFamily="18" charset="0"/>
              </a:rPr>
              <a:t> dahinter verbergen, der aus Frust absichtlich eine schlechte Bewertung schreibt. In anderen Fällen mag ein als objektiver Ex-Mitarbeiter getarnter Unternehmenschef sich selbst eine ganz hervorragende Bewertung ausstellen</a:t>
            </a:r>
            <a:endParaRPr lang="de-DE" sz="2000" dirty="0"/>
          </a:p>
        </p:txBody>
      </p:sp>
    </p:spTree>
    <p:extLst>
      <p:ext uri="{BB962C8B-B14F-4D97-AF65-F5344CB8AC3E}">
        <p14:creationId xmlns:p14="http://schemas.microsoft.com/office/powerpoint/2010/main" val="1037016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D15981-ECA7-42A1-A557-A16166D08E55}"/>
              </a:ext>
            </a:extLst>
          </p:cNvPr>
          <p:cNvSpPr>
            <a:spLocks noGrp="1"/>
          </p:cNvSpPr>
          <p:nvPr>
            <p:ph type="title"/>
          </p:nvPr>
        </p:nvSpPr>
        <p:spPr/>
        <p:txBody>
          <a:bodyPr/>
          <a:lstStyle/>
          <a:p>
            <a:r>
              <a:rPr lang="de-DE" dirty="0"/>
              <a:t>Tipps</a:t>
            </a:r>
          </a:p>
        </p:txBody>
      </p:sp>
      <p:sp>
        <p:nvSpPr>
          <p:cNvPr id="3" name="Inhaltsplatzhalter 2">
            <a:extLst>
              <a:ext uri="{FF2B5EF4-FFF2-40B4-BE49-F238E27FC236}">
                <a16:creationId xmlns:a16="http://schemas.microsoft.com/office/drawing/2014/main" id="{DD53C629-2081-4901-B335-B8813A6BAC93}"/>
              </a:ext>
            </a:extLst>
          </p:cNvPr>
          <p:cNvSpPr>
            <a:spLocks noGrp="1"/>
          </p:cNvSpPr>
          <p:nvPr>
            <p:ph idx="1"/>
          </p:nvPr>
        </p:nvSpPr>
        <p:spPr/>
        <p:txBody>
          <a:bodyPr>
            <a:normAutofit fontScale="85000" lnSpcReduction="20000"/>
          </a:bodyPr>
          <a:lstStyle/>
          <a:p>
            <a:r>
              <a:rPr lang="de-DE" b="1" dirty="0">
                <a:effectLst/>
                <a:latin typeface="Calibri" panose="020F0502020204030204" pitchFamily="34" charset="0"/>
                <a:ea typeface="Times New Roman" panose="02020603050405020304" pitchFamily="18" charset="0"/>
                <a:cs typeface="Times New Roman" panose="02020603050405020304" pitchFamily="18" charset="0"/>
              </a:rPr>
              <a:t>Individualität</a:t>
            </a:r>
          </a:p>
          <a:p>
            <a:br>
              <a:rPr lang="de-DE" b="1" dirty="0">
                <a:effectLst/>
                <a:latin typeface="Calibri" panose="020F0502020204030204" pitchFamily="34" charset="0"/>
                <a:ea typeface="Times New Roman" panose="02020603050405020304" pitchFamily="18" charset="0"/>
                <a:cs typeface="Times New Roman" panose="02020603050405020304" pitchFamily="18" charset="0"/>
              </a:rPr>
            </a:br>
            <a:r>
              <a:rPr lang="de-DE" dirty="0">
                <a:effectLst/>
                <a:latin typeface="Calibri" panose="020F0502020204030204" pitchFamily="34" charset="0"/>
                <a:ea typeface="Times New Roman" panose="02020603050405020304" pitchFamily="18" charset="0"/>
                <a:cs typeface="Times New Roman" panose="02020603050405020304" pitchFamily="18" charset="0"/>
              </a:rPr>
              <a:t>Ein wesentlicher Punkt, der gegen extrem vereinfachte Bewerbungsverfahren spricht, ist die </a:t>
            </a:r>
            <a:r>
              <a:rPr lang="de-DE" u="none" strike="noStrike"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hlinkClick r:id="rId2"/>
              </a:rPr>
              <a:t>Individualität</a:t>
            </a:r>
            <a:r>
              <a:rPr lang="de-DE" dirty="0">
                <a:effectLst/>
                <a:latin typeface="Calibri" panose="020F0502020204030204" pitchFamily="34" charset="0"/>
                <a:ea typeface="Times New Roman" panose="02020603050405020304" pitchFamily="18" charset="0"/>
                <a:cs typeface="Times New Roman" panose="02020603050405020304" pitchFamily="18" charset="0"/>
              </a:rPr>
              <a:t>. Wie soll sich ein Bewerber von anderen abgrenzen können, wenn keinerlei Persönlichkeit durch die Bewerbungsunterlagen schimmert? </a:t>
            </a:r>
            <a:r>
              <a:rPr lang="de-DE" dirty="0" err="1">
                <a:effectLst/>
                <a:latin typeface="Calibri" panose="020F0502020204030204" pitchFamily="34" charset="0"/>
                <a:ea typeface="Times New Roman" panose="02020603050405020304" pitchFamily="18" charset="0"/>
                <a:cs typeface="Times New Roman" panose="02020603050405020304" pitchFamily="18" charset="0"/>
              </a:rPr>
              <a:t>Social</a:t>
            </a:r>
            <a:r>
              <a:rPr lang="de-DE" dirty="0">
                <a:effectLst/>
                <a:latin typeface="Calibri" panose="020F0502020204030204" pitchFamily="34" charset="0"/>
                <a:ea typeface="Times New Roman" panose="02020603050405020304" pitchFamily="18" charset="0"/>
                <a:cs typeface="Times New Roman" panose="02020603050405020304" pitchFamily="18" charset="0"/>
              </a:rPr>
              <a:t> Media Profile können eine wertvolle Ergänzung, aber nie ein adäquater Ersatz sein, da sie in der Regel viel zu allgemein gehalten und nicht auf ein bestimmtes Unternehmen zugeschnitten sind. Auch geben Bewerbungsunterlagen dem Bewerber die Möglichkeit, nicht nur den wichtigen Unternehmensbezug herzustellen, sondern durch Design und Layout zu punkten.</a:t>
            </a:r>
            <a:br>
              <a:rPr lang="de-DE"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spTree>
    <p:extLst>
      <p:ext uri="{BB962C8B-B14F-4D97-AF65-F5344CB8AC3E}">
        <p14:creationId xmlns:p14="http://schemas.microsoft.com/office/powerpoint/2010/main" val="3646314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D41BA1-02C9-4FEA-8993-B68E20374303}"/>
              </a:ext>
            </a:extLst>
          </p:cNvPr>
          <p:cNvSpPr>
            <a:spLocks noGrp="1"/>
          </p:cNvSpPr>
          <p:nvPr>
            <p:ph type="title"/>
          </p:nvPr>
        </p:nvSpPr>
        <p:spPr/>
        <p:txBody>
          <a:bodyPr>
            <a:normAutofit fontScale="90000"/>
          </a:bodyPr>
          <a:lstStyle/>
          <a:p>
            <a:r>
              <a:rPr lang="de-DE" dirty="0"/>
              <a:t>Das Problem mit beliebten </a:t>
            </a:r>
            <a:r>
              <a:rPr lang="de-DE" dirty="0" err="1"/>
              <a:t>jobs</a:t>
            </a:r>
            <a:r>
              <a:rPr lang="de-DE" dirty="0"/>
              <a:t> </a:t>
            </a:r>
          </a:p>
        </p:txBody>
      </p:sp>
      <p:sp>
        <p:nvSpPr>
          <p:cNvPr id="3" name="Inhaltsplatzhalter 2">
            <a:extLst>
              <a:ext uri="{FF2B5EF4-FFF2-40B4-BE49-F238E27FC236}">
                <a16:creationId xmlns:a16="http://schemas.microsoft.com/office/drawing/2014/main" id="{07D0D45F-0D9A-4AA8-B91E-DAC2E0210194}"/>
              </a:ext>
            </a:extLst>
          </p:cNvPr>
          <p:cNvSpPr>
            <a:spLocks noGrp="1"/>
          </p:cNvSpPr>
          <p:nvPr>
            <p:ph idx="1"/>
          </p:nvPr>
        </p:nvSpPr>
        <p:spPr/>
        <p:txBody>
          <a:bodyPr/>
          <a:lstStyle/>
          <a:p>
            <a:pPr marL="457200" indent="-457200">
              <a:buFont typeface="Arial" panose="020B0604020202020204" pitchFamily="34" charset="0"/>
              <a:buChar char="•"/>
            </a:pPr>
            <a:r>
              <a:rPr lang="de-DE" dirty="0"/>
              <a:t>Um einen guten Job zu ergattern, ist es enorm wichtig, sich nicht nur durch die Qualifikationen, sondern auch durch die Bewerbung hervorzuheben </a:t>
            </a:r>
          </a:p>
          <a:p>
            <a:pPr marL="457200" indent="-457200">
              <a:buFont typeface="Arial" panose="020B0604020202020204" pitchFamily="34" charset="0"/>
              <a:buChar char="•"/>
            </a:pPr>
            <a:r>
              <a:rPr lang="de-DE" dirty="0"/>
              <a:t>Hier kann bereits durch eine nicht vorhandene Aktualität der Bewerbung, eine potentielle Einladung zum Bewerbungsgespräch zunichte gemacht werden  </a:t>
            </a:r>
          </a:p>
        </p:txBody>
      </p:sp>
    </p:spTree>
    <p:extLst>
      <p:ext uri="{BB962C8B-B14F-4D97-AF65-F5344CB8AC3E}">
        <p14:creationId xmlns:p14="http://schemas.microsoft.com/office/powerpoint/2010/main" val="4057129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586A32-644B-4D25-A43B-B8EA0439871A}"/>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8388FF6A-D0F7-47A1-8E49-94389FEE4442}"/>
              </a:ext>
            </a:extLst>
          </p:cNvPr>
          <p:cNvSpPr>
            <a:spLocks noGrp="1"/>
          </p:cNvSpPr>
          <p:nvPr>
            <p:ph idx="1"/>
          </p:nvPr>
        </p:nvSpPr>
        <p:spPr/>
        <p:txBody>
          <a:bodyPr>
            <a:normAutofit/>
          </a:bodyPr>
          <a:lstStyle/>
          <a:p>
            <a:r>
              <a:rPr lang="de-DE" sz="2400" b="1" dirty="0">
                <a:effectLst/>
                <a:latin typeface="Calibri" panose="020F0502020204030204" pitchFamily="34" charset="0"/>
                <a:ea typeface="Times New Roman" panose="02020603050405020304" pitchFamily="18" charset="0"/>
                <a:cs typeface="Times New Roman" panose="02020603050405020304" pitchFamily="18" charset="0"/>
              </a:rPr>
              <a:t>Engagement</a:t>
            </a:r>
          </a:p>
          <a:p>
            <a:br>
              <a:rPr lang="de-DE" sz="2400" b="1" dirty="0">
                <a:effectLst/>
                <a:latin typeface="Calibri" panose="020F0502020204030204" pitchFamily="34" charset="0"/>
                <a:ea typeface="Times New Roman" panose="02020603050405020304" pitchFamily="18" charset="0"/>
                <a:cs typeface="Times New Roman" panose="02020603050405020304" pitchFamily="18" charset="0"/>
              </a:rPr>
            </a:br>
            <a:r>
              <a:rPr lang="de-DE" sz="2400" dirty="0">
                <a:effectLst/>
                <a:latin typeface="Calibri" panose="020F0502020204030204" pitchFamily="34" charset="0"/>
                <a:ea typeface="Times New Roman" panose="02020603050405020304" pitchFamily="18" charset="0"/>
                <a:cs typeface="Times New Roman" panose="02020603050405020304" pitchFamily="18" charset="0"/>
              </a:rPr>
              <a:t>Mehr als nur das Nötigste zu machen, zeichnet einen Bewerber beziehungsweise Mitarbeiter aus. Das fängt bereits damit an, ob Sie vorab den Telefonkontakt suchen, um beispielsweise clevere Fragen vorab zu klären, auf einer Messe mit einer </a:t>
            </a:r>
            <a:r>
              <a:rPr lang="de-DE" sz="2400" u="none" strike="noStrike"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hlinkClick r:id="rId2"/>
              </a:rPr>
              <a:t>Kurzbewerbung</a:t>
            </a:r>
            <a:r>
              <a:rPr lang="de-DE" sz="2400" dirty="0">
                <a:effectLst/>
                <a:latin typeface="Calibri" panose="020F0502020204030204" pitchFamily="34" charset="0"/>
                <a:ea typeface="Times New Roman" panose="02020603050405020304" pitchFamily="18" charset="0"/>
                <a:cs typeface="Times New Roman" panose="02020603050405020304" pitchFamily="18" charset="0"/>
              </a:rPr>
              <a:t> bereits Kontakt zu einem Personaler hatten oder in einer späteren Anstellung sich durch Eigeninitiative auszeichnen. Das muss nicht zwangsläufig in Überstunden ausarten, aber Sie zeigen, dass Sie nicht erst zur Arbeit getragen werden müssen</a:t>
            </a:r>
            <a:endParaRPr lang="de-DE" sz="2400" dirty="0"/>
          </a:p>
        </p:txBody>
      </p:sp>
    </p:spTree>
    <p:extLst>
      <p:ext uri="{BB962C8B-B14F-4D97-AF65-F5344CB8AC3E}">
        <p14:creationId xmlns:p14="http://schemas.microsoft.com/office/powerpoint/2010/main" val="1728674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0B417B-E4D7-405A-BACB-B48217692146}"/>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6A51DCC4-C46F-4C7A-B536-4C3BB8B72E14}"/>
              </a:ext>
            </a:extLst>
          </p:cNvPr>
          <p:cNvSpPr>
            <a:spLocks noGrp="1"/>
          </p:cNvSpPr>
          <p:nvPr>
            <p:ph idx="1"/>
          </p:nvPr>
        </p:nvSpPr>
        <p:spPr/>
        <p:txBody>
          <a:bodyPr>
            <a:normAutofit fontScale="92500" lnSpcReduction="20000"/>
          </a:bodyPr>
          <a:lstStyle/>
          <a:p>
            <a:r>
              <a:rPr lang="de-DE" sz="2400" b="1" dirty="0">
                <a:effectLst/>
                <a:latin typeface="Calibri" panose="020F0502020204030204" pitchFamily="34" charset="0"/>
                <a:ea typeface="Times New Roman" panose="02020603050405020304" pitchFamily="18" charset="0"/>
                <a:cs typeface="Times New Roman" panose="02020603050405020304" pitchFamily="18" charset="0"/>
              </a:rPr>
              <a:t>Werte</a:t>
            </a:r>
          </a:p>
          <a:p>
            <a:br>
              <a:rPr lang="de-DE" sz="2400" b="1" dirty="0">
                <a:effectLst/>
                <a:latin typeface="Calibri" panose="020F0502020204030204" pitchFamily="34" charset="0"/>
                <a:ea typeface="Times New Roman" panose="02020603050405020304" pitchFamily="18" charset="0"/>
                <a:cs typeface="Times New Roman" panose="02020603050405020304" pitchFamily="18" charset="0"/>
              </a:rPr>
            </a:br>
            <a:r>
              <a:rPr lang="de-DE" sz="2400" dirty="0">
                <a:effectLst/>
                <a:latin typeface="Calibri" panose="020F0502020204030204" pitchFamily="34" charset="0"/>
                <a:ea typeface="Times New Roman" panose="02020603050405020304" pitchFamily="18" charset="0"/>
                <a:cs typeface="Calibri" panose="020F0502020204030204" pitchFamily="34" charset="0"/>
              </a:rPr>
              <a:t>Beantworten Sie die Frage: Warum bewerben Sie sich genau bei diesem Unternehmen? </a:t>
            </a:r>
            <a:r>
              <a:rPr lang="de-DE" sz="2400" dirty="0">
                <a:effectLst/>
                <a:latin typeface="Calibri" panose="020F0502020204030204" pitchFamily="34" charset="0"/>
                <a:ea typeface="Times New Roman" panose="02020603050405020304" pitchFamily="18" charset="0"/>
                <a:cs typeface="Times New Roman" panose="02020603050405020304" pitchFamily="18" charset="0"/>
              </a:rPr>
              <a:t>Kein Arbeitgeber wird es sonderlich schätzen, wenn ein Bewerber ihm vermittelt, dass es ihm egal ist, wo er arbeitet. Bewerber sollten sich vorab mit der jeweiligen Unternehmenskultur beschäftigen und schauen, ob sie zu den eigenen Vorstellungen passt. </a:t>
            </a:r>
            <a:r>
              <a:rPr lang="de-DE" sz="2400" dirty="0">
                <a:effectLst/>
                <a:latin typeface="Calibri" panose="020F0502020204030204" pitchFamily="34" charset="0"/>
                <a:ea typeface="Times New Roman" panose="02020603050405020304" pitchFamily="18" charset="0"/>
                <a:cs typeface="Calibri" panose="020F0502020204030204" pitchFamily="34" charset="0"/>
              </a:rPr>
              <a:t>Stellen Sie in Ihrer Bewerbung einen klaren Bezug her und gehen Sie auf die Unternehmenskultur ein. Beziehen Sie sich auf wichtige Werte, Ziele und Visionen des Unternehmens, die Sie teilen und unterstützen. Damit zeigen Sie, dass Sie sich nicht einfach so bewerben, sondern tatsächlich ins Team passen und sich mit dem Arbeitgeber identifizieren.</a:t>
            </a:r>
            <a:endParaRPr lang="de-DE"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spTree>
    <p:extLst>
      <p:ext uri="{BB962C8B-B14F-4D97-AF65-F5344CB8AC3E}">
        <p14:creationId xmlns:p14="http://schemas.microsoft.com/office/powerpoint/2010/main" val="4103440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DE8ED0-1DC1-4D19-9D2D-72E3B7B3E60D}"/>
              </a:ext>
            </a:extLst>
          </p:cNvPr>
          <p:cNvSpPr>
            <a:spLocks noGrp="1"/>
          </p:cNvSpPr>
          <p:nvPr>
            <p:ph type="title"/>
          </p:nvPr>
        </p:nvSpPr>
        <p:spPr/>
        <p:txBody>
          <a:bodyPr>
            <a:normAutofit fontScale="90000"/>
          </a:bodyPr>
          <a:lstStyle/>
          <a:p>
            <a:r>
              <a:rPr lang="de-DE" dirty="0"/>
              <a:t>Jobs mit Fachkräftemangel</a:t>
            </a:r>
          </a:p>
        </p:txBody>
      </p:sp>
      <p:sp>
        <p:nvSpPr>
          <p:cNvPr id="3" name="Inhaltsplatzhalter 2">
            <a:extLst>
              <a:ext uri="{FF2B5EF4-FFF2-40B4-BE49-F238E27FC236}">
                <a16:creationId xmlns:a16="http://schemas.microsoft.com/office/drawing/2014/main" id="{81E6587A-B628-4040-B30E-9822F3B60536}"/>
              </a:ext>
            </a:extLst>
          </p:cNvPr>
          <p:cNvSpPr>
            <a:spLocks noGrp="1"/>
          </p:cNvSpPr>
          <p:nvPr>
            <p:ph idx="1"/>
          </p:nvPr>
        </p:nvSpPr>
        <p:spPr/>
        <p:txBody>
          <a:bodyPr/>
          <a:lstStyle/>
          <a:p>
            <a:pPr marL="457200" indent="-457200">
              <a:buFont typeface="Arial" panose="020B0604020202020204" pitchFamily="34" charset="0"/>
              <a:buChar char="•"/>
            </a:pPr>
            <a:r>
              <a:rPr lang="de-DE" dirty="0"/>
              <a:t>Bewerbungen und deren Kanäle ändern sich ständig und vor allem in Branchen, in denen viele Fachkräfte gesucht werden, müssen die Unternehmen neue Methoden nutzen </a:t>
            </a:r>
          </a:p>
          <a:p>
            <a:pPr marL="457200" indent="-457200">
              <a:buFont typeface="Arial" panose="020B0604020202020204" pitchFamily="34" charset="0"/>
              <a:buChar char="•"/>
            </a:pPr>
            <a:r>
              <a:rPr lang="de-DE" dirty="0"/>
              <a:t>Um sich attraktiver darzustellen, werben viele Unternehmen mit vereinfachten Bewerbungsprozessen </a:t>
            </a:r>
          </a:p>
        </p:txBody>
      </p:sp>
    </p:spTree>
    <p:extLst>
      <p:ext uri="{BB962C8B-B14F-4D97-AF65-F5344CB8AC3E}">
        <p14:creationId xmlns:p14="http://schemas.microsoft.com/office/powerpoint/2010/main" val="2423321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565342-5647-4F19-8B38-294EDB91427B}"/>
              </a:ext>
            </a:extLst>
          </p:cNvPr>
          <p:cNvSpPr>
            <a:spLocks noGrp="1"/>
          </p:cNvSpPr>
          <p:nvPr>
            <p:ph type="title"/>
          </p:nvPr>
        </p:nvSpPr>
        <p:spPr/>
        <p:txBody>
          <a:bodyPr/>
          <a:lstStyle/>
          <a:p>
            <a:r>
              <a:rPr lang="de-DE" dirty="0"/>
              <a:t>Das anschreiben </a:t>
            </a:r>
          </a:p>
        </p:txBody>
      </p:sp>
      <p:sp>
        <p:nvSpPr>
          <p:cNvPr id="3" name="Inhaltsplatzhalter 2">
            <a:extLst>
              <a:ext uri="{FF2B5EF4-FFF2-40B4-BE49-F238E27FC236}">
                <a16:creationId xmlns:a16="http://schemas.microsoft.com/office/drawing/2014/main" id="{D4D5D11F-663E-424E-BDA7-7A461C83D0EB}"/>
              </a:ext>
            </a:extLst>
          </p:cNvPr>
          <p:cNvSpPr>
            <a:spLocks noGrp="1"/>
          </p:cNvSpPr>
          <p:nvPr>
            <p:ph idx="1"/>
          </p:nvPr>
        </p:nvSpPr>
        <p:spPr/>
        <p:txBody>
          <a:bodyPr>
            <a:normAutofit lnSpcReduction="10000"/>
          </a:bodyPr>
          <a:lstStyle/>
          <a:p>
            <a:pPr marL="457200" indent="-457200">
              <a:buFont typeface="Arial" panose="020B0604020202020204" pitchFamily="34" charset="0"/>
              <a:buChar char="•"/>
            </a:pPr>
            <a:r>
              <a:rPr lang="de-DE" dirty="0"/>
              <a:t>Wird oft als die größte Hürde des Bewerbungsprozesses angesehen </a:t>
            </a:r>
          </a:p>
          <a:p>
            <a:pPr marL="457200" indent="-457200">
              <a:buFont typeface="Arial" panose="020B0604020202020204" pitchFamily="34" charset="0"/>
              <a:buChar char="•"/>
            </a:pPr>
            <a:r>
              <a:rPr lang="de-DE" dirty="0"/>
              <a:t>Deswegen verzichten manche Unternehmen darauf, in denen vor allem </a:t>
            </a:r>
            <a:r>
              <a:rPr lang="de-DE" dirty="0" err="1"/>
              <a:t>schreiberische</a:t>
            </a:r>
            <a:r>
              <a:rPr lang="de-DE" dirty="0"/>
              <a:t> Fähigkeiten eher untergeordnet sind </a:t>
            </a:r>
          </a:p>
          <a:p>
            <a:pPr marL="457200" indent="-457200">
              <a:buFont typeface="Wingdings" panose="05000000000000000000" pitchFamily="2" charset="2"/>
              <a:buChar char="Ø"/>
            </a:pPr>
            <a:r>
              <a:rPr lang="de-DE" dirty="0"/>
              <a:t>Stattdessen werden Online-Bewerbungen und Verknüpfungen mit Onlineportalen genutzt</a:t>
            </a:r>
          </a:p>
          <a:p>
            <a:pPr marL="457200" indent="-457200">
              <a:buFont typeface="Wingdings" panose="05000000000000000000" pitchFamily="2" charset="2"/>
              <a:buChar char="Ø"/>
            </a:pPr>
            <a:r>
              <a:rPr lang="de-DE" dirty="0"/>
              <a:t>Oft soll durch ein Motivationsschreiben dargestellt werden, warum der Job attraktiv ist </a:t>
            </a:r>
          </a:p>
        </p:txBody>
      </p:sp>
    </p:spTree>
    <p:extLst>
      <p:ext uri="{BB962C8B-B14F-4D97-AF65-F5344CB8AC3E}">
        <p14:creationId xmlns:p14="http://schemas.microsoft.com/office/powerpoint/2010/main" val="405977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E31734-56D3-4E58-8E35-BFDDEF3719FD}"/>
              </a:ext>
            </a:extLst>
          </p:cNvPr>
          <p:cNvSpPr>
            <a:spLocks noGrp="1"/>
          </p:cNvSpPr>
          <p:nvPr>
            <p:ph type="title"/>
          </p:nvPr>
        </p:nvSpPr>
        <p:spPr/>
        <p:txBody>
          <a:bodyPr/>
          <a:lstStyle/>
          <a:p>
            <a:r>
              <a:rPr lang="de-DE" dirty="0"/>
              <a:t>Bewerbungstypen </a:t>
            </a:r>
          </a:p>
        </p:txBody>
      </p:sp>
      <p:sp>
        <p:nvSpPr>
          <p:cNvPr id="3" name="Inhaltsplatzhalter 2">
            <a:extLst>
              <a:ext uri="{FF2B5EF4-FFF2-40B4-BE49-F238E27FC236}">
                <a16:creationId xmlns:a16="http://schemas.microsoft.com/office/drawing/2014/main" id="{57C8757B-1EF7-4AE3-8A59-E9B249FAD798}"/>
              </a:ext>
            </a:extLst>
          </p:cNvPr>
          <p:cNvSpPr>
            <a:spLocks noGrp="1"/>
          </p:cNvSpPr>
          <p:nvPr>
            <p:ph idx="1"/>
          </p:nvPr>
        </p:nvSpPr>
        <p:spPr/>
        <p:txBody>
          <a:bodyPr>
            <a:normAutofit fontScale="92500" lnSpcReduction="20000"/>
          </a:bodyPr>
          <a:lstStyle/>
          <a:p>
            <a:pPr marL="514350" indent="-514350">
              <a:buAutoNum type="arabicPeriod"/>
            </a:pPr>
            <a:r>
              <a:rPr lang="de-DE" dirty="0"/>
              <a:t>Die Online-Bewerbung </a:t>
            </a:r>
          </a:p>
          <a:p>
            <a:pPr marL="514350" indent="-514350">
              <a:buAutoNum type="arabicPeriod"/>
            </a:pPr>
            <a:endParaRPr lang="de-DE" dirty="0"/>
          </a:p>
          <a:p>
            <a:pPr marL="457200" indent="-457200">
              <a:buFont typeface="Arial" panose="020B0604020202020204" pitchFamily="34" charset="0"/>
              <a:buChar char="•"/>
            </a:pPr>
            <a:r>
              <a:rPr lang="de-DE" dirty="0"/>
              <a:t>Hat die klassische Form abgelöst  und wird bei den meisten Personalern und Unternehmen bevorzugt </a:t>
            </a:r>
          </a:p>
          <a:p>
            <a:pPr marL="457200" indent="-457200">
              <a:buFont typeface="Arial" panose="020B0604020202020204" pitchFamily="34" charset="0"/>
              <a:buChar char="•"/>
            </a:pPr>
            <a:r>
              <a:rPr lang="de-DE" dirty="0"/>
              <a:t>Vorteile: </a:t>
            </a:r>
          </a:p>
          <a:p>
            <a:pPr marL="457200" indent="-457200">
              <a:buFont typeface="Wingdings" panose="05000000000000000000" pitchFamily="2" charset="2"/>
              <a:buChar char="Ø"/>
            </a:pPr>
            <a:r>
              <a:rPr lang="de-DE" dirty="0"/>
              <a:t>Keine Versandkosten, keine Papiere, kein Einrechnen der Zeit</a:t>
            </a:r>
          </a:p>
          <a:p>
            <a:pPr marL="457200" indent="-457200">
              <a:buFont typeface="Arial" panose="020B0604020202020204" pitchFamily="34" charset="0"/>
              <a:buChar char="•"/>
            </a:pPr>
            <a:r>
              <a:rPr lang="de-DE" dirty="0"/>
              <a:t>E-Mail-Bewerbungen und Bewerbungsformulare werden hier zusammengefasst unter diesem Begriff  </a:t>
            </a:r>
          </a:p>
          <a:p>
            <a:endParaRPr lang="de-DE" dirty="0"/>
          </a:p>
        </p:txBody>
      </p:sp>
    </p:spTree>
    <p:extLst>
      <p:ext uri="{BB962C8B-B14F-4D97-AF65-F5344CB8AC3E}">
        <p14:creationId xmlns:p14="http://schemas.microsoft.com/office/powerpoint/2010/main" val="3380170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7352F0-8371-46A2-B48C-4A74D4FAEFE1}"/>
              </a:ext>
            </a:extLst>
          </p:cNvPr>
          <p:cNvSpPr>
            <a:spLocks noGrp="1"/>
          </p:cNvSpPr>
          <p:nvPr>
            <p:ph type="title"/>
          </p:nvPr>
        </p:nvSpPr>
        <p:spPr/>
        <p:txBody>
          <a:bodyPr/>
          <a:lstStyle/>
          <a:p>
            <a:endParaRPr lang="de-DE" dirty="0"/>
          </a:p>
        </p:txBody>
      </p:sp>
      <p:sp>
        <p:nvSpPr>
          <p:cNvPr id="3" name="Inhaltsplatzhalter 2">
            <a:extLst>
              <a:ext uri="{FF2B5EF4-FFF2-40B4-BE49-F238E27FC236}">
                <a16:creationId xmlns:a16="http://schemas.microsoft.com/office/drawing/2014/main" id="{26618AE1-C921-4731-B315-8F9B4D9F18D6}"/>
              </a:ext>
            </a:extLst>
          </p:cNvPr>
          <p:cNvSpPr>
            <a:spLocks noGrp="1"/>
          </p:cNvSpPr>
          <p:nvPr>
            <p:ph idx="1"/>
          </p:nvPr>
        </p:nvSpPr>
        <p:spPr/>
        <p:txBody>
          <a:bodyPr/>
          <a:lstStyle/>
          <a:p>
            <a:r>
              <a:rPr lang="de-DE" dirty="0"/>
              <a:t>2. Das Online-Profil </a:t>
            </a:r>
          </a:p>
          <a:p>
            <a:endParaRPr lang="de-DE" dirty="0"/>
          </a:p>
          <a:p>
            <a:pPr marL="457200" indent="-457200">
              <a:buFont typeface="Arial" panose="020B0604020202020204" pitchFamily="34" charset="0"/>
              <a:buChar char="•"/>
            </a:pPr>
            <a:r>
              <a:rPr lang="de-DE" dirty="0"/>
              <a:t>Beispielsweise bei LinkedIn oder Xing </a:t>
            </a:r>
          </a:p>
          <a:p>
            <a:pPr marL="457200" indent="-457200">
              <a:buFont typeface="Arial" panose="020B0604020202020204" pitchFamily="34" charset="0"/>
              <a:buChar char="•"/>
            </a:pPr>
            <a:r>
              <a:rPr lang="de-DE" dirty="0"/>
              <a:t>Möglichkeit für Bewerber, auf sich aufmerksam zu machen oder sich zu präsentieren, etc. </a:t>
            </a:r>
          </a:p>
          <a:p>
            <a:r>
              <a:rPr lang="de-DE" dirty="0"/>
              <a:t>Achtung: Diese Profile sollten gepflegt werden und vor allem professionell gehalten werden </a:t>
            </a:r>
          </a:p>
        </p:txBody>
      </p:sp>
    </p:spTree>
    <p:extLst>
      <p:ext uri="{BB962C8B-B14F-4D97-AF65-F5344CB8AC3E}">
        <p14:creationId xmlns:p14="http://schemas.microsoft.com/office/powerpoint/2010/main" val="3223649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7938A5-25E8-4D37-AD5A-408755C52A88}"/>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34EC9920-02E4-46E6-AD4F-E0E68B9FEE72}"/>
              </a:ext>
            </a:extLst>
          </p:cNvPr>
          <p:cNvSpPr>
            <a:spLocks noGrp="1"/>
          </p:cNvSpPr>
          <p:nvPr>
            <p:ph idx="1"/>
          </p:nvPr>
        </p:nvSpPr>
        <p:spPr/>
        <p:txBody>
          <a:bodyPr>
            <a:normAutofit fontScale="92500" lnSpcReduction="10000"/>
          </a:bodyPr>
          <a:lstStyle/>
          <a:p>
            <a:r>
              <a:rPr lang="de-DE" dirty="0"/>
              <a:t>3. Mobile Recruiting </a:t>
            </a:r>
          </a:p>
          <a:p>
            <a:pPr marL="457200" indent="-457200">
              <a:buFont typeface="Arial" panose="020B0604020202020204" pitchFamily="34" charset="0"/>
              <a:buChar char="•"/>
            </a:pPr>
            <a:r>
              <a:rPr lang="de-DE" dirty="0"/>
              <a:t>Viele Unternehmen haben sich in diesem Bereich verstärkt und nutzen unter anderem die „</a:t>
            </a:r>
            <a:r>
              <a:rPr lang="de-DE" dirty="0" err="1"/>
              <a:t>One</a:t>
            </a:r>
            <a:r>
              <a:rPr lang="de-DE" dirty="0"/>
              <a:t>-Click“-Bewerbung, um es den potentiellen Bewerbern so einfach wie möglich zu machen </a:t>
            </a:r>
          </a:p>
          <a:p>
            <a:r>
              <a:rPr lang="de-DE" dirty="0"/>
              <a:t>Ziel: Vereinfachung der Bewerbung für die Anwender </a:t>
            </a:r>
          </a:p>
          <a:p>
            <a:r>
              <a:rPr lang="de-DE" dirty="0"/>
              <a:t>Beispiel: Daimler TSS (IT/Software </a:t>
            </a:r>
            <a:r>
              <a:rPr lang="de-DE" dirty="0" err="1"/>
              <a:t>department</a:t>
            </a:r>
            <a:r>
              <a:rPr lang="de-DE" dirty="0"/>
              <a:t>)</a:t>
            </a:r>
          </a:p>
          <a:p>
            <a:r>
              <a:rPr lang="de-DE" dirty="0"/>
              <a:t>In wenigen Sekunden per Video wollen sie erfahren, was den Bewerber ausmacht</a:t>
            </a:r>
          </a:p>
        </p:txBody>
      </p:sp>
    </p:spTree>
    <p:extLst>
      <p:ext uri="{BB962C8B-B14F-4D97-AF65-F5344CB8AC3E}">
        <p14:creationId xmlns:p14="http://schemas.microsoft.com/office/powerpoint/2010/main" val="758787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5510C1-9DD0-4CC4-8B57-98DA5A37D536}"/>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0154E473-192A-4218-A918-B241661D0989}"/>
              </a:ext>
            </a:extLst>
          </p:cNvPr>
          <p:cNvSpPr>
            <a:spLocks noGrp="1"/>
          </p:cNvSpPr>
          <p:nvPr>
            <p:ph idx="1"/>
          </p:nvPr>
        </p:nvSpPr>
        <p:spPr>
          <a:xfrm>
            <a:off x="960120" y="2587752"/>
            <a:ext cx="11152858" cy="3593592"/>
          </a:xfrm>
        </p:spPr>
        <p:txBody>
          <a:bodyPr>
            <a:noAutofit/>
          </a:bodyPr>
          <a:lstStyle/>
          <a:p>
            <a:r>
              <a:rPr lang="de-DE" sz="2200" dirty="0"/>
              <a:t>4. </a:t>
            </a:r>
            <a:r>
              <a:rPr lang="de-DE" sz="2200" dirty="0" err="1"/>
              <a:t>One</a:t>
            </a:r>
            <a:r>
              <a:rPr lang="de-DE" sz="2200" dirty="0"/>
              <a:t>-Click-Bewerbung</a:t>
            </a:r>
          </a:p>
          <a:p>
            <a:pPr marL="457200" indent="-457200">
              <a:buFont typeface="Arial" panose="020B0604020202020204" pitchFamily="34" charset="0"/>
              <a:buChar char="•"/>
            </a:pPr>
            <a:r>
              <a:rPr lang="de-DE" sz="2200" dirty="0"/>
              <a:t>Jobsuche mit nur einem Klick</a:t>
            </a:r>
          </a:p>
          <a:p>
            <a:pPr marL="457200" indent="-457200">
              <a:buFont typeface="Arial" panose="020B0604020202020204" pitchFamily="34" charset="0"/>
              <a:buChar char="•"/>
            </a:pPr>
            <a:r>
              <a:rPr lang="de-DE" sz="2200" dirty="0"/>
              <a:t>Import von den Daten aus Datenbanken wie beispielsweise Xing oder LinkedIn </a:t>
            </a:r>
          </a:p>
          <a:p>
            <a:pPr marL="457200" indent="-457200">
              <a:buFont typeface="Arial" panose="020B0604020202020204" pitchFamily="34" charset="0"/>
              <a:buChar char="•"/>
            </a:pPr>
            <a:r>
              <a:rPr lang="de-DE" sz="2200" dirty="0"/>
              <a:t>Diese Bewerbungen können ortsunabhängig versendet werden </a:t>
            </a:r>
          </a:p>
          <a:p>
            <a:pPr marL="457200" indent="-457200">
              <a:buFont typeface="Arial" panose="020B0604020202020204" pitchFamily="34" charset="0"/>
              <a:buChar char="•"/>
            </a:pPr>
            <a:r>
              <a:rPr lang="de-DE" sz="2200" dirty="0"/>
              <a:t>Es gibt keine Bewerbungsschreiben mehr </a:t>
            </a:r>
          </a:p>
          <a:p>
            <a:pPr marL="457200" indent="-457200">
              <a:buFont typeface="Arial" panose="020B0604020202020204" pitchFamily="34" charset="0"/>
              <a:buChar char="•"/>
            </a:pPr>
            <a:r>
              <a:rPr lang="de-DE" sz="2200" dirty="0"/>
              <a:t>Erst nach Anforderung und bei Interesse an einem Kandidaten können weitere Unterlagen zugeschickt werden </a:t>
            </a:r>
          </a:p>
          <a:p>
            <a:pPr marL="457200" indent="-457200">
              <a:buFont typeface="Arial" panose="020B0604020202020204" pitchFamily="34" charset="0"/>
              <a:buChar char="•"/>
            </a:pPr>
            <a:r>
              <a:rPr lang="de-DE" sz="2200" dirty="0"/>
              <a:t>Nachteil: Motivation und Individualität leiden </a:t>
            </a:r>
          </a:p>
        </p:txBody>
      </p:sp>
    </p:spTree>
    <p:extLst>
      <p:ext uri="{BB962C8B-B14F-4D97-AF65-F5344CB8AC3E}">
        <p14:creationId xmlns:p14="http://schemas.microsoft.com/office/powerpoint/2010/main" val="1753766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3FE499-0399-492B-A26C-AEA3470C19C2}"/>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8D8F5D7A-0D4A-4B5F-97D8-78D9755BE1B3}"/>
              </a:ext>
            </a:extLst>
          </p:cNvPr>
          <p:cNvSpPr>
            <a:spLocks noGrp="1"/>
          </p:cNvSpPr>
          <p:nvPr>
            <p:ph idx="1"/>
          </p:nvPr>
        </p:nvSpPr>
        <p:spPr/>
        <p:txBody>
          <a:bodyPr>
            <a:normAutofit lnSpcReduction="10000"/>
          </a:bodyPr>
          <a:lstStyle/>
          <a:p>
            <a:r>
              <a:rPr lang="de-DE" dirty="0"/>
              <a:t>5. </a:t>
            </a:r>
            <a:r>
              <a:rPr lang="de-DE" dirty="0" err="1"/>
              <a:t>Recruitainment</a:t>
            </a:r>
            <a:r>
              <a:rPr lang="de-DE" dirty="0"/>
              <a:t> </a:t>
            </a:r>
          </a:p>
          <a:p>
            <a:endParaRPr lang="de-DE" dirty="0"/>
          </a:p>
          <a:p>
            <a:pPr marL="457200" indent="-457200">
              <a:buFont typeface="Arial" panose="020B0604020202020204" pitchFamily="34" charset="0"/>
              <a:buChar char="•"/>
            </a:pPr>
            <a:r>
              <a:rPr lang="de-DE" dirty="0"/>
              <a:t>Mischung aus Rekrutierung und Unterhaltung </a:t>
            </a:r>
          </a:p>
          <a:p>
            <a:pPr marL="457200" indent="-457200">
              <a:buFont typeface="Arial" panose="020B0604020202020204" pitchFamily="34" charset="0"/>
              <a:buChar char="•"/>
            </a:pPr>
            <a:r>
              <a:rPr lang="de-DE" dirty="0"/>
              <a:t>Aufgaben sollen von Bewerber gelöst werden, sind aber wie ein Spiel angelegt</a:t>
            </a:r>
          </a:p>
          <a:p>
            <a:pPr marL="457200" indent="-457200">
              <a:buFont typeface="Arial" panose="020B0604020202020204" pitchFamily="34" charset="0"/>
              <a:buChar char="•"/>
            </a:pPr>
            <a:r>
              <a:rPr lang="de-DE" dirty="0"/>
              <a:t>Ähnelt stark dem Assessment Center </a:t>
            </a:r>
          </a:p>
          <a:p>
            <a:pPr marL="457200" indent="-457200">
              <a:buFont typeface="Arial" panose="020B0604020202020204" pitchFamily="34" charset="0"/>
              <a:buChar char="•"/>
            </a:pPr>
            <a:r>
              <a:rPr lang="de-DE" dirty="0"/>
              <a:t>Problemlösungskompetenzen werden getestet</a:t>
            </a:r>
          </a:p>
        </p:txBody>
      </p:sp>
    </p:spTree>
    <p:extLst>
      <p:ext uri="{BB962C8B-B14F-4D97-AF65-F5344CB8AC3E}">
        <p14:creationId xmlns:p14="http://schemas.microsoft.com/office/powerpoint/2010/main" val="803861798"/>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0</TotalTime>
  <Words>1533</Words>
  <Application>Microsoft Office PowerPoint</Application>
  <PresentationFormat>Breitbild</PresentationFormat>
  <Paragraphs>78</Paragraphs>
  <Slides>21</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21</vt:i4>
      </vt:variant>
    </vt:vector>
  </HeadingPairs>
  <TitlesOfParts>
    <vt:vector size="27" baseType="lpstr">
      <vt:lpstr>Arial</vt:lpstr>
      <vt:lpstr>Calibri</vt:lpstr>
      <vt:lpstr>Franklin Gothic Demi Cond</vt:lpstr>
      <vt:lpstr>Franklin Gothic Medium</vt:lpstr>
      <vt:lpstr>Wingdings</vt:lpstr>
      <vt:lpstr>JuxtaposeVTI</vt:lpstr>
      <vt:lpstr>Bewerbung</vt:lpstr>
      <vt:lpstr>Das Problem mit beliebten jobs </vt:lpstr>
      <vt:lpstr>Jobs mit Fachkräftemangel</vt:lpstr>
      <vt:lpstr>Das anschreiben </vt:lpstr>
      <vt:lpstr>Bewerbungstypen </vt:lpstr>
      <vt:lpstr>PowerPoint-Präsentation</vt:lpstr>
      <vt:lpstr>PowerPoint-Präsentation</vt:lpstr>
      <vt:lpstr>PowerPoint-Präsentation</vt:lpstr>
      <vt:lpstr>PowerPoint-Präsentation</vt:lpstr>
      <vt:lpstr>PowerPoint-Präsentation</vt:lpstr>
      <vt:lpstr>PowerPoint-Präsentation</vt:lpstr>
      <vt:lpstr>Die 5 goldenen Regeln der Online-Bewerbung</vt:lpstr>
      <vt:lpstr>2. Sorgfalt und Vollständigkeit</vt:lpstr>
      <vt:lpstr>3. Anhänge</vt:lpstr>
      <vt:lpstr>4. Keywords nutzen </vt:lpstr>
      <vt:lpstr>5. Vor dem absenden prüfen</vt:lpstr>
      <vt:lpstr>Auswirkungen von corona</vt:lpstr>
      <vt:lpstr>Erleichterter Zugang zu Informationen</vt:lpstr>
      <vt:lpstr>Tipps</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Bewerbung</dc:title>
  <dc:creator>Maike Rother</dc:creator>
  <cp:lastModifiedBy>Maike Rother</cp:lastModifiedBy>
  <cp:revision>2</cp:revision>
  <cp:lastPrinted>2022-01-11T11:16:32Z</cp:lastPrinted>
  <dcterms:created xsi:type="dcterms:W3CDTF">2022-01-11T10:28:22Z</dcterms:created>
  <dcterms:modified xsi:type="dcterms:W3CDTF">2022-01-11T11:20:58Z</dcterms:modified>
</cp:coreProperties>
</file>