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62" r:id="rId3"/>
    <p:sldId id="257" r:id="rId4"/>
    <p:sldId id="263" r:id="rId5"/>
    <p:sldId id="260" r:id="rId6"/>
    <p:sldId id="264" r:id="rId7"/>
    <p:sldId id="261" r:id="rId8"/>
    <p:sldId id="265" r:id="rId9"/>
    <p:sldId id="266" r:id="rId10"/>
    <p:sldId id="267" r:id="rId11"/>
    <p:sldId id="268" r:id="rId12"/>
    <p:sldId id="269" r:id="rId13"/>
    <p:sldId id="270" r:id="rId14"/>
    <p:sldId id="272" r:id="rId15"/>
    <p:sldId id="271" r:id="rId16"/>
    <p:sldId id="27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2982-538C-5A47-8DB0-0D4F83B32AFE}" type="datetimeFigureOut">
              <a:rPr lang="de-DE" smtClean="0"/>
              <a:t>21.11.22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E883D-234F-4E4A-A39A-DC05AD96BABC}" type="slidenum">
              <a:rPr lang="de-DE" smtClean="0"/>
              <a:t>‹Nr.›</a:t>
            </a:fld>
            <a:endParaRPr lang="de-DE"/>
          </a:p>
        </p:txBody>
      </p:sp>
    </p:spTree>
    <p:extLst>
      <p:ext uri="{BB962C8B-B14F-4D97-AF65-F5344CB8AC3E}">
        <p14:creationId xmlns:p14="http://schemas.microsoft.com/office/powerpoint/2010/main" val="1161491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darauf hinweisen, dass wir uns primär auf die </a:t>
            </a:r>
            <a:r>
              <a:rPr lang="de-DE" dirty="0" err="1"/>
              <a:t>Kommunikations</a:t>
            </a:r>
            <a:endParaRPr lang="de-DE" dirty="0"/>
          </a:p>
        </p:txBody>
      </p:sp>
      <p:sp>
        <p:nvSpPr>
          <p:cNvPr id="4" name="Foliennummernplatzhalter 3"/>
          <p:cNvSpPr>
            <a:spLocks noGrp="1"/>
          </p:cNvSpPr>
          <p:nvPr>
            <p:ph type="sldNum" sz="quarter" idx="5"/>
          </p:nvPr>
        </p:nvSpPr>
        <p:spPr/>
        <p:txBody>
          <a:bodyPr/>
          <a:lstStyle/>
          <a:p>
            <a:fld id="{FE7E883D-234F-4E4A-A39A-DC05AD96BABC}" type="slidenum">
              <a:rPr lang="de-DE" smtClean="0"/>
              <a:t>3</a:t>
            </a:fld>
            <a:endParaRPr lang="de-DE"/>
          </a:p>
        </p:txBody>
      </p:sp>
    </p:spTree>
    <p:extLst>
      <p:ext uri="{BB962C8B-B14F-4D97-AF65-F5344CB8AC3E}">
        <p14:creationId xmlns:p14="http://schemas.microsoft.com/office/powerpoint/2010/main" val="69746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21,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737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21,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05423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21,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58551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21,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142053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21,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448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21,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117658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21,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299702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21,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‹Nr.›</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3942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21,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227847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21,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378797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21,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‹Nr.›</a:t>
            </a:fld>
            <a:endParaRPr lang="en-US"/>
          </a:p>
        </p:txBody>
      </p:sp>
    </p:spTree>
    <p:extLst>
      <p:ext uri="{BB962C8B-B14F-4D97-AF65-F5344CB8AC3E}">
        <p14:creationId xmlns:p14="http://schemas.microsoft.com/office/powerpoint/2010/main" val="29593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November 21,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‹Nr.›</a:t>
            </a:fld>
            <a:endParaRPr lang="en-US"/>
          </a:p>
        </p:txBody>
      </p:sp>
    </p:spTree>
    <p:extLst>
      <p:ext uri="{BB962C8B-B14F-4D97-AF65-F5344CB8AC3E}">
        <p14:creationId xmlns:p14="http://schemas.microsoft.com/office/powerpoint/2010/main" val="96412178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7BC07AD-29DF-F14C-85D6-B7022147D612}"/>
              </a:ext>
            </a:extLst>
          </p:cNvPr>
          <p:cNvSpPr>
            <a:spLocks noGrp="1"/>
          </p:cNvSpPr>
          <p:nvPr>
            <p:ph type="ctrTitle"/>
          </p:nvPr>
        </p:nvSpPr>
        <p:spPr>
          <a:xfrm>
            <a:off x="550863" y="1051551"/>
            <a:ext cx="4192585" cy="2384898"/>
          </a:xfrm>
        </p:spPr>
        <p:txBody>
          <a:bodyPr anchor="b">
            <a:noAutofit/>
          </a:bodyPr>
          <a:lstStyle/>
          <a:p>
            <a:r>
              <a:rPr lang="de-DE" sz="4500" dirty="0"/>
              <a:t>Interkulturelle Kommunikation </a:t>
            </a:r>
          </a:p>
        </p:txBody>
      </p:sp>
      <p:sp>
        <p:nvSpPr>
          <p:cNvPr id="3" name="Untertitel 2">
            <a:extLst>
              <a:ext uri="{FF2B5EF4-FFF2-40B4-BE49-F238E27FC236}">
                <a16:creationId xmlns:a16="http://schemas.microsoft.com/office/drawing/2014/main" id="{987DE6ED-459E-E446-8093-557E67A2F0CE}"/>
              </a:ext>
            </a:extLst>
          </p:cNvPr>
          <p:cNvSpPr>
            <a:spLocks noGrp="1"/>
          </p:cNvSpPr>
          <p:nvPr>
            <p:ph type="subTitle" idx="1"/>
          </p:nvPr>
        </p:nvSpPr>
        <p:spPr>
          <a:xfrm>
            <a:off x="550863" y="3569008"/>
            <a:ext cx="3565525" cy="1731656"/>
          </a:xfrm>
        </p:spPr>
        <p:txBody>
          <a:bodyPr>
            <a:normAutofit/>
          </a:bodyPr>
          <a:lstStyle/>
          <a:p>
            <a:r>
              <a:rPr lang="de-DE" sz="3600" dirty="0">
                <a:solidFill>
                  <a:schemeClr val="tx2">
                    <a:alpha val="60000"/>
                  </a:schemeClr>
                </a:solidFill>
              </a:rPr>
              <a:t>Arbeitstechniken </a:t>
            </a:r>
          </a:p>
        </p:txBody>
      </p:sp>
      <p:grpSp>
        <p:nvGrpSpPr>
          <p:cNvPr id="16"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3">
            <a:extLst>
              <a:ext uri="{FF2B5EF4-FFF2-40B4-BE49-F238E27FC236}">
                <a16:creationId xmlns:a16="http://schemas.microsoft.com/office/drawing/2014/main" id="{E292443B-DE34-4549-9251-F72244D0483F}"/>
              </a:ext>
            </a:extLst>
          </p:cNvPr>
          <p:cNvPicPr>
            <a:picLocks noChangeAspect="1"/>
          </p:cNvPicPr>
          <p:nvPr/>
        </p:nvPicPr>
        <p:blipFill rotWithShape="1">
          <a:blip r:embed="rId2"/>
          <a:srcRect l="13111" r="-1"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7599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7EDE00-008A-0E4F-8185-18634681D0F4}"/>
              </a:ext>
            </a:extLst>
          </p:cNvPr>
          <p:cNvSpPr>
            <a:spLocks noGrp="1"/>
          </p:cNvSpPr>
          <p:nvPr>
            <p:ph type="title"/>
          </p:nvPr>
        </p:nvSpPr>
        <p:spPr/>
        <p:txBody>
          <a:bodyPr>
            <a:normAutofit fontScale="90000"/>
          </a:bodyPr>
          <a:lstStyle/>
          <a:p>
            <a:r>
              <a:rPr lang="de-DE" dirty="0"/>
              <a:t>Welche Vorteile bringt nun interkulturelle Kompetenz am oder für den Arbeitsplatz im Speziellen mit sich? </a:t>
            </a:r>
            <a:br>
              <a:rPr lang="de-DE" dirty="0"/>
            </a:br>
            <a:endParaRPr lang="de-DE" dirty="0"/>
          </a:p>
        </p:txBody>
      </p:sp>
      <p:sp>
        <p:nvSpPr>
          <p:cNvPr id="3" name="Inhaltsplatzhalter 2">
            <a:extLst>
              <a:ext uri="{FF2B5EF4-FFF2-40B4-BE49-F238E27FC236}">
                <a16:creationId xmlns:a16="http://schemas.microsoft.com/office/drawing/2014/main" id="{96F4E9BC-453C-734A-9333-BE447CF16AB7}"/>
              </a:ext>
            </a:extLst>
          </p:cNvPr>
          <p:cNvSpPr>
            <a:spLocks noGrp="1"/>
          </p:cNvSpPr>
          <p:nvPr>
            <p:ph idx="1"/>
          </p:nvPr>
        </p:nvSpPr>
        <p:spPr>
          <a:xfrm>
            <a:off x="550863" y="3254828"/>
            <a:ext cx="11090274" cy="2837995"/>
          </a:xfrm>
        </p:spPr>
        <p:txBody>
          <a:bodyPr/>
          <a:lstStyle/>
          <a:p>
            <a:r>
              <a:rPr lang="de-DE" dirty="0"/>
              <a:t>Gehen Sie in Gruppen (4-5 Personen) zusammen und diskutieren Sie diese Fragestellung</a:t>
            </a:r>
          </a:p>
          <a:p>
            <a:endParaRPr lang="de-DE" dirty="0"/>
          </a:p>
          <a:p>
            <a:endParaRPr lang="de-DE" dirty="0"/>
          </a:p>
          <a:p>
            <a:r>
              <a:rPr lang="de-DE" dirty="0"/>
              <a:t>Zeit: 20 min </a:t>
            </a:r>
          </a:p>
        </p:txBody>
      </p:sp>
    </p:spTree>
    <p:extLst>
      <p:ext uri="{BB962C8B-B14F-4D97-AF65-F5344CB8AC3E}">
        <p14:creationId xmlns:p14="http://schemas.microsoft.com/office/powerpoint/2010/main" val="195867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2CEF2A-5ADF-C445-AA79-9AE01D57A5B6}"/>
              </a:ext>
            </a:extLst>
          </p:cNvPr>
          <p:cNvSpPr>
            <a:spLocks noGrp="1"/>
          </p:cNvSpPr>
          <p:nvPr>
            <p:ph type="title"/>
          </p:nvPr>
        </p:nvSpPr>
        <p:spPr/>
        <p:txBody>
          <a:bodyPr/>
          <a:lstStyle/>
          <a:p>
            <a:r>
              <a:rPr lang="de-DE" dirty="0"/>
              <a:t>Fallbeispiel </a:t>
            </a:r>
          </a:p>
        </p:txBody>
      </p:sp>
      <p:sp>
        <p:nvSpPr>
          <p:cNvPr id="3" name="Inhaltsplatzhalter 2">
            <a:extLst>
              <a:ext uri="{FF2B5EF4-FFF2-40B4-BE49-F238E27FC236}">
                <a16:creationId xmlns:a16="http://schemas.microsoft.com/office/drawing/2014/main" id="{EED105D2-6E0E-9E44-88B6-2C496944561B}"/>
              </a:ext>
            </a:extLst>
          </p:cNvPr>
          <p:cNvSpPr>
            <a:spLocks noGrp="1"/>
          </p:cNvSpPr>
          <p:nvPr>
            <p:ph idx="1"/>
          </p:nvPr>
        </p:nvSpPr>
        <p:spPr/>
        <p:txBody>
          <a:bodyPr>
            <a:normAutofit/>
          </a:bodyPr>
          <a:lstStyle/>
          <a:p>
            <a:r>
              <a:rPr lang="de-DE" sz="2800" dirty="0"/>
              <a:t>Sie sind für eine internationale Firme in ein arabisches Land gereist und werden dort zum Essen eingeladen. Das Restaurant serviert alle internationalen Getränke und Speisen. Ebenfalls stehen Bier, Wein und weitere Spirituosen auf der Karte, sowie diverse Fleisch- und Fischgerichte. </a:t>
            </a:r>
          </a:p>
          <a:p>
            <a:pPr marL="0" indent="0">
              <a:buNone/>
            </a:pPr>
            <a:endParaRPr lang="de-DE" sz="2800" dirty="0"/>
          </a:p>
          <a:p>
            <a:pPr marL="0" indent="0">
              <a:buNone/>
            </a:pPr>
            <a:r>
              <a:rPr lang="de-DE" sz="2800" u="sng" dirty="0"/>
              <a:t>Worauf sollte unbedingt geachtet werden? </a:t>
            </a:r>
          </a:p>
        </p:txBody>
      </p:sp>
    </p:spTree>
    <p:extLst>
      <p:ext uri="{BB962C8B-B14F-4D97-AF65-F5344CB8AC3E}">
        <p14:creationId xmlns:p14="http://schemas.microsoft.com/office/powerpoint/2010/main" val="111971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2CEF2A-5ADF-C445-AA79-9AE01D57A5B6}"/>
              </a:ext>
            </a:extLst>
          </p:cNvPr>
          <p:cNvSpPr>
            <a:spLocks noGrp="1"/>
          </p:cNvSpPr>
          <p:nvPr>
            <p:ph type="title"/>
          </p:nvPr>
        </p:nvSpPr>
        <p:spPr/>
        <p:txBody>
          <a:bodyPr/>
          <a:lstStyle/>
          <a:p>
            <a:r>
              <a:rPr lang="de-DE" dirty="0"/>
              <a:t>Fallbeispiel </a:t>
            </a:r>
          </a:p>
        </p:txBody>
      </p:sp>
      <p:sp>
        <p:nvSpPr>
          <p:cNvPr id="3" name="Inhaltsplatzhalter 2">
            <a:extLst>
              <a:ext uri="{FF2B5EF4-FFF2-40B4-BE49-F238E27FC236}">
                <a16:creationId xmlns:a16="http://schemas.microsoft.com/office/drawing/2014/main" id="{EED105D2-6E0E-9E44-88B6-2C496944561B}"/>
              </a:ext>
            </a:extLst>
          </p:cNvPr>
          <p:cNvSpPr>
            <a:spLocks noGrp="1"/>
          </p:cNvSpPr>
          <p:nvPr>
            <p:ph idx="1"/>
          </p:nvPr>
        </p:nvSpPr>
        <p:spPr>
          <a:xfrm>
            <a:off x="174171" y="1393373"/>
            <a:ext cx="11865429" cy="4710338"/>
          </a:xfrm>
        </p:spPr>
        <p:txBody>
          <a:bodyPr>
            <a:noAutofit/>
          </a:bodyPr>
          <a:lstStyle/>
          <a:p>
            <a:r>
              <a:rPr lang="de-DE" sz="2300" dirty="0"/>
              <a:t>Du bist für deine internationale Firme in ein arabisches Land gereist und wirst dort zum Essen eingeladen. Das Restaurant serviert alle internationalen Getränke und Speisen. Ebenfalls stehen Bier, Wein und weitere Spirituosen auf der Karte, sowie diverse Fleisch- und Fischgerichte. </a:t>
            </a:r>
          </a:p>
          <a:p>
            <a:pPr marL="0" indent="0">
              <a:buNone/>
            </a:pPr>
            <a:r>
              <a:rPr lang="de-DE" sz="2300" u="sng" dirty="0"/>
              <a:t>Worauf sollte unbedingt geachtet werden? </a:t>
            </a:r>
          </a:p>
          <a:p>
            <a:pPr>
              <a:buFont typeface="Wingdings" pitchFamily="2" charset="2"/>
              <a:buChar char="Ø"/>
            </a:pPr>
            <a:r>
              <a:rPr lang="de-DE" sz="2300" dirty="0"/>
              <a:t>Was wird von den weiteren Geschäftspartnern bestellt? Am besten anpassen! </a:t>
            </a:r>
          </a:p>
          <a:p>
            <a:pPr>
              <a:buFont typeface="Wingdings" pitchFamily="2" charset="2"/>
              <a:buChar char="Ø"/>
            </a:pPr>
            <a:r>
              <a:rPr lang="de-DE" sz="2300" dirty="0"/>
              <a:t>Vor allem in muslimischen Ländern sollte kein Schweinefleisch verzehrt werden </a:t>
            </a:r>
          </a:p>
          <a:p>
            <a:pPr>
              <a:buFont typeface="Wingdings" pitchFamily="2" charset="2"/>
              <a:buChar char="Ø"/>
            </a:pPr>
            <a:r>
              <a:rPr lang="de-DE" sz="2300" dirty="0"/>
              <a:t>Obwohl zum Beispiel das Wort „Alkohol“ ursprünglich aus dem Arabischen stammt, ist der Konsum von Alkohol in vielen arabischen Ländern ungewöhnlich, wenn nicht sogar verboten</a:t>
            </a:r>
          </a:p>
        </p:txBody>
      </p:sp>
    </p:spTree>
    <p:extLst>
      <p:ext uri="{BB962C8B-B14F-4D97-AF65-F5344CB8AC3E}">
        <p14:creationId xmlns:p14="http://schemas.microsoft.com/office/powerpoint/2010/main" val="277221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3EAB0A-461E-1541-8BD3-36935C6ADF18}"/>
              </a:ext>
            </a:extLst>
          </p:cNvPr>
          <p:cNvSpPr>
            <a:spLocks noGrp="1"/>
          </p:cNvSpPr>
          <p:nvPr>
            <p:ph type="title"/>
          </p:nvPr>
        </p:nvSpPr>
        <p:spPr/>
        <p:txBody>
          <a:bodyPr/>
          <a:lstStyle/>
          <a:p>
            <a:r>
              <a:rPr lang="de-DE" dirty="0"/>
              <a:t>Fallbeispiel</a:t>
            </a:r>
          </a:p>
        </p:txBody>
      </p:sp>
      <p:sp>
        <p:nvSpPr>
          <p:cNvPr id="3" name="Inhaltsplatzhalter 2">
            <a:extLst>
              <a:ext uri="{FF2B5EF4-FFF2-40B4-BE49-F238E27FC236}">
                <a16:creationId xmlns:a16="http://schemas.microsoft.com/office/drawing/2014/main" id="{61418739-43E3-934D-A35D-A4D4BCA2F177}"/>
              </a:ext>
            </a:extLst>
          </p:cNvPr>
          <p:cNvSpPr>
            <a:spLocks noGrp="1"/>
          </p:cNvSpPr>
          <p:nvPr>
            <p:ph idx="1"/>
          </p:nvPr>
        </p:nvSpPr>
        <p:spPr/>
        <p:txBody>
          <a:bodyPr/>
          <a:lstStyle/>
          <a:p>
            <a:r>
              <a:rPr lang="de-DE" dirty="0"/>
              <a:t>Sie reisen zu einem Standort deiner Firma in die USA und sind dort zu einem Geschäftstermin eingeladen. Natürlich bist du überpünktlich und die Person, mit der Sie verabredet sind, ist noch in einem Gespräch. Die Assistentin kommt auf Sie zu und sagt: Hello, </a:t>
            </a:r>
            <a:r>
              <a:rPr lang="de-DE" dirty="0" err="1"/>
              <a:t>how</a:t>
            </a:r>
            <a:r>
              <a:rPr lang="de-DE" dirty="0"/>
              <a:t> </a:t>
            </a:r>
            <a:r>
              <a:rPr lang="de-DE" dirty="0" err="1"/>
              <a:t>are</a:t>
            </a:r>
            <a:r>
              <a:rPr lang="de-DE" dirty="0"/>
              <a:t> </a:t>
            </a:r>
            <a:r>
              <a:rPr lang="de-DE" dirty="0" err="1"/>
              <a:t>you</a:t>
            </a:r>
            <a:r>
              <a:rPr lang="de-DE" dirty="0"/>
              <a:t>? </a:t>
            </a:r>
            <a:r>
              <a:rPr lang="de-DE" dirty="0" err="1"/>
              <a:t>How</a:t>
            </a:r>
            <a:r>
              <a:rPr lang="de-DE" dirty="0"/>
              <a:t> </a:t>
            </a:r>
            <a:r>
              <a:rPr lang="de-DE" dirty="0" err="1"/>
              <a:t>may</a:t>
            </a:r>
            <a:r>
              <a:rPr lang="de-DE" dirty="0"/>
              <a:t> I </a:t>
            </a:r>
            <a:r>
              <a:rPr lang="de-DE" dirty="0" err="1"/>
              <a:t>help</a:t>
            </a:r>
            <a:r>
              <a:rPr lang="de-DE" dirty="0"/>
              <a:t> </a:t>
            </a:r>
            <a:r>
              <a:rPr lang="de-DE" dirty="0" err="1"/>
              <a:t>you</a:t>
            </a:r>
            <a:r>
              <a:rPr lang="de-DE" dirty="0"/>
              <a:t>? </a:t>
            </a:r>
          </a:p>
          <a:p>
            <a:r>
              <a:rPr lang="de-DE" dirty="0"/>
              <a:t>Wie reagierst du? </a:t>
            </a:r>
          </a:p>
        </p:txBody>
      </p:sp>
    </p:spTree>
    <p:extLst>
      <p:ext uri="{BB962C8B-B14F-4D97-AF65-F5344CB8AC3E}">
        <p14:creationId xmlns:p14="http://schemas.microsoft.com/office/powerpoint/2010/main" val="404664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3EAB0A-461E-1541-8BD3-36935C6ADF18}"/>
              </a:ext>
            </a:extLst>
          </p:cNvPr>
          <p:cNvSpPr>
            <a:spLocks noGrp="1"/>
          </p:cNvSpPr>
          <p:nvPr>
            <p:ph type="title"/>
          </p:nvPr>
        </p:nvSpPr>
        <p:spPr/>
        <p:txBody>
          <a:bodyPr/>
          <a:lstStyle/>
          <a:p>
            <a:r>
              <a:rPr lang="de-DE" dirty="0"/>
              <a:t>Fallbeispiel</a:t>
            </a:r>
          </a:p>
        </p:txBody>
      </p:sp>
      <p:sp>
        <p:nvSpPr>
          <p:cNvPr id="3" name="Inhaltsplatzhalter 2">
            <a:extLst>
              <a:ext uri="{FF2B5EF4-FFF2-40B4-BE49-F238E27FC236}">
                <a16:creationId xmlns:a16="http://schemas.microsoft.com/office/drawing/2014/main" id="{61418739-43E3-934D-A35D-A4D4BCA2F177}"/>
              </a:ext>
            </a:extLst>
          </p:cNvPr>
          <p:cNvSpPr>
            <a:spLocks noGrp="1"/>
          </p:cNvSpPr>
          <p:nvPr>
            <p:ph idx="1"/>
          </p:nvPr>
        </p:nvSpPr>
        <p:spPr/>
        <p:txBody>
          <a:bodyPr>
            <a:normAutofit lnSpcReduction="10000"/>
          </a:bodyPr>
          <a:lstStyle/>
          <a:p>
            <a:r>
              <a:rPr lang="de-DE" dirty="0"/>
              <a:t>Du reist zu einem Standort deiner Firma in die USA und bist dort zu einem Geschäftstermin eingeladen. Natürlich bist du überpünktlich und die Person, mit der du verabredet bist, ist noch in einem Gespräch. Die Assistentin kommt auf dich zu und sagt: </a:t>
            </a:r>
            <a:r>
              <a:rPr lang="de-DE" dirty="0" err="1"/>
              <a:t>Hello</a:t>
            </a:r>
            <a:r>
              <a:rPr lang="de-DE" dirty="0"/>
              <a:t>, </a:t>
            </a:r>
            <a:r>
              <a:rPr lang="de-DE" dirty="0" err="1"/>
              <a:t>how</a:t>
            </a:r>
            <a:r>
              <a:rPr lang="de-DE" dirty="0"/>
              <a:t> </a:t>
            </a:r>
            <a:r>
              <a:rPr lang="de-DE" dirty="0" err="1"/>
              <a:t>are</a:t>
            </a:r>
            <a:r>
              <a:rPr lang="de-DE" dirty="0"/>
              <a:t> </a:t>
            </a:r>
            <a:r>
              <a:rPr lang="de-DE" dirty="0" err="1"/>
              <a:t>you</a:t>
            </a:r>
            <a:r>
              <a:rPr lang="de-DE" dirty="0"/>
              <a:t>? </a:t>
            </a:r>
            <a:r>
              <a:rPr lang="de-DE" dirty="0" err="1"/>
              <a:t>How</a:t>
            </a:r>
            <a:r>
              <a:rPr lang="de-DE" dirty="0"/>
              <a:t> </a:t>
            </a:r>
            <a:r>
              <a:rPr lang="de-DE" dirty="0" err="1"/>
              <a:t>may</a:t>
            </a:r>
            <a:r>
              <a:rPr lang="de-DE" dirty="0"/>
              <a:t> I </a:t>
            </a:r>
            <a:r>
              <a:rPr lang="de-DE" dirty="0" err="1"/>
              <a:t>help</a:t>
            </a:r>
            <a:r>
              <a:rPr lang="de-DE" dirty="0"/>
              <a:t> </a:t>
            </a:r>
            <a:r>
              <a:rPr lang="de-DE" dirty="0" err="1"/>
              <a:t>you</a:t>
            </a:r>
            <a:r>
              <a:rPr lang="de-DE" dirty="0"/>
              <a:t>? </a:t>
            </a:r>
          </a:p>
          <a:p>
            <a:r>
              <a:rPr lang="de-DE" dirty="0"/>
              <a:t>Wie reagierst du? </a:t>
            </a:r>
          </a:p>
          <a:p>
            <a:pPr marL="0" indent="0">
              <a:buNone/>
            </a:pPr>
            <a:r>
              <a:rPr lang="de-DE" dirty="0"/>
              <a:t>Unter anderem in der USA ist es enorm wichtig, Smalltalk zu halten. Auch wenn Deutsche diese Art der Konversation nicht häufig nutzen, ist es wichtig, sich anzupassen. „Professional </a:t>
            </a:r>
            <a:r>
              <a:rPr lang="de-DE" dirty="0" err="1"/>
              <a:t>courtesy</a:t>
            </a:r>
            <a:r>
              <a:rPr lang="de-DE" dirty="0"/>
              <a:t>“ ist hier angemessen und zeigt, dass man gegenseitige Wertschätzung aufbringt. </a:t>
            </a:r>
          </a:p>
        </p:txBody>
      </p:sp>
    </p:spTree>
    <p:extLst>
      <p:ext uri="{BB962C8B-B14F-4D97-AF65-F5344CB8AC3E}">
        <p14:creationId xmlns:p14="http://schemas.microsoft.com/office/powerpoint/2010/main" val="336887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F3CB20-A941-CF4A-A992-9B778A993918}"/>
              </a:ext>
            </a:extLst>
          </p:cNvPr>
          <p:cNvSpPr>
            <a:spLocks noGrp="1"/>
          </p:cNvSpPr>
          <p:nvPr>
            <p:ph type="title"/>
          </p:nvPr>
        </p:nvSpPr>
        <p:spPr/>
        <p:txBody>
          <a:bodyPr/>
          <a:lstStyle/>
          <a:p>
            <a:r>
              <a:rPr lang="de-DE" dirty="0"/>
              <a:t>Weitere Beispiele </a:t>
            </a:r>
          </a:p>
        </p:txBody>
      </p:sp>
      <p:sp>
        <p:nvSpPr>
          <p:cNvPr id="3" name="Inhaltsplatzhalter 2">
            <a:extLst>
              <a:ext uri="{FF2B5EF4-FFF2-40B4-BE49-F238E27FC236}">
                <a16:creationId xmlns:a16="http://schemas.microsoft.com/office/drawing/2014/main" id="{55C970CD-BF24-FD4D-BBA6-AE3A0AFE9F8E}"/>
              </a:ext>
            </a:extLst>
          </p:cNvPr>
          <p:cNvSpPr>
            <a:spLocks noGrp="1"/>
          </p:cNvSpPr>
          <p:nvPr>
            <p:ph idx="1"/>
          </p:nvPr>
        </p:nvSpPr>
        <p:spPr/>
        <p:txBody>
          <a:bodyPr/>
          <a:lstStyle/>
          <a:p>
            <a:r>
              <a:rPr lang="de-DE" dirty="0"/>
              <a:t>Ablehnen von Angeboten </a:t>
            </a:r>
          </a:p>
          <a:p>
            <a:r>
              <a:rPr lang="de-DE" dirty="0"/>
              <a:t>Übergabe von Visitenkarten (Japan) </a:t>
            </a:r>
          </a:p>
          <a:p>
            <a:r>
              <a:rPr lang="de-DE" dirty="0"/>
              <a:t>Handschlag Männer und Frauen </a:t>
            </a:r>
          </a:p>
          <a:p>
            <a:r>
              <a:rPr lang="de-DE" dirty="0"/>
              <a:t>Bewirtung von Besuchern </a:t>
            </a:r>
          </a:p>
        </p:txBody>
      </p:sp>
    </p:spTree>
    <p:extLst>
      <p:ext uri="{BB962C8B-B14F-4D97-AF65-F5344CB8AC3E}">
        <p14:creationId xmlns:p14="http://schemas.microsoft.com/office/powerpoint/2010/main" val="359250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8012B-C335-D944-8D0C-0D77BD713752}"/>
              </a:ext>
            </a:extLst>
          </p:cNvPr>
          <p:cNvSpPr>
            <a:spLocks noGrp="1"/>
          </p:cNvSpPr>
          <p:nvPr>
            <p:ph type="title"/>
          </p:nvPr>
        </p:nvSpPr>
        <p:spPr/>
        <p:txBody>
          <a:bodyPr/>
          <a:lstStyle/>
          <a:p>
            <a:r>
              <a:rPr lang="de-DE" dirty="0"/>
              <a:t>Förderung und Implementierung</a:t>
            </a:r>
          </a:p>
        </p:txBody>
      </p:sp>
      <p:sp>
        <p:nvSpPr>
          <p:cNvPr id="3" name="Inhaltsplatzhalter 2">
            <a:extLst>
              <a:ext uri="{FF2B5EF4-FFF2-40B4-BE49-F238E27FC236}">
                <a16:creationId xmlns:a16="http://schemas.microsoft.com/office/drawing/2014/main" id="{2A159B62-F08A-864F-A9D0-E319A2F8E935}"/>
              </a:ext>
            </a:extLst>
          </p:cNvPr>
          <p:cNvSpPr>
            <a:spLocks noGrp="1"/>
          </p:cNvSpPr>
          <p:nvPr>
            <p:ph idx="1"/>
          </p:nvPr>
        </p:nvSpPr>
        <p:spPr/>
        <p:txBody>
          <a:bodyPr/>
          <a:lstStyle/>
          <a:p>
            <a:r>
              <a:rPr lang="de-DE"/>
              <a:t>Besprechen Sie </a:t>
            </a:r>
            <a:r>
              <a:rPr lang="de-DE" dirty="0"/>
              <a:t>in Gruppen, welche Maßnahmen in verschiedenen Bereichen eingesetzt werden können, um kulturelle Kompetenzen zu fördern und auf lange Sicht gesehen anzuwenden. </a:t>
            </a:r>
          </a:p>
          <a:p>
            <a:pPr marL="0" indent="0">
              <a:buNone/>
            </a:pPr>
            <a:endParaRPr lang="de-DE" dirty="0"/>
          </a:p>
          <a:p>
            <a:pPr marL="0" indent="0">
              <a:buNone/>
            </a:pPr>
            <a:endParaRPr lang="de-DE" dirty="0"/>
          </a:p>
          <a:p>
            <a:pPr marL="0" indent="0">
              <a:buNone/>
            </a:pPr>
            <a:r>
              <a:rPr lang="de-DE" dirty="0"/>
              <a:t>Zeit: 20 min </a:t>
            </a:r>
          </a:p>
        </p:txBody>
      </p:sp>
    </p:spTree>
    <p:extLst>
      <p:ext uri="{BB962C8B-B14F-4D97-AF65-F5344CB8AC3E}">
        <p14:creationId xmlns:p14="http://schemas.microsoft.com/office/powerpoint/2010/main" val="194450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7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0" name="Freeform: Shape 7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Oval 8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5" name="Rectangle 8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A4A93300-4905-B94A-8AC7-89A3C6FD08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5250" y="1"/>
            <a:ext cx="12001500" cy="685800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E49CA12F-6E27-4C54-88C4-EE6CE7C4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47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DE6E1-DD92-2A4A-9483-2CE1B7AC7085}"/>
              </a:ext>
            </a:extLst>
          </p:cNvPr>
          <p:cNvSpPr>
            <a:spLocks noGrp="1"/>
          </p:cNvSpPr>
          <p:nvPr>
            <p:ph type="title"/>
          </p:nvPr>
        </p:nvSpPr>
        <p:spPr/>
        <p:txBody>
          <a:bodyPr/>
          <a:lstStyle/>
          <a:p>
            <a:r>
              <a:rPr lang="de-DE" u="sng" dirty="0"/>
              <a:t>Definition </a:t>
            </a:r>
          </a:p>
        </p:txBody>
      </p:sp>
      <p:sp>
        <p:nvSpPr>
          <p:cNvPr id="3" name="Inhaltsplatzhalter 2">
            <a:extLst>
              <a:ext uri="{FF2B5EF4-FFF2-40B4-BE49-F238E27FC236}">
                <a16:creationId xmlns:a16="http://schemas.microsoft.com/office/drawing/2014/main" id="{93961140-B737-C14F-B4DD-0A0CD2F7DE39}"/>
              </a:ext>
            </a:extLst>
          </p:cNvPr>
          <p:cNvSpPr>
            <a:spLocks noGrp="1"/>
          </p:cNvSpPr>
          <p:nvPr>
            <p:ph idx="1"/>
          </p:nvPr>
        </p:nvSpPr>
        <p:spPr/>
        <p:txBody>
          <a:bodyPr/>
          <a:lstStyle/>
          <a:p>
            <a:pPr marL="457200" indent="-457200">
              <a:buAutoNum type="alphaLcParenR"/>
            </a:pPr>
            <a:r>
              <a:rPr lang="de-DE" dirty="0"/>
              <a:t>Die Interkulturelle Kommunikation sucht nach Wegen, wie Kommunikation trotz unterschiedlicher Kodierung und Interpretation der Signale erfolgreich sein kann.</a:t>
            </a:r>
          </a:p>
          <a:p>
            <a:pPr marL="457200" indent="-457200">
              <a:buAutoNum type="alphaLcParenR"/>
            </a:pPr>
            <a:r>
              <a:rPr lang="de-DE" dirty="0"/>
              <a:t>Die Interkulturelle Kommunikation untersucht Unterschiede zwischen Kulturen und vergleicht diese miteinander. Im Zentrum steht die Frage, was passiert, wenn verschiedene Kulturen aufeinandertreffen und miteinander interagieren.</a:t>
            </a:r>
          </a:p>
        </p:txBody>
      </p:sp>
    </p:spTree>
    <p:extLst>
      <p:ext uri="{BB962C8B-B14F-4D97-AF65-F5344CB8AC3E}">
        <p14:creationId xmlns:p14="http://schemas.microsoft.com/office/powerpoint/2010/main" val="126470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806BD5-C535-494D-9607-37B001A1284B}"/>
              </a:ext>
            </a:extLst>
          </p:cNvPr>
          <p:cNvSpPr>
            <a:spLocks noGrp="1"/>
          </p:cNvSpPr>
          <p:nvPr>
            <p:ph type="title"/>
          </p:nvPr>
        </p:nvSpPr>
        <p:spPr/>
        <p:txBody>
          <a:bodyPr>
            <a:normAutofit fontScale="90000"/>
          </a:bodyPr>
          <a:lstStyle/>
          <a:p>
            <a:r>
              <a:rPr lang="de-DE" u="sng" dirty="0"/>
              <a:t>Das erste Fettnäpfchen – die Begrüßung</a:t>
            </a:r>
          </a:p>
        </p:txBody>
      </p:sp>
      <p:sp>
        <p:nvSpPr>
          <p:cNvPr id="3" name="Inhaltsplatzhalter 2">
            <a:extLst>
              <a:ext uri="{FF2B5EF4-FFF2-40B4-BE49-F238E27FC236}">
                <a16:creationId xmlns:a16="http://schemas.microsoft.com/office/drawing/2014/main" id="{55AEBE7D-0F6E-E34E-820D-D57D25625896}"/>
              </a:ext>
            </a:extLst>
          </p:cNvPr>
          <p:cNvSpPr>
            <a:spLocks noGrp="1"/>
          </p:cNvSpPr>
          <p:nvPr>
            <p:ph idx="1"/>
          </p:nvPr>
        </p:nvSpPr>
        <p:spPr/>
        <p:txBody>
          <a:bodyPr/>
          <a:lstStyle/>
          <a:p>
            <a:r>
              <a:rPr lang="de-DE" dirty="0"/>
              <a:t>Oftmals ist eine neu entstehende Geschäftsbeziehung von Anfang an zum Scheitern verurteilt – einfach, weil bei der Begrüßung die kulturellen Besonderheiten missachtet wurden.</a:t>
            </a:r>
          </a:p>
          <a:p>
            <a:endParaRPr lang="de-DE" dirty="0"/>
          </a:p>
          <a:p>
            <a:r>
              <a:rPr lang="de-DE" dirty="0"/>
              <a:t>Besprechen Sie mit einem Partner, welche Probleme bei einer Begrüßung von internationalen Kollegen (Beispiel: Kollegen aus China, Japan, arabischen Ländern,…)  auftreten könnten. </a:t>
            </a:r>
          </a:p>
        </p:txBody>
      </p:sp>
    </p:spTree>
    <p:extLst>
      <p:ext uri="{BB962C8B-B14F-4D97-AF65-F5344CB8AC3E}">
        <p14:creationId xmlns:p14="http://schemas.microsoft.com/office/powerpoint/2010/main" val="381674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4E0E50-4224-9345-B786-BAC29F9CE1A3}"/>
              </a:ext>
            </a:extLst>
          </p:cNvPr>
          <p:cNvSpPr>
            <a:spLocks noGrp="1"/>
          </p:cNvSpPr>
          <p:nvPr>
            <p:ph type="title"/>
          </p:nvPr>
        </p:nvSpPr>
        <p:spPr/>
        <p:txBody>
          <a:bodyPr/>
          <a:lstStyle/>
          <a:p>
            <a:endParaRPr lang="de-DE"/>
          </a:p>
        </p:txBody>
      </p:sp>
      <p:pic>
        <p:nvPicPr>
          <p:cNvPr id="5" name="Inhaltsplatzhalter 4" descr="Ein Bild, das Text enthält.&#10;&#10;Automatisch generierte Beschreibung">
            <a:extLst>
              <a:ext uri="{FF2B5EF4-FFF2-40B4-BE49-F238E27FC236}">
                <a16:creationId xmlns:a16="http://schemas.microsoft.com/office/drawing/2014/main" id="{811FD27A-565A-6A4D-B6D2-864119535E12}"/>
              </a:ext>
            </a:extLst>
          </p:cNvPr>
          <p:cNvPicPr>
            <a:picLocks noGrp="1" noChangeAspect="1"/>
          </p:cNvPicPr>
          <p:nvPr>
            <p:ph idx="1"/>
          </p:nvPr>
        </p:nvPicPr>
        <p:blipFill>
          <a:blip r:embed="rId2"/>
          <a:stretch>
            <a:fillRect/>
          </a:stretch>
        </p:blipFill>
        <p:spPr>
          <a:xfrm>
            <a:off x="1913744" y="36455"/>
            <a:ext cx="8364511" cy="6821545"/>
          </a:xfrm>
        </p:spPr>
      </p:pic>
    </p:spTree>
    <p:extLst>
      <p:ext uri="{BB962C8B-B14F-4D97-AF65-F5344CB8AC3E}">
        <p14:creationId xmlns:p14="http://schemas.microsoft.com/office/powerpoint/2010/main" val="33562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9EB7D3-2B78-924E-B44E-4470C90CE781}"/>
              </a:ext>
            </a:extLst>
          </p:cNvPr>
          <p:cNvSpPr>
            <a:spLocks noGrp="1"/>
          </p:cNvSpPr>
          <p:nvPr>
            <p:ph type="title"/>
          </p:nvPr>
        </p:nvSpPr>
        <p:spPr/>
        <p:txBody>
          <a:bodyPr/>
          <a:lstStyle/>
          <a:p>
            <a:r>
              <a:rPr lang="de-DE" dirty="0"/>
              <a:t>Problemlösungsstrategien</a:t>
            </a:r>
          </a:p>
        </p:txBody>
      </p:sp>
      <p:sp>
        <p:nvSpPr>
          <p:cNvPr id="3" name="Inhaltsplatzhalter 2">
            <a:extLst>
              <a:ext uri="{FF2B5EF4-FFF2-40B4-BE49-F238E27FC236}">
                <a16:creationId xmlns:a16="http://schemas.microsoft.com/office/drawing/2014/main" id="{0AB4100E-1149-6D46-9A6F-FFDD99EF39C8}"/>
              </a:ext>
            </a:extLst>
          </p:cNvPr>
          <p:cNvSpPr>
            <a:spLocks noGrp="1"/>
          </p:cNvSpPr>
          <p:nvPr>
            <p:ph idx="1"/>
          </p:nvPr>
        </p:nvSpPr>
        <p:spPr/>
        <p:txBody>
          <a:bodyPr/>
          <a:lstStyle/>
          <a:p>
            <a:r>
              <a:rPr lang="de-DE" b="1" dirty="0"/>
              <a:t>In Bezug auf die vorliegende Situation: </a:t>
            </a:r>
          </a:p>
          <a:p>
            <a:endParaRPr lang="de-DE" b="1" dirty="0"/>
          </a:p>
          <a:p>
            <a:pPr marL="0" indent="0">
              <a:buNone/>
            </a:pPr>
            <a:r>
              <a:rPr lang="de-DE" b="1" dirty="0"/>
              <a:t>- Wie könnte ein solches Missverständnis bereits „entschärft“ werden? </a:t>
            </a:r>
          </a:p>
        </p:txBody>
      </p:sp>
    </p:spTree>
    <p:extLst>
      <p:ext uri="{BB962C8B-B14F-4D97-AF65-F5344CB8AC3E}">
        <p14:creationId xmlns:p14="http://schemas.microsoft.com/office/powerpoint/2010/main" val="353484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enthält.&#10;&#10;Automatisch generierte Beschreibung">
            <a:extLst>
              <a:ext uri="{FF2B5EF4-FFF2-40B4-BE49-F238E27FC236}">
                <a16:creationId xmlns:a16="http://schemas.microsoft.com/office/drawing/2014/main" id="{B4ADC158-47CC-4F41-9F8B-101965A46587}"/>
              </a:ext>
            </a:extLst>
          </p:cNvPr>
          <p:cNvPicPr>
            <a:picLocks noGrp="1" noChangeAspect="1"/>
          </p:cNvPicPr>
          <p:nvPr>
            <p:ph idx="1"/>
          </p:nvPr>
        </p:nvPicPr>
        <p:blipFill rotWithShape="1">
          <a:blip r:embed="rId2"/>
          <a:srcRect l="5415" t="8694" r="8470" b="3730"/>
          <a:stretch/>
        </p:blipFill>
        <p:spPr>
          <a:xfrm>
            <a:off x="136056" y="1319025"/>
            <a:ext cx="11919888" cy="4219949"/>
          </a:xfrm>
        </p:spPr>
      </p:pic>
    </p:spTree>
    <p:extLst>
      <p:ext uri="{BB962C8B-B14F-4D97-AF65-F5344CB8AC3E}">
        <p14:creationId xmlns:p14="http://schemas.microsoft.com/office/powerpoint/2010/main" val="314064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DB613-8365-214C-B458-51FE3FF67873}"/>
              </a:ext>
            </a:extLst>
          </p:cNvPr>
          <p:cNvSpPr>
            <a:spLocks noGrp="1"/>
          </p:cNvSpPr>
          <p:nvPr>
            <p:ph type="title"/>
          </p:nvPr>
        </p:nvSpPr>
        <p:spPr/>
        <p:txBody>
          <a:bodyPr/>
          <a:lstStyle/>
          <a:p>
            <a:r>
              <a:rPr lang="de-DE" dirty="0"/>
              <a:t>Interkulturelle Kompetenz </a:t>
            </a:r>
          </a:p>
        </p:txBody>
      </p:sp>
      <p:sp>
        <p:nvSpPr>
          <p:cNvPr id="3" name="Inhaltsplatzhalter 2">
            <a:extLst>
              <a:ext uri="{FF2B5EF4-FFF2-40B4-BE49-F238E27FC236}">
                <a16:creationId xmlns:a16="http://schemas.microsoft.com/office/drawing/2014/main" id="{8C19DB05-17FF-244A-815F-3DF92A33C606}"/>
              </a:ext>
            </a:extLst>
          </p:cNvPr>
          <p:cNvSpPr>
            <a:spLocks noGrp="1"/>
          </p:cNvSpPr>
          <p:nvPr>
            <p:ph idx="1"/>
          </p:nvPr>
        </p:nvSpPr>
        <p:spPr/>
        <p:txBody>
          <a:bodyPr/>
          <a:lstStyle/>
          <a:p>
            <a:r>
              <a:rPr lang="de-DE" dirty="0"/>
              <a:t>Es gibt keine eindeutige Definition, da diese Kompetenz je nach Schwerpunkt variiert</a:t>
            </a:r>
          </a:p>
          <a:p>
            <a:r>
              <a:rPr lang="de-DE" dirty="0"/>
              <a:t>Im Allgemeinen werden hinsichtlich der Kernelemente interkultureller Kompetenz jedoch Erfahrungen mit anderen Kulturen, Sprachkenntnisse, kulturspezifisches Wissen und Reflexion über entsprechende Themen genannt. </a:t>
            </a:r>
          </a:p>
          <a:p>
            <a:endParaRPr lang="de-DE" dirty="0"/>
          </a:p>
        </p:txBody>
      </p:sp>
    </p:spTree>
    <p:extLst>
      <p:ext uri="{BB962C8B-B14F-4D97-AF65-F5344CB8AC3E}">
        <p14:creationId xmlns:p14="http://schemas.microsoft.com/office/powerpoint/2010/main" val="347584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F9BD6-D4FE-B64E-8E59-6C360F1A23AA}"/>
              </a:ext>
            </a:extLst>
          </p:cNvPr>
          <p:cNvSpPr>
            <a:spLocks noGrp="1"/>
          </p:cNvSpPr>
          <p:nvPr>
            <p:ph type="title"/>
          </p:nvPr>
        </p:nvSpPr>
        <p:spPr/>
        <p:txBody>
          <a:bodyPr/>
          <a:lstStyle/>
          <a:p>
            <a:r>
              <a:rPr lang="de-DE" dirty="0"/>
              <a:t>Interkulturelle Kompetenz</a:t>
            </a:r>
          </a:p>
        </p:txBody>
      </p:sp>
      <p:sp>
        <p:nvSpPr>
          <p:cNvPr id="3" name="Inhaltsplatzhalter 2">
            <a:extLst>
              <a:ext uri="{FF2B5EF4-FFF2-40B4-BE49-F238E27FC236}">
                <a16:creationId xmlns:a16="http://schemas.microsoft.com/office/drawing/2014/main" id="{501A5611-1C60-654C-B367-497BD0D5E742}"/>
              </a:ext>
            </a:extLst>
          </p:cNvPr>
          <p:cNvSpPr>
            <a:spLocks noGrp="1"/>
          </p:cNvSpPr>
          <p:nvPr>
            <p:ph idx="1"/>
          </p:nvPr>
        </p:nvSpPr>
        <p:spPr>
          <a:xfrm>
            <a:off x="550863" y="1447801"/>
            <a:ext cx="11090274" cy="4645024"/>
          </a:xfrm>
        </p:spPr>
        <p:txBody>
          <a:bodyPr>
            <a:normAutofit/>
          </a:bodyPr>
          <a:lstStyle/>
          <a:p>
            <a:r>
              <a:rPr lang="de-DE" dirty="0"/>
              <a:t>Zusammengefasst lässt sich also sagen, dass interkulturelle Kompetenz im engeren Sinne die Fähigkeit zum beidseitig zufriedenstellenden Umgang mit Menschen aus anderen Kulturen ist </a:t>
            </a:r>
          </a:p>
          <a:p>
            <a:r>
              <a:rPr lang="de-DE" dirty="0"/>
              <a:t>Als interkulturell kompetent kann daher eine Person bezeichnet werden, die die bei der Zusammenarbeit mit Menschen aus ihr fremden Kulturen deren spezifische Konzepte der Wahrnehmung, des Denkens, Fühlens und Handelns erfasst und begreift. Frühere Erfahrungen werden von ihr frei von Vorurteilen miteinbezogen und erweitert, die Bereitschaft zum Dazulernen ist ausgeprägt. Die Basis für erfolgreiche interkulturelle Kommunikation ist emotionale Kompetenz und Sensibilität. </a:t>
            </a:r>
          </a:p>
          <a:p>
            <a:endParaRPr lang="de-DE" dirty="0"/>
          </a:p>
          <a:p>
            <a:endParaRPr lang="de-DE" dirty="0"/>
          </a:p>
          <a:p>
            <a:endParaRPr lang="de-DE" dirty="0"/>
          </a:p>
        </p:txBody>
      </p:sp>
    </p:spTree>
    <p:extLst>
      <p:ext uri="{BB962C8B-B14F-4D97-AF65-F5344CB8AC3E}">
        <p14:creationId xmlns:p14="http://schemas.microsoft.com/office/powerpoint/2010/main" val="3280473608"/>
      </p:ext>
    </p:extLst>
  </p:cSld>
  <p:clrMapOvr>
    <a:masterClrMapping/>
  </p:clrMapOvr>
</p:sld>
</file>

<file path=ppt/theme/theme1.xml><?xml version="1.0" encoding="utf-8"?>
<a:theme xmlns:a="http://schemas.openxmlformats.org/drawingml/2006/main" name="3DFloatVTI">
  <a:themeElements>
    <a:clrScheme name="AnalogousFromRegularSeedLeftStep">
      <a:dk1>
        <a:srgbClr val="000000"/>
      </a:dk1>
      <a:lt1>
        <a:srgbClr val="FFFFFF"/>
      </a:lt1>
      <a:dk2>
        <a:srgbClr val="1B302A"/>
      </a:dk2>
      <a:lt2>
        <a:srgbClr val="F3F1F0"/>
      </a:lt2>
      <a:accent1>
        <a:srgbClr val="43AEBF"/>
      </a:accent1>
      <a:accent2>
        <a:srgbClr val="33B490"/>
      </a:accent2>
      <a:accent3>
        <a:srgbClr val="3FB563"/>
      </a:accent3>
      <a:accent4>
        <a:srgbClr val="44B834"/>
      </a:accent4>
      <a:accent5>
        <a:srgbClr val="79AF3D"/>
      </a:accent5>
      <a:accent6>
        <a:srgbClr val="A1A830"/>
      </a:accent6>
      <a:hlink>
        <a:srgbClr val="BF5241"/>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Words>
  <Application>Microsoft Macintosh PowerPoint</Application>
  <PresentationFormat>Breitbild</PresentationFormat>
  <Paragraphs>54</Paragraphs>
  <Slides>16</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16</vt:i4>
      </vt:variant>
    </vt:vector>
  </HeadingPairs>
  <TitlesOfParts>
    <vt:vector size="21" baseType="lpstr">
      <vt:lpstr>Arial</vt:lpstr>
      <vt:lpstr>Avenir Next LT Pro</vt:lpstr>
      <vt:lpstr>Calibri</vt:lpstr>
      <vt:lpstr>Wingdings</vt:lpstr>
      <vt:lpstr>3DFloatVTI</vt:lpstr>
      <vt:lpstr>Interkulturelle Kommunikation </vt:lpstr>
      <vt:lpstr>PowerPoint-Präsentation</vt:lpstr>
      <vt:lpstr>Definition </vt:lpstr>
      <vt:lpstr>Das erste Fettnäpfchen – die Begrüßung</vt:lpstr>
      <vt:lpstr>PowerPoint-Präsentation</vt:lpstr>
      <vt:lpstr>Problemlösungsstrategien</vt:lpstr>
      <vt:lpstr>PowerPoint-Präsentation</vt:lpstr>
      <vt:lpstr>Interkulturelle Kompetenz </vt:lpstr>
      <vt:lpstr>Interkulturelle Kompetenz</vt:lpstr>
      <vt:lpstr>Welche Vorteile bringt nun interkulturelle Kompetenz am oder für den Arbeitsplatz im Speziellen mit sich?  </vt:lpstr>
      <vt:lpstr>Fallbeispiel </vt:lpstr>
      <vt:lpstr>Fallbeispiel </vt:lpstr>
      <vt:lpstr>Fallbeispiel</vt:lpstr>
      <vt:lpstr>Fallbeispiel</vt:lpstr>
      <vt:lpstr>Weitere Beispiele </vt:lpstr>
      <vt:lpstr>Förderung und Implementierung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Interkulturelle Kommunikation </dc:title>
  <dc:creator>Maike-Marie Rother</dc:creator>
  <cp:lastModifiedBy>Maike Kilper</cp:lastModifiedBy>
  <cp:revision>5</cp:revision>
  <dcterms:created xsi:type="dcterms:W3CDTF">2022-03-08T15:14:34Z</dcterms:created>
  <dcterms:modified xsi:type="dcterms:W3CDTF">2022-11-21T14:54:50Z</dcterms:modified>
</cp:coreProperties>
</file>