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9" r:id="rId2"/>
    <p:sldId id="298" r:id="rId3"/>
    <p:sldId id="299" r:id="rId4"/>
    <p:sldId id="339" r:id="rId5"/>
    <p:sldId id="287" r:id="rId6"/>
    <p:sldId id="266" r:id="rId7"/>
    <p:sldId id="280" r:id="rId8"/>
    <p:sldId id="281" r:id="rId9"/>
    <p:sldId id="276" r:id="rId10"/>
    <p:sldId id="282" r:id="rId11"/>
    <p:sldId id="292" r:id="rId12"/>
    <p:sldId id="338" r:id="rId13"/>
    <p:sldId id="277" r:id="rId14"/>
    <p:sldId id="300" r:id="rId15"/>
    <p:sldId id="264" r:id="rId16"/>
    <p:sldId id="331" r:id="rId17"/>
    <p:sldId id="332" r:id="rId18"/>
    <p:sldId id="333" r:id="rId19"/>
    <p:sldId id="334" r:id="rId20"/>
    <p:sldId id="294" r:id="rId21"/>
    <p:sldId id="295" r:id="rId22"/>
    <p:sldId id="336" r:id="rId23"/>
    <p:sldId id="330" r:id="rId24"/>
    <p:sldId id="321" r:id="rId25"/>
    <p:sldId id="337" r:id="rId26"/>
    <p:sldId id="314" r:id="rId27"/>
    <p:sldId id="335" r:id="rId28"/>
    <p:sldId id="316" r:id="rId29"/>
    <p:sldId id="318" r:id="rId30"/>
    <p:sldId id="319" r:id="rId31"/>
    <p:sldId id="322" r:id="rId32"/>
  </p:sldIdLst>
  <p:sldSz cx="9144000" cy="6858000" type="screen4x3"/>
  <p:notesSz cx="9931400" cy="6794500"/>
  <p:custShowLst>
    <p:custShow name="Ausdruck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</p:sldLst>
    </p:custShow>
  </p:custShow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086">
          <p15:clr>
            <a:srgbClr val="A4A3A4"/>
          </p15:clr>
        </p15:guide>
        <p15:guide id="2" pos="3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D57CDE"/>
    <a:srgbClr val="9E5ECE"/>
    <a:srgbClr val="CC00CC"/>
    <a:srgbClr val="FF9900"/>
    <a:srgbClr val="003300"/>
    <a:srgbClr val="FF0000"/>
    <a:srgbClr val="0000CC"/>
    <a:srgbClr val="66FF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>
      <p:cViewPr>
        <p:scale>
          <a:sx n="96" d="100"/>
          <a:sy n="96" d="100"/>
        </p:scale>
        <p:origin x="-1980" y="-498"/>
      </p:cViewPr>
      <p:guideLst>
        <p:guide orient="horz" pos="2880"/>
        <p:guide pos="2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630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9:36:4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4752 0 0,'0'0'3076'0'0,"0"-2"-2916"0"0,1 1-120 0 0,-1-3 0 0 0,-9-13 78 0 0,8 16-432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7T09:36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58 456 0 0,'0'0'4064'0'0,"5"-8"-3920"0"0,2 1-64 0 0,-7-4-16 0 0,-7-2 0 0 0,2 0 0 0 0,1 7-192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6600" y="514350"/>
            <a:ext cx="3386138" cy="2540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7" y="3226249"/>
            <a:ext cx="7283027" cy="30585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90" tIns="45237" rIns="92090" bIns="452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01970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1811154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9615990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0720126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261486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4889243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3716711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895118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13888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12981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43852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579708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5"/>
          <p:cNvGrpSpPr>
            <a:grpSpLocks/>
          </p:cNvGrpSpPr>
          <p:nvPr/>
        </p:nvGrpSpPr>
        <p:grpSpPr bwMode="auto">
          <a:xfrm>
            <a:off x="0" y="-26988"/>
            <a:ext cx="1152525" cy="6858001"/>
            <a:chOff x="0" y="-3"/>
            <a:chExt cx="670" cy="4320"/>
          </a:xfrm>
        </p:grpSpPr>
        <p:grpSp>
          <p:nvGrpSpPr>
            <p:cNvPr id="1030" name="Group 56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3" name="Freeform 57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482628380 h 720"/>
                  <a:gd name="T4" fmla="*/ 37 w 1000"/>
                  <a:gd name="T5" fmla="*/ 1482628380 h 720"/>
                  <a:gd name="T6" fmla="*/ 37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4" name="Freeform 58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5" name="Freeform 59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7 h 317"/>
                  <a:gd name="T4" fmla="*/ 624 w 624"/>
                  <a:gd name="T5" fmla="*/ 201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6" name="Freeform 60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7" name="Freeform 61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0 h 317"/>
                  <a:gd name="T4" fmla="*/ 624 w 624"/>
                  <a:gd name="T5" fmla="*/ 16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8" name="Freeform 62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011 h 272"/>
                  <a:gd name="T4" fmla="*/ 240 w 624"/>
                  <a:gd name="T5" fmla="*/ 1775 h 272"/>
                  <a:gd name="T6" fmla="*/ 624 w 624"/>
                  <a:gd name="T7" fmla="*/ 201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9" name="Freeform 63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19 h 362"/>
                  <a:gd name="T4" fmla="*/ 248 w 632"/>
                  <a:gd name="T5" fmla="*/ 119 h 362"/>
                  <a:gd name="T6" fmla="*/ 632 w 632"/>
                  <a:gd name="T7" fmla="*/ 119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0" name="Freeform 64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1" name="Freeform 65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7 h 317"/>
                  <a:gd name="T4" fmla="*/ 624 w 624"/>
                  <a:gd name="T5" fmla="*/ 201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2" name="Freeform 66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3" name="Freeform 67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0 h 317"/>
                  <a:gd name="T4" fmla="*/ 624 w 624"/>
                  <a:gd name="T5" fmla="*/ 16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4" name="Freeform 68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972 h 272"/>
                  <a:gd name="T4" fmla="*/ 240 w 624"/>
                  <a:gd name="T5" fmla="*/ 1743 h 272"/>
                  <a:gd name="T6" fmla="*/ 624 w 624"/>
                  <a:gd name="T7" fmla="*/ 19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5" name="Freeform 69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6" name="Freeform 70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979 h 317"/>
                  <a:gd name="T4" fmla="*/ 624 w 624"/>
                  <a:gd name="T5" fmla="*/ 19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7" name="Freeform 71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017 h 317"/>
                  <a:gd name="T4" fmla="*/ 624 w 624"/>
                  <a:gd name="T5" fmla="*/ 201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8" name="Freeform 72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4 h 370"/>
                  <a:gd name="T2" fmla="*/ 0 w 624"/>
                  <a:gd name="T3" fmla="*/ 23 h 370"/>
                  <a:gd name="T4" fmla="*/ 624 w 624"/>
                  <a:gd name="T5" fmla="*/ 23 h 370"/>
                  <a:gd name="T6" fmla="*/ 624 w 624"/>
                  <a:gd name="T7" fmla="*/ 4 h 370"/>
                  <a:gd name="T8" fmla="*/ 384 w 624"/>
                  <a:gd name="T9" fmla="*/ 1 h 370"/>
                  <a:gd name="T10" fmla="*/ 0 w 624"/>
                  <a:gd name="T11" fmla="*/ 4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49" name="Freeform 73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50" name="Freeform 74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972 h 272"/>
                  <a:gd name="T4" fmla="*/ 240 w 624"/>
                  <a:gd name="T5" fmla="*/ 1743 h 272"/>
                  <a:gd name="T6" fmla="*/ 624 w 624"/>
                  <a:gd name="T7" fmla="*/ 19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51" name="Freeform 75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17 h 362"/>
                  <a:gd name="T2" fmla="*/ 8 w 632"/>
                  <a:gd name="T3" fmla="*/ 123 h 362"/>
                  <a:gd name="T4" fmla="*/ 248 w 632"/>
                  <a:gd name="T5" fmla="*/ 123 h 362"/>
                  <a:gd name="T6" fmla="*/ 632 w 632"/>
                  <a:gd name="T7" fmla="*/ 123 h 362"/>
                  <a:gd name="T8" fmla="*/ 632 w 632"/>
                  <a:gd name="T9" fmla="*/ 17 h 362"/>
                  <a:gd name="T10" fmla="*/ 104 w 632"/>
                  <a:gd name="T11" fmla="*/ 17 h 362"/>
                  <a:gd name="T12" fmla="*/ 8 w 632"/>
                  <a:gd name="T13" fmla="*/ 17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1031" name="Freeform 76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316 h 385"/>
                <a:gd name="T2" fmla="*/ 767 w 5762"/>
                <a:gd name="T3" fmla="*/ 301 h 385"/>
                <a:gd name="T4" fmla="*/ 767 w 5762"/>
                <a:gd name="T5" fmla="*/ 4 h 385"/>
                <a:gd name="T6" fmla="*/ 0 w 5762"/>
                <a:gd name="T7" fmla="*/ 0 h 385"/>
                <a:gd name="T8" fmla="*/ 0 w 5762"/>
                <a:gd name="T9" fmla="*/ 31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2" name="Freeform 77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767 w 5761"/>
                <a:gd name="T3" fmla="*/ 0 h 189"/>
                <a:gd name="T4" fmla="*/ 767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Hier klicken, um Master-Titelformat zu bearbeiten.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Hier klicken, um Master-Textformat zu bearbeiten.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Text Box 54"/>
          <p:cNvSpPr txBox="1">
            <a:spLocks noChangeArrowheads="1"/>
          </p:cNvSpPr>
          <p:nvPr/>
        </p:nvSpPr>
        <p:spPr bwMode="auto">
          <a:xfrm rot="-5400000">
            <a:off x="-1332706" y="1440657"/>
            <a:ext cx="3041650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de-DE" altLang="de-DE" sz="800"/>
              <a:t>Burger in Anlehnung  an Wolfgang Nold, Kauf Schule Bad Säckingen</a:t>
            </a:r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8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hyperlink" Target="https://luo-darmstadt.de/sqltutorial/" TargetMode="External"/><Relationship Id="rId4" Type="http://schemas.openxmlformats.org/officeDocument/2006/relationships/image" Target="../media/image3.wmf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9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33600" y="228600"/>
            <a:ext cx="54991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</a:t>
            </a:r>
            <a:r>
              <a:rPr lang="de-DE" altLang="de-DE" sz="1600" b="1" i="1">
                <a:latin typeface="Times New Roman" pitchFamily="18" charset="0"/>
              </a:rPr>
              <a:t>(structured query language)</a:t>
            </a:r>
            <a:r>
              <a:rPr lang="de-DE" altLang="de-DE" sz="2800" b="1" i="1">
                <a:latin typeface="Times New Roman" pitchFamily="18" charset="0"/>
              </a:rPr>
              <a:t> -Anweisungen</a:t>
            </a:r>
          </a:p>
        </p:txBody>
      </p:sp>
      <p:pic>
        <p:nvPicPr>
          <p:cNvPr id="2052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40080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40080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219200" y="9144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de-DE" sz="2400">
              <a:latin typeface="Times New Roman" pitchFamily="18" charset="0"/>
            </a:endParaRPr>
          </a:p>
        </p:txBody>
      </p:sp>
      <p:grpSp>
        <p:nvGrpSpPr>
          <p:cNvPr id="2056" name="Group 15"/>
          <p:cNvGrpSpPr>
            <a:grpSpLocks/>
          </p:cNvGrpSpPr>
          <p:nvPr/>
        </p:nvGrpSpPr>
        <p:grpSpPr bwMode="auto">
          <a:xfrm>
            <a:off x="1371600" y="990600"/>
            <a:ext cx="2568575" cy="6046788"/>
            <a:chOff x="864" y="624"/>
            <a:chExt cx="1618" cy="3809"/>
          </a:xfrm>
        </p:grpSpPr>
        <p:sp>
          <p:nvSpPr>
            <p:cNvPr id="2063" name="Rectangle 8"/>
            <p:cNvSpPr>
              <a:spLocks noChangeArrowheads="1"/>
            </p:cNvSpPr>
            <p:nvPr/>
          </p:nvSpPr>
          <p:spPr bwMode="auto">
            <a:xfrm>
              <a:off x="864" y="624"/>
              <a:ext cx="1488" cy="15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4000" b="1">
                  <a:solidFill>
                    <a:srgbClr val="0000CC"/>
                  </a:solidFill>
                  <a:latin typeface="Times New Roman" pitchFamily="18" charset="0"/>
                </a:rPr>
                <a:t>DDL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Definition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2064" name="Text Box 12"/>
            <p:cNvSpPr txBox="1">
              <a:spLocks noChangeArrowheads="1"/>
            </p:cNvSpPr>
            <p:nvPr/>
          </p:nvSpPr>
          <p:spPr bwMode="auto">
            <a:xfrm>
              <a:off x="864" y="2304"/>
              <a:ext cx="1618" cy="2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Definition von Tabellen und Feldern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z. B.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CREATE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(Erzeugen)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ALTER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(Ändern)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DROP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(Löschen)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de-DE" altLang="de-DE" sz="1600" b="1">
                <a:latin typeface="Times New Roman" pitchFamily="18" charset="0"/>
              </a:endParaRPr>
            </a:p>
          </p:txBody>
        </p:sp>
      </p:grpSp>
      <p:grpSp>
        <p:nvGrpSpPr>
          <p:cNvPr id="273424" name="Group 16"/>
          <p:cNvGrpSpPr>
            <a:grpSpLocks/>
          </p:cNvGrpSpPr>
          <p:nvPr/>
        </p:nvGrpSpPr>
        <p:grpSpPr bwMode="auto">
          <a:xfrm>
            <a:off x="3810000" y="990600"/>
            <a:ext cx="2971800" cy="5680075"/>
            <a:chOff x="2400" y="624"/>
            <a:chExt cx="1872" cy="3578"/>
          </a:xfrm>
        </p:grpSpPr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2448" y="624"/>
              <a:ext cx="1680" cy="153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4000" b="1">
                  <a:solidFill>
                    <a:srgbClr val="0000CC"/>
                  </a:solidFill>
                  <a:latin typeface="Times New Roman" pitchFamily="18" charset="0"/>
                </a:rPr>
                <a:t>DML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Manipulation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2062" name="Text Box 13"/>
            <p:cNvSpPr txBox="1">
              <a:spLocks noChangeArrowheads="1"/>
            </p:cNvSpPr>
            <p:nvPr/>
          </p:nvSpPr>
          <p:spPr bwMode="auto">
            <a:xfrm>
              <a:off x="2400" y="2304"/>
              <a:ext cx="1872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Zugriff auf Datensätze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z. B.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SELECT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(Auswahl)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INSERT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(Einfügen)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UPDATE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(Aktualisieren)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DELETE</a:t>
              </a:r>
              <a:r>
                <a:rPr lang="de-DE" altLang="de-DE" sz="2400" b="1">
                  <a:latin typeface="Times New Roman" pitchFamily="18" charset="0"/>
                </a:rPr>
                <a:t> </a:t>
              </a:r>
              <a:r>
                <a:rPr lang="de-DE" altLang="de-DE" sz="1600" b="1">
                  <a:latin typeface="Times New Roman" pitchFamily="18" charset="0"/>
                </a:rPr>
                <a:t>(Löschen)</a:t>
              </a:r>
              <a:endParaRPr lang="de-DE" altLang="de-DE" sz="2400" b="1">
                <a:latin typeface="Times New Roman" pitchFamily="18" charset="0"/>
              </a:endParaRPr>
            </a:p>
          </p:txBody>
        </p:sp>
      </p:grpSp>
      <p:grpSp>
        <p:nvGrpSpPr>
          <p:cNvPr id="273425" name="Group 17"/>
          <p:cNvGrpSpPr>
            <a:grpSpLocks/>
          </p:cNvGrpSpPr>
          <p:nvPr/>
        </p:nvGrpSpPr>
        <p:grpSpPr bwMode="auto">
          <a:xfrm>
            <a:off x="6705600" y="990600"/>
            <a:ext cx="2644775" cy="5314950"/>
            <a:chOff x="4224" y="624"/>
            <a:chExt cx="1666" cy="3348"/>
          </a:xfrm>
        </p:grpSpPr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4224" y="624"/>
              <a:ext cx="1296" cy="1536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4000" b="1">
                  <a:solidFill>
                    <a:srgbClr val="0000CC"/>
                  </a:solidFill>
                  <a:latin typeface="Times New Roman" pitchFamily="18" charset="0"/>
                </a:rPr>
                <a:t>DCL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Control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3600" b="1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2060" name="Text Box 14"/>
            <p:cNvSpPr txBox="1">
              <a:spLocks noChangeArrowheads="1"/>
            </p:cNvSpPr>
            <p:nvPr/>
          </p:nvSpPr>
          <p:spPr bwMode="auto">
            <a:xfrm>
              <a:off x="4272" y="2304"/>
              <a:ext cx="1618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Zur Vergabe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von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Berechtigungen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z.B.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GRANT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COMMIT</a:t>
              </a:r>
              <a:r>
                <a:rPr lang="de-DE" altLang="de-DE" sz="2400" b="1">
                  <a:latin typeface="Times New Roman" pitchFamily="18" charset="0"/>
                </a:rPr>
                <a:t>, 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REVOKE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429000" y="304800"/>
            <a:ext cx="3465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– virtuelle Felder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244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524000" y="1828800"/>
            <a:ext cx="6192838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SELECT </a:t>
            </a:r>
            <a:r>
              <a:rPr lang="de-DE" altLang="de-DE" sz="4400" b="1" i="1">
                <a:latin typeface="Times New Roman" pitchFamily="18" charset="0"/>
              </a:rPr>
              <a:t>Feldname(n),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99CCFF"/>
                </a:solidFill>
                <a:latin typeface="Times New Roman" pitchFamily="18" charset="0"/>
              </a:rPr>
              <a:t>Formel</a:t>
            </a:r>
            <a:r>
              <a:rPr lang="de-DE" altLang="de-DE" sz="4400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AS</a:t>
            </a:r>
            <a:r>
              <a:rPr lang="de-DE" altLang="de-DE" sz="4400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de-DE" altLang="de-DE" sz="4400" b="1" i="1">
                <a:solidFill>
                  <a:srgbClr val="66FF66"/>
                </a:solidFill>
                <a:latin typeface="Times New Roman" pitchFamily="18" charset="0"/>
              </a:rPr>
              <a:t>virtuelles Feld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FROM </a:t>
            </a:r>
            <a:r>
              <a:rPr lang="de-DE" altLang="de-DE" sz="4400" b="1" i="1">
                <a:solidFill>
                  <a:srgbClr val="FF0000"/>
                </a:solidFill>
                <a:latin typeface="Times New Roman" pitchFamily="18" charset="0"/>
              </a:rPr>
              <a:t>Tabelle;</a:t>
            </a:r>
            <a:endParaRPr lang="de-DE" altLang="de-DE" sz="4400" b="1" i="1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4000" b="1" i="1">
              <a:latin typeface="Times New Roman" pitchFamily="18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524000" y="1066800"/>
            <a:ext cx="348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Syntax für virtuelle Felder: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55641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Beispiel: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SELECT ArtNr, </a:t>
            </a:r>
            <a:r>
              <a:rPr lang="de-DE" altLang="de-DE" sz="2400">
                <a:solidFill>
                  <a:srgbClr val="99CCFF"/>
                </a:solidFill>
                <a:latin typeface="Times New Roman" pitchFamily="18" charset="0"/>
              </a:rPr>
              <a:t>[Mittlerer Einstandspreis]*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solidFill>
                  <a:srgbClr val="99CCFF"/>
                </a:solidFill>
                <a:latin typeface="Times New Roman" pitchFamily="18" charset="0"/>
              </a:rPr>
              <a:t>ArtLaBest</a:t>
            </a:r>
            <a:r>
              <a:rPr lang="de-DE" altLang="de-DE" sz="2400">
                <a:latin typeface="Times New Roman" pitchFamily="18" charset="0"/>
              </a:rPr>
              <a:t> AS </a:t>
            </a:r>
            <a:r>
              <a:rPr lang="de-DE" altLang="de-DE" sz="2400">
                <a:solidFill>
                  <a:srgbClr val="66FF66"/>
                </a:solidFill>
                <a:latin typeface="Times New Roman" pitchFamily="18" charset="0"/>
              </a:rPr>
              <a:t>[Lagerwert des Artikels]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FROM Artikel;</a:t>
            </a:r>
          </a:p>
        </p:txBody>
      </p:sp>
      <p:sp>
        <p:nvSpPr>
          <p:cNvPr id="10250" name="Legende mit Linie 1 1"/>
          <p:cNvSpPr>
            <a:spLocks/>
          </p:cNvSpPr>
          <p:nvPr/>
        </p:nvSpPr>
        <p:spPr bwMode="auto">
          <a:xfrm>
            <a:off x="7135813" y="4252913"/>
            <a:ext cx="1757362" cy="574675"/>
          </a:xfrm>
          <a:prstGeom prst="borderCallout1">
            <a:avLst>
              <a:gd name="adj1" fmla="val 48921"/>
              <a:gd name="adj2" fmla="val 185"/>
              <a:gd name="adj3" fmla="val 125620"/>
              <a:gd name="adj4" fmla="val -5862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dirty="0">
                <a:latin typeface="Times New Roman" pitchFamily="18" charset="0"/>
              </a:rPr>
              <a:t>Bei Leerzeichen [ ]</a:t>
            </a:r>
            <a:br>
              <a:rPr lang="de-DE" altLang="de-DE" sz="1400" dirty="0">
                <a:latin typeface="Times New Roman" pitchFamily="18" charset="0"/>
              </a:rPr>
            </a:br>
            <a:r>
              <a:rPr lang="de-DE" altLang="de-DE" sz="1400" dirty="0">
                <a:latin typeface="Times New Roman" pitchFamily="18" charset="0"/>
              </a:rPr>
              <a:t>Besser vermeiden!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438400" y="228600"/>
            <a:ext cx="6099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Ausgewählte Statistikfunktionen in SQL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279691" name="Group 139"/>
          <p:cNvGraphicFramePr>
            <a:graphicFrameLocks noGrp="1"/>
          </p:cNvGraphicFramePr>
          <p:nvPr/>
        </p:nvGraphicFramePr>
        <p:xfrm>
          <a:off x="1203325" y="990600"/>
          <a:ext cx="7772400" cy="51816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AVG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</a:rPr>
                        <a:t>Durchschnittswert, ermittelt über alle Zeilen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COUNT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</a:rPr>
                        <a:t>Anzahl der Zeilen/ Datensätze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</a:rPr>
                        <a:t>Maximalwert aller Zeilen/DS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Minimum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</a:rPr>
                        <a:t>Minimalwert aller Zeilen/DS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Summe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</a:rPr>
                        <a:t>Summenwert, summiert über alle Zeilen/DS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1294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5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6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97" name="Text Box 140"/>
          <p:cNvSpPr txBox="1">
            <a:spLocks noChangeArrowheads="1"/>
          </p:cNvSpPr>
          <p:nvPr/>
        </p:nvSpPr>
        <p:spPr bwMode="auto">
          <a:xfrm>
            <a:off x="1247775" y="6211888"/>
            <a:ext cx="526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Internet-Tipp: z.B. W3school –SQL-Kurs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026">
            <a:extLst>
              <a:ext uri="{FF2B5EF4-FFF2-40B4-BE49-F238E27FC236}">
                <a16:creationId xmlns:a16="http://schemas.microsoft.com/office/drawing/2014/main" xmlns="" id="{67674BD9-0355-FB19-1ADC-10B594A1F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xmlns="" id="{787C82C2-8A9C-5214-B568-37C000EF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"/>
            <a:ext cx="5421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anose="02020603050405020304" pitchFamily="18" charset="0"/>
              </a:rPr>
              <a:t>Operatoren in der WHERE-Klausel</a:t>
            </a:r>
            <a:endParaRPr lang="de-DE" altLang="de-DE" sz="2800" u="sng">
              <a:latin typeface="Times New Roman" panose="02020603050405020304" pitchFamily="18" charset="0"/>
            </a:endParaRPr>
          </a:p>
        </p:txBody>
      </p:sp>
      <p:pic>
        <p:nvPicPr>
          <p:cNvPr id="13316" name="Picture 1029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BB910248-E184-8163-0D7A-BA4FCA14EFD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10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792D350F-4E57-B50D-E376-3F9BE4637AF5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103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8BD7CB38-3668-1251-4BDA-E92B956694AF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7824" name="Group 1104">
            <a:extLst>
              <a:ext uri="{FF2B5EF4-FFF2-40B4-BE49-F238E27FC236}">
                <a16:creationId xmlns:a16="http://schemas.microsoft.com/office/drawing/2014/main" xmlns="" id="{8361595D-1246-BCD3-7148-6030F5BCC5E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295400"/>
          <a:ext cx="7980680" cy="4355389"/>
        </p:xfrm>
        <a:graphic>
          <a:graphicData uri="http://schemas.openxmlformats.org/drawingml/2006/table">
            <a:tbl>
              <a:tblPr/>
              <a:tblGrid>
                <a:gridCol w="3827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Vergleichsoperatoren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, &gt; , &gt;= , &lt;= , = , &lt;&gt;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Intervalloperatoren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NOT ] BETWEEN „A“ AND „B“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Enthaltenopertor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NOT ] IN (“A“,“B“,“C“)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Auswahloperator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, ANY , SOME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9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Ähnlichkeitsoperator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NOT ] LIKE „*Begriff*“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(Manche DBMS % statt *)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Existenzopertor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EXISTS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Nulloperator</a:t>
                      </a:r>
                    </a:p>
                  </a:txBody>
                  <a:tcPr marT="45716" marB="45716" horzOverflow="overflow">
                    <a:lnL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Monotype Sorts" pitchFamily="2" charset="2"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[ NOT ] NULL</a:t>
                      </a:r>
                    </a:p>
                  </a:txBody>
                  <a:tcPr marT="45716" marB="45716" horzOverflow="overflow">
                    <a:lnL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348" name="Text Box 1101">
            <a:extLst>
              <a:ext uri="{FF2B5EF4-FFF2-40B4-BE49-F238E27FC236}">
                <a16:creationId xmlns:a16="http://schemas.microsoft.com/office/drawing/2014/main" xmlns="" id="{C518CF17-FEBB-A3C3-3903-B29F4125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897563"/>
            <a:ext cx="68881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anose="02020603050405020304" pitchFamily="18" charset="0"/>
              </a:rPr>
              <a:t>Internet-Tipp: z.B. </a:t>
            </a:r>
            <a:r>
              <a:rPr lang="de-DE" altLang="de-DE" sz="2400" dirty="0">
                <a:latin typeface="Times New Roman" panose="02020603050405020304" pitchFamily="18" charset="0"/>
                <a:hlinkClick r:id="rId5"/>
              </a:rPr>
              <a:t>https://luo-darmstadt.de/sqltutorial/</a:t>
            </a:r>
            <a:endParaRPr lang="de-DE" altLang="de-DE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anose="02020603050405020304" pitchFamily="18" charset="0"/>
              </a:rPr>
              <a:t>W3school –SQL-Kurs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xmlns="" id="{91B0CAF1-3A43-E4AC-4E74-B80995CCC77F}"/>
                  </a:ext>
                </a:extLst>
              </p14:cNvPr>
              <p14:cNvContentPartPr/>
              <p14:nvPr/>
            </p14:nvContentPartPr>
            <p14:xfrm>
              <a:off x="6866203" y="3072916"/>
              <a:ext cx="3960" cy="97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91B0CAF1-3A43-E4AC-4E74-B80995CCC7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7203" y="3063570"/>
                <a:ext cx="21600" cy="28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xmlns="" id="{7B721708-1D1F-1D0B-0BC6-0CC4C6E19BC3}"/>
                  </a:ext>
                </a:extLst>
              </p14:cNvPr>
              <p14:cNvContentPartPr/>
              <p14:nvPr/>
            </p14:nvContentPartPr>
            <p14:xfrm>
              <a:off x="6768283" y="3058876"/>
              <a:ext cx="6480" cy="2088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7B721708-1D1F-1D0B-0BC6-0CC4C6E19B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8754" y="3050029"/>
                <a:ext cx="25158" cy="382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05200" y="152400"/>
            <a:ext cx="30495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– Übungen - 1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3316" name="Picture 6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7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8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1219200" y="838200"/>
            <a:ext cx="7924800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cs typeface="Arial" charset="0"/>
              </a:rPr>
              <a:t>Einfache Problemstellungen zur Artikeltabelle: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800" b="1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1)	Liste aller Monitore mit den Feldern ArtNr, ArtBez, ArtLaBest, ArtMindBest, VKPreis </a:t>
            </a:r>
            <a:r>
              <a:rPr lang="de-DE" altLang="de-DE" sz="1600" b="1" i="1">
                <a:cs typeface="Arial" charset="0"/>
              </a:rPr>
              <a:t>(Abfragename: SQL1)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2)	Liste Alles Außer Monitore </a:t>
            </a:r>
            <a:r>
              <a:rPr lang="de-DE" altLang="de-DE" sz="1600" b="1" i="1">
                <a:cs typeface="Arial" charset="0"/>
              </a:rPr>
              <a:t>(Abfragename: SQL2)</a:t>
            </a:r>
            <a:endParaRPr lang="de-DE" altLang="de-DE" sz="2000" b="1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AutoNum type="arabicParenR" startAt="3"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Liste aller Multimedia und Drucker</a:t>
            </a:r>
            <a:br>
              <a:rPr lang="de-DE" altLang="de-DE" sz="2000" b="1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(Gleiche Felder wie oben)</a:t>
            </a:r>
            <a:r>
              <a:rPr lang="de-DE" altLang="de-DE" sz="2400" b="1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de-DE" altLang="de-DE" sz="1600" b="1" i="1">
                <a:cs typeface="Arial" charset="0"/>
              </a:rPr>
              <a:t>(Abfragename: SQL3)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4)	SQL4_Artikelliste nach ArtGru und Mittlerer Einstandspreis sortiert </a:t>
            </a:r>
            <a:r>
              <a:rPr lang="de-DE" altLang="de-DE" sz="1600" b="1" i="1">
                <a:cs typeface="Arial" charset="0"/>
              </a:rPr>
              <a:t>(Abfragename: SQL4)</a:t>
            </a:r>
            <a:endParaRPr lang="de-DE" altLang="de-DE" sz="2000" b="1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AutoNum type="arabicParenR" startAt="5"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a) SQL5_Alle Artikel mit einem Lagerbestand zwischen 1 und 5 </a:t>
            </a:r>
            <a:r>
              <a:rPr lang="de-DE" altLang="de-DE" sz="1600" b="1" i="1">
                <a:cs typeface="Arial" charset="0"/>
              </a:rPr>
              <a:t>(Abfragename: SQL5a)</a:t>
            </a:r>
            <a:br>
              <a:rPr lang="de-DE" altLang="de-DE" sz="1600" b="1" i="1">
                <a:cs typeface="Arial" charset="0"/>
              </a:rPr>
            </a:br>
            <a:r>
              <a:rPr lang="de-DE" altLang="de-DE" sz="1600" b="1" i="1">
                <a:cs typeface="Arial" charset="0"/>
              </a:rPr>
              <a:t> </a:t>
            </a: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b) SQL5_Alle MM-Artikel mit einem Lagerbestand zwischen 1 und 5 </a:t>
            </a:r>
            <a:r>
              <a:rPr lang="de-DE" altLang="de-DE" sz="1600" b="1" i="1">
                <a:cs typeface="Arial" charset="0"/>
              </a:rPr>
              <a:t>(Abfragename: SQL5b)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arenR" startAt="5"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SQL6_Alle Intel-CPUs </a:t>
            </a:r>
            <a:r>
              <a:rPr lang="de-DE" altLang="de-DE" sz="1600" b="1" i="1">
                <a:cs typeface="Arial" charset="0"/>
              </a:rPr>
              <a:t>(Abfragename: SQL6)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arenR" startAt="5"/>
            </a:pP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a) SQL7_a Alle Artikelgruppen mit Distinct </a:t>
            </a:r>
            <a:r>
              <a:rPr lang="de-DE" altLang="de-DE" sz="1600" b="1">
                <a:cs typeface="Arial" charset="0"/>
              </a:rPr>
              <a:t>(</a:t>
            </a:r>
            <a:r>
              <a:rPr lang="de-DE" altLang="de-DE" sz="1600" b="1" i="1">
                <a:cs typeface="Arial" charset="0"/>
              </a:rPr>
              <a:t>Internetrecherche)</a:t>
            </a: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/>
            </a:r>
            <a:br>
              <a:rPr lang="de-DE" altLang="de-DE" sz="2000" b="1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b) SQL7_a Alle Artikelgruppen mit Group by</a:t>
            </a:r>
            <a:r>
              <a:rPr lang="de-DE" altLang="de-DE" sz="2000">
                <a:latin typeface="Times New Roman" pitchFamily="18" charset="0"/>
                <a:cs typeface="Times New Roman" pitchFamily="18" charset="0"/>
              </a:rPr>
              <a:t>   </a:t>
            </a:r>
            <a:endParaRPr lang="de-DE" altLang="de-DE" sz="200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Char char="o"/>
            </a:pPr>
            <a:endParaRPr lang="de-DE" altLang="de-DE" sz="20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111250" y="3301012"/>
            <a:ext cx="523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dirty="0">
                <a:latin typeface="Tahoma" pitchFamily="34" charset="0"/>
              </a:rPr>
              <a:t>[</a:t>
            </a:r>
            <a:r>
              <a:rPr lang="de-DE" altLang="de-DE" sz="1800" b="1" dirty="0">
                <a:solidFill>
                  <a:srgbClr val="FF00FF"/>
                </a:solidFill>
                <a:latin typeface="Tahoma" pitchFamily="34" charset="0"/>
              </a:rPr>
              <a:t>ORDER BY</a:t>
            </a:r>
            <a:r>
              <a:rPr lang="de-DE" altLang="de-DE" sz="1800" dirty="0">
                <a:latin typeface="Tahoma" pitchFamily="34" charset="0"/>
              </a:rPr>
              <a:t>  </a:t>
            </a:r>
            <a:r>
              <a:rPr lang="de-DE" altLang="de-DE" sz="1600" dirty="0">
                <a:latin typeface="Tahoma" pitchFamily="34" charset="0"/>
              </a:rPr>
              <a:t>Feldname [ASC|DESC] {, </a:t>
            </a:r>
            <a:r>
              <a:rPr lang="de-DE" altLang="de-DE" sz="1600" dirty="0" err="1">
                <a:latin typeface="Tahoma" pitchFamily="34" charset="0"/>
              </a:rPr>
              <a:t>F.Name</a:t>
            </a:r>
            <a:r>
              <a:rPr lang="de-DE" altLang="de-DE" sz="1600" dirty="0">
                <a:latin typeface="Tahoma" pitchFamily="34" charset="0"/>
              </a:rPr>
              <a:t>}</a:t>
            </a:r>
            <a:endParaRPr lang="de-DE" altLang="de-DE" sz="1800" dirty="0">
              <a:latin typeface="Tahoma" pitchFamily="34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400">
              <a:latin typeface="Tahoma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219200" y="10668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>
                <a:latin typeface="Tahoma" pitchFamily="34" charset="0"/>
              </a:rPr>
              <a:t>Allgemeine Schreibweise bei Auswahlabfragen: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1098550" y="1752600"/>
            <a:ext cx="484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FF0000"/>
                </a:solidFill>
                <a:latin typeface="Tahoma" pitchFamily="34" charset="0"/>
              </a:rPr>
              <a:t>SELECT Feldname {, Feldname}|*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098550" y="2286000"/>
            <a:ext cx="484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FF0000"/>
                </a:solidFill>
                <a:latin typeface="Tahoma" pitchFamily="34" charset="0"/>
              </a:rPr>
              <a:t>FROM</a:t>
            </a:r>
            <a:r>
              <a:rPr lang="de-DE" altLang="de-DE" sz="1800" dirty="0">
                <a:latin typeface="Tahoma" pitchFamily="34" charset="0"/>
              </a:rPr>
              <a:t> Tabelle {, Tabelle}]</a:t>
            </a:r>
            <a:endParaRPr lang="de-DE" altLang="de-DE" sz="18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1098550" y="2819400"/>
            <a:ext cx="484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dirty="0">
                <a:latin typeface="Tahoma" pitchFamily="34" charset="0"/>
              </a:rPr>
              <a:t>[</a:t>
            </a:r>
            <a:r>
              <a:rPr lang="de-DE" altLang="de-DE" sz="1800" b="1" dirty="0">
                <a:solidFill>
                  <a:srgbClr val="0000FF"/>
                </a:solidFill>
                <a:latin typeface="Tahoma" pitchFamily="34" charset="0"/>
              </a:rPr>
              <a:t>WHERE</a:t>
            </a:r>
            <a:r>
              <a:rPr lang="de-DE" altLang="de-DE" sz="1800" dirty="0">
                <a:latin typeface="Tahoma" pitchFamily="34" charset="0"/>
              </a:rPr>
              <a:t> </a:t>
            </a:r>
            <a:r>
              <a:rPr lang="de-DE" altLang="de-DE" sz="1600" dirty="0">
                <a:latin typeface="Tahoma" pitchFamily="34" charset="0"/>
              </a:rPr>
              <a:t>Bedingung {(AND|OR) Bedingung}]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143000" y="3645024"/>
            <a:ext cx="68262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1400" u="sng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400" u="sng" dirty="0">
                <a:latin typeface="Tahoma" pitchFamily="34" charset="0"/>
              </a:rPr>
              <a:t>Beispiel:</a:t>
            </a:r>
            <a:r>
              <a:rPr lang="de-DE" altLang="de-DE" sz="1400" dirty="0">
                <a:latin typeface="Tahoma" pitchFamily="34" charset="0"/>
              </a:rPr>
              <a:t> Artikelnummer, Bezeichnung, Einstandspreis aller </a:t>
            </a:r>
            <a:r>
              <a:rPr lang="de-DE" altLang="de-DE" sz="1400" dirty="0" err="1">
                <a:latin typeface="Tahoma" pitchFamily="34" charset="0"/>
              </a:rPr>
              <a:t>Zuberhörartikel</a:t>
            </a:r>
            <a:r>
              <a:rPr lang="de-DE" altLang="de-DE" sz="1400" dirty="0">
                <a:latin typeface="Tahoma" pitchFamily="34" charset="0"/>
              </a:rPr>
              <a:t> auflisten.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400" dirty="0">
                <a:latin typeface="Tahoma" pitchFamily="34" charset="0"/>
              </a:rPr>
              <a:t>Die Liste soll nach </a:t>
            </a:r>
            <a:r>
              <a:rPr lang="de-DE" altLang="de-DE" sz="1400" dirty="0" err="1">
                <a:latin typeface="Tahoma" pitchFamily="34" charset="0"/>
              </a:rPr>
              <a:t>ArtNr</a:t>
            </a:r>
            <a:r>
              <a:rPr lang="de-DE" altLang="de-DE" sz="1400" dirty="0">
                <a:latin typeface="Tahoma" pitchFamily="34" charset="0"/>
              </a:rPr>
              <a:t> aufsteigend sortiert sein.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1089025" y="4676775"/>
            <a:ext cx="523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600" dirty="0">
                <a:solidFill>
                  <a:srgbClr val="FF0000"/>
                </a:solidFill>
                <a:latin typeface="Tahoma" pitchFamily="34" charset="0"/>
              </a:rPr>
              <a:t>SELECT </a:t>
            </a:r>
            <a:r>
              <a:rPr lang="de-DE" altLang="de-DE" sz="1600" dirty="0" err="1">
                <a:solidFill>
                  <a:srgbClr val="FF0000"/>
                </a:solidFill>
                <a:latin typeface="Tahoma" pitchFamily="34" charset="0"/>
              </a:rPr>
              <a:t>ArtNr</a:t>
            </a:r>
            <a:r>
              <a:rPr lang="de-DE" altLang="de-DE" sz="1600" dirty="0">
                <a:solidFill>
                  <a:srgbClr val="FF0000"/>
                </a:solidFill>
                <a:latin typeface="Tahoma" pitchFamily="34" charset="0"/>
              </a:rPr>
              <a:t>, </a:t>
            </a:r>
            <a:r>
              <a:rPr lang="de-DE" altLang="de-DE" sz="1600" dirty="0" err="1">
                <a:solidFill>
                  <a:srgbClr val="FF0000"/>
                </a:solidFill>
                <a:latin typeface="Tahoma" pitchFamily="34" charset="0"/>
              </a:rPr>
              <a:t>ArtBez</a:t>
            </a:r>
            <a:r>
              <a:rPr lang="de-DE" altLang="de-DE" sz="1600" dirty="0">
                <a:solidFill>
                  <a:srgbClr val="FF0000"/>
                </a:solidFill>
                <a:latin typeface="Tahoma" pitchFamily="34" charset="0"/>
              </a:rPr>
              <a:t>, [Mittlerer Einstandspreis]</a:t>
            </a:r>
          </a:p>
        </p:txBody>
      </p:sp>
      <p:grpSp>
        <p:nvGrpSpPr>
          <p:cNvPr id="295977" name="Group 41"/>
          <p:cNvGrpSpPr>
            <a:grpSpLocks/>
          </p:cNvGrpSpPr>
          <p:nvPr/>
        </p:nvGrpSpPr>
        <p:grpSpPr bwMode="auto">
          <a:xfrm>
            <a:off x="6084888" y="1665288"/>
            <a:ext cx="2619375" cy="3203575"/>
            <a:chOff x="3388" y="1049"/>
            <a:chExt cx="2095" cy="2023"/>
          </a:xfrm>
        </p:grpSpPr>
        <p:sp>
          <p:nvSpPr>
            <p:cNvPr id="14369" name="AutoShape 12"/>
            <p:cNvSpPr>
              <a:spLocks noChangeArrowheads="1"/>
            </p:cNvSpPr>
            <p:nvPr/>
          </p:nvSpPr>
          <p:spPr bwMode="auto">
            <a:xfrm>
              <a:off x="3388" y="1049"/>
              <a:ext cx="1961" cy="403"/>
            </a:xfrm>
            <a:prstGeom prst="leftArrow">
              <a:avLst>
                <a:gd name="adj1" fmla="val 53120"/>
                <a:gd name="adj2" fmla="val 38252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1">
                  <a:solidFill>
                    <a:srgbClr val="000000"/>
                  </a:solidFill>
                  <a:latin typeface="Tahoma" pitchFamily="34" charset="0"/>
                </a:rPr>
                <a:t>Projektion</a:t>
              </a:r>
              <a:r>
                <a:rPr lang="de-DE" altLang="de-DE" sz="1800" b="1">
                  <a:solidFill>
                    <a:srgbClr val="000000"/>
                  </a:solidFill>
                  <a:latin typeface="Tahoma" pitchFamily="34" charset="0"/>
                </a:rPr>
                <a:t>  </a:t>
              </a:r>
              <a:r>
                <a:rPr lang="de-DE" altLang="de-DE" sz="1200">
                  <a:solidFill>
                    <a:srgbClr val="000000"/>
                  </a:solidFill>
                  <a:latin typeface="Tahoma" pitchFamily="34" charset="0"/>
                </a:rPr>
                <a:t>(*= Alle Felder</a:t>
              </a:r>
            </a:p>
          </p:txBody>
        </p:sp>
        <p:sp>
          <p:nvSpPr>
            <p:cNvPr id="14370" name="Line 13"/>
            <p:cNvSpPr>
              <a:spLocks noChangeShapeType="1"/>
            </p:cNvSpPr>
            <p:nvPr/>
          </p:nvSpPr>
          <p:spPr bwMode="auto">
            <a:xfrm>
              <a:off x="5349" y="1209"/>
              <a:ext cx="134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71" name="Line 14"/>
            <p:cNvSpPr>
              <a:spLocks noChangeShapeType="1"/>
            </p:cNvSpPr>
            <p:nvPr/>
          </p:nvSpPr>
          <p:spPr bwMode="auto">
            <a:xfrm>
              <a:off x="5483" y="1209"/>
              <a:ext cx="0" cy="1863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 flipH="1">
              <a:off x="3388" y="3072"/>
              <a:ext cx="2095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</p:grp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1111250" y="5105400"/>
            <a:ext cx="429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600">
                <a:solidFill>
                  <a:srgbClr val="FF0000"/>
                </a:solidFill>
                <a:latin typeface="Tahoma" pitchFamily="34" charset="0"/>
              </a:rPr>
              <a:t>FROM Artikel</a:t>
            </a:r>
          </a:p>
        </p:txBody>
      </p:sp>
      <p:grpSp>
        <p:nvGrpSpPr>
          <p:cNvPr id="295953" name="Group 17"/>
          <p:cNvGrpSpPr>
            <a:grpSpLocks/>
          </p:cNvGrpSpPr>
          <p:nvPr/>
        </p:nvGrpSpPr>
        <p:grpSpPr bwMode="auto">
          <a:xfrm>
            <a:off x="2697163" y="2101850"/>
            <a:ext cx="6156325" cy="3232150"/>
            <a:chOff x="1296" y="1392"/>
            <a:chExt cx="4176" cy="1968"/>
          </a:xfrm>
        </p:grpSpPr>
        <p:sp>
          <p:nvSpPr>
            <p:cNvPr id="14365" name="AutoShape 18"/>
            <p:cNvSpPr>
              <a:spLocks noChangeArrowheads="1"/>
            </p:cNvSpPr>
            <p:nvPr/>
          </p:nvSpPr>
          <p:spPr bwMode="auto">
            <a:xfrm>
              <a:off x="3072" y="1392"/>
              <a:ext cx="2160" cy="528"/>
            </a:xfrm>
            <a:prstGeom prst="leftArrow">
              <a:avLst>
                <a:gd name="adj1" fmla="val 32139"/>
                <a:gd name="adj2" fmla="val 3931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1">
                  <a:solidFill>
                    <a:srgbClr val="000000"/>
                  </a:solidFill>
                  <a:latin typeface="Tahoma" pitchFamily="34" charset="0"/>
                </a:rPr>
                <a:t>Herkunftstabelle</a:t>
              </a:r>
            </a:p>
          </p:txBody>
        </p:sp>
        <p:sp>
          <p:nvSpPr>
            <p:cNvPr id="14366" name="Line 19"/>
            <p:cNvSpPr>
              <a:spLocks noChangeShapeType="1"/>
            </p:cNvSpPr>
            <p:nvPr/>
          </p:nvSpPr>
          <p:spPr bwMode="auto">
            <a:xfrm>
              <a:off x="5232" y="1632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67" name="Line 20"/>
            <p:cNvSpPr>
              <a:spLocks noChangeShapeType="1"/>
            </p:cNvSpPr>
            <p:nvPr/>
          </p:nvSpPr>
          <p:spPr bwMode="auto">
            <a:xfrm>
              <a:off x="5472" y="1632"/>
              <a:ext cx="0" cy="17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68" name="Line 21"/>
            <p:cNvSpPr>
              <a:spLocks noChangeShapeType="1"/>
            </p:cNvSpPr>
            <p:nvPr/>
          </p:nvSpPr>
          <p:spPr bwMode="auto">
            <a:xfrm flipH="1">
              <a:off x="1296" y="3360"/>
              <a:ext cx="41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1143000" y="5638800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600">
                <a:solidFill>
                  <a:srgbClr val="0000FF"/>
                </a:solidFill>
                <a:latin typeface="Tahoma" pitchFamily="34" charset="0"/>
              </a:rPr>
              <a:t>WHERE ArtGru =„ZUB“</a:t>
            </a:r>
          </a:p>
        </p:txBody>
      </p:sp>
      <p:grpSp>
        <p:nvGrpSpPr>
          <p:cNvPr id="295959" name="Group 23"/>
          <p:cNvGrpSpPr>
            <a:grpSpLocks/>
          </p:cNvGrpSpPr>
          <p:nvPr/>
        </p:nvGrpSpPr>
        <p:grpSpPr bwMode="auto">
          <a:xfrm>
            <a:off x="3909218" y="2625725"/>
            <a:ext cx="5094287" cy="3200400"/>
            <a:chOff x="2112" y="1728"/>
            <a:chExt cx="3456" cy="1968"/>
          </a:xfrm>
        </p:grpSpPr>
        <p:sp>
          <p:nvSpPr>
            <p:cNvPr id="14361" name="AutoShape 24"/>
            <p:cNvSpPr>
              <a:spLocks noChangeArrowheads="1"/>
            </p:cNvSpPr>
            <p:nvPr/>
          </p:nvSpPr>
          <p:spPr bwMode="auto">
            <a:xfrm>
              <a:off x="3246" y="1728"/>
              <a:ext cx="1986" cy="528"/>
            </a:xfrm>
            <a:prstGeom prst="leftArrow">
              <a:avLst>
                <a:gd name="adj1" fmla="val 32139"/>
                <a:gd name="adj2" fmla="val 39318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1" dirty="0">
                  <a:solidFill>
                    <a:srgbClr val="000000"/>
                  </a:solidFill>
                  <a:latin typeface="Tahoma" pitchFamily="34" charset="0"/>
                </a:rPr>
                <a:t>Selektion (Bedingung(en))</a:t>
              </a:r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>
              <a:off x="5232" y="2016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 flipH="1">
              <a:off x="2112" y="3696"/>
              <a:ext cx="34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5568" y="2016"/>
              <a:ext cx="0" cy="16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</p:grpSp>
      <p:sp>
        <p:nvSpPr>
          <p:cNvPr id="295964" name="Text Box 28"/>
          <p:cNvSpPr txBox="1">
            <a:spLocks noChangeArrowheads="1"/>
          </p:cNvSpPr>
          <p:nvPr/>
        </p:nvSpPr>
        <p:spPr bwMode="auto">
          <a:xfrm>
            <a:off x="1143000" y="6172200"/>
            <a:ext cx="3048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600" dirty="0">
                <a:solidFill>
                  <a:srgbClr val="FF00FF"/>
                </a:solidFill>
                <a:latin typeface="Tahoma" pitchFamily="34" charset="0"/>
              </a:rPr>
              <a:t>ORDER BY </a:t>
            </a:r>
            <a:r>
              <a:rPr lang="de-DE" altLang="de-DE" sz="1600" dirty="0" err="1">
                <a:solidFill>
                  <a:srgbClr val="FF00FF"/>
                </a:solidFill>
                <a:latin typeface="Tahoma" pitchFamily="34" charset="0"/>
              </a:rPr>
              <a:t>ArtNr</a:t>
            </a:r>
            <a:r>
              <a:rPr lang="de-DE" altLang="de-DE" sz="1600" dirty="0">
                <a:solidFill>
                  <a:srgbClr val="FF00FF"/>
                </a:solidFill>
                <a:latin typeface="Tahoma" pitchFamily="34" charset="0"/>
              </a:rPr>
              <a:t>;</a:t>
            </a:r>
          </a:p>
        </p:txBody>
      </p:sp>
      <p:grpSp>
        <p:nvGrpSpPr>
          <p:cNvPr id="295976" name="Group 40"/>
          <p:cNvGrpSpPr>
            <a:grpSpLocks/>
          </p:cNvGrpSpPr>
          <p:nvPr/>
        </p:nvGrpSpPr>
        <p:grpSpPr bwMode="auto">
          <a:xfrm>
            <a:off x="3838575" y="3124200"/>
            <a:ext cx="5235575" cy="3200400"/>
            <a:chOff x="2418" y="1968"/>
            <a:chExt cx="3298" cy="2016"/>
          </a:xfrm>
        </p:grpSpPr>
        <p:sp>
          <p:nvSpPr>
            <p:cNvPr id="14357" name="AutoShape 30"/>
            <p:cNvSpPr>
              <a:spLocks noChangeArrowheads="1"/>
            </p:cNvSpPr>
            <p:nvPr/>
          </p:nvSpPr>
          <p:spPr bwMode="auto">
            <a:xfrm>
              <a:off x="3560" y="1968"/>
              <a:ext cx="1805" cy="566"/>
            </a:xfrm>
            <a:prstGeom prst="leftArrow">
              <a:avLst>
                <a:gd name="adj1" fmla="val 32139"/>
                <a:gd name="adj2" fmla="val 34046"/>
              </a:avLst>
            </a:prstGeom>
            <a:solidFill>
              <a:srgbClr val="FF99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1">
                  <a:solidFill>
                    <a:srgbClr val="000000"/>
                  </a:solidFill>
                  <a:latin typeface="Tahoma" pitchFamily="34" charset="0"/>
                </a:rPr>
                <a:t>Sortieren </a:t>
              </a:r>
              <a:r>
                <a:rPr lang="de-DE" altLang="de-DE" sz="1200" b="1">
                  <a:solidFill>
                    <a:srgbClr val="000000"/>
                  </a:solidFill>
                  <a:latin typeface="Tahoma" pitchFamily="34" charset="0"/>
                </a:rPr>
                <a:t>(ASC bzw. DSC)</a:t>
              </a:r>
              <a:endParaRPr lang="de-DE" altLang="de-DE" sz="1600"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H="1">
              <a:off x="2418" y="3984"/>
              <a:ext cx="3298" cy="0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>
              <a:off x="5716" y="2235"/>
              <a:ext cx="0" cy="1749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>
              <a:off x="5359" y="2235"/>
              <a:ext cx="357" cy="0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</p:grpSp>
      <p:sp>
        <p:nvSpPr>
          <p:cNvPr id="14353" name="Rectangle 35"/>
          <p:cNvSpPr>
            <a:spLocks noChangeArrowheads="1"/>
          </p:cNvSpPr>
          <p:nvPr/>
        </p:nvSpPr>
        <p:spPr bwMode="auto">
          <a:xfrm>
            <a:off x="2667000" y="228600"/>
            <a:ext cx="4100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allg. Syntax (Schreibregel)</a:t>
            </a:r>
            <a:endParaRPr lang="de-DE" altLang="de-DE" sz="2800" b="1" i="1" u="sng">
              <a:latin typeface="Times New Roman" pitchFamily="18" charset="0"/>
            </a:endParaRPr>
          </a:p>
        </p:txBody>
      </p:sp>
      <p:sp>
        <p:nvSpPr>
          <p:cNvPr id="14354" name="Line 36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4355" name="Picture 38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6" name="Picture 39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2" grpId="0" autoUpdateAnimBg="0"/>
      <p:bldP spid="295943" grpId="0" autoUpdateAnimBg="0"/>
      <p:bldP spid="295944" grpId="0" autoUpdateAnimBg="0"/>
      <p:bldP spid="295946" grpId="0" autoUpdateAnimBg="0"/>
      <p:bldP spid="295952" grpId="0" autoUpdateAnimBg="0"/>
      <p:bldP spid="295958" grpId="0" autoUpdateAnimBg="0"/>
      <p:bldP spid="2959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438400" y="228600"/>
            <a:ext cx="46069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Gruppierung von Datensätzen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4" name="Rectangle 10"/>
          <p:cNvSpPr>
            <a:spLocks noChangeArrowheads="1"/>
          </p:cNvSpPr>
          <p:nvPr/>
        </p:nvSpPr>
        <p:spPr bwMode="auto">
          <a:xfrm>
            <a:off x="1981200" y="1022350"/>
            <a:ext cx="59848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Times New Roman" pitchFamily="18" charset="0"/>
              </a:rPr>
              <a:t>Gruppierungen sind Zusammenfassungen gleicher Werte in einer Spalte.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1981200" y="1255713"/>
            <a:ext cx="56213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Times New Roman" pitchFamily="18" charset="0"/>
              </a:rPr>
              <a:t>Häufig werden Gruppierungen mit arithmetischen Funktionen (insb.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1981200" y="1489075"/>
            <a:ext cx="424973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Times New Roman" pitchFamily="18" charset="0"/>
              </a:rPr>
              <a:t>COUNT (Anzahl) und SUM (Summe)) kombiniert.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1981200" y="1957388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Times New Roman" pitchFamily="18" charset="0"/>
              </a:rPr>
              <a:t>Syntax: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1981200" y="2459038"/>
            <a:ext cx="23463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4419600" y="2438400"/>
            <a:ext cx="30114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Feldname(n)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1981200" y="3062288"/>
            <a:ext cx="18462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FROM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3962400" y="3048000"/>
            <a:ext cx="4872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Tabelle oder Abfrage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1981200" y="3663950"/>
            <a:ext cx="3073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GROUP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BY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3" name="Rectangle 19"/>
          <p:cNvSpPr>
            <a:spLocks noChangeArrowheads="1"/>
          </p:cNvSpPr>
          <p:nvPr/>
        </p:nvSpPr>
        <p:spPr bwMode="auto">
          <a:xfrm>
            <a:off x="5181600" y="3657600"/>
            <a:ext cx="30114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Feldname(n)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4" name="Rectangle 20"/>
          <p:cNvSpPr>
            <a:spLocks noChangeArrowheads="1"/>
          </p:cNvSpPr>
          <p:nvPr/>
        </p:nvSpPr>
        <p:spPr bwMode="auto">
          <a:xfrm>
            <a:off x="1981200" y="4265613"/>
            <a:ext cx="26225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0000CC"/>
                </a:solidFill>
                <a:latin typeface="Times New Roman" pitchFamily="18" charset="0"/>
              </a:rPr>
              <a:t>[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HAVING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5" name="Rectangle 21"/>
          <p:cNvSpPr>
            <a:spLocks noChangeArrowheads="1"/>
          </p:cNvSpPr>
          <p:nvPr/>
        </p:nvSpPr>
        <p:spPr bwMode="auto">
          <a:xfrm>
            <a:off x="4648200" y="4267200"/>
            <a:ext cx="25479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Bedingung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15376" name="Rectangle 22"/>
          <p:cNvSpPr>
            <a:spLocks noChangeArrowheads="1"/>
          </p:cNvSpPr>
          <p:nvPr/>
        </p:nvSpPr>
        <p:spPr bwMode="auto">
          <a:xfrm>
            <a:off x="7391400" y="4267200"/>
            <a:ext cx="3714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0000CC"/>
                </a:solidFill>
                <a:latin typeface="Times New Roman" pitchFamily="18" charset="0"/>
              </a:rPr>
              <a:t>]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;</a:t>
            </a:r>
            <a:endParaRPr lang="de-DE" altLang="de-DE" sz="4400">
              <a:latin typeface="Times New Roman" pitchFamily="18" charset="0"/>
            </a:endParaRPr>
          </a:p>
        </p:txBody>
      </p:sp>
      <p:pic>
        <p:nvPicPr>
          <p:cNvPr id="15377" name="Picture 7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8" name="Picture 8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9" name="Picture 9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0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68538" y="5589588"/>
            <a:ext cx="3743325" cy="50482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Exkurs: Having vs. Where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/>
              <a:t>SQL: Bedingungen und Gruppierung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 sz="2000" dirty="0"/>
              <a:t>Mit WHERE lassen sich horizontale Untermengen bilden </a:t>
            </a:r>
            <a:br>
              <a:rPr lang="de-DE" altLang="de-DE" sz="2000" dirty="0"/>
            </a:br>
            <a:r>
              <a:rPr lang="de-DE" altLang="de-DE" sz="2000" dirty="0"/>
              <a:t>(Einzelne Datensätze selektieren)</a:t>
            </a:r>
          </a:p>
          <a:p>
            <a:pPr>
              <a:lnSpc>
                <a:spcPct val="90000"/>
              </a:lnSpc>
            </a:pPr>
            <a:endParaRPr lang="de-DE" altLang="de-DE" sz="2000" dirty="0"/>
          </a:p>
          <a:p>
            <a:pPr>
              <a:lnSpc>
                <a:spcPct val="90000"/>
              </a:lnSpc>
            </a:pPr>
            <a:r>
              <a:rPr lang="de-DE" altLang="de-DE" sz="2000" dirty="0"/>
              <a:t>Daneben erscheint es wünschenswert, auch einzelne Gruppen zu unterscheiden, und zwar nach Ergebnis pro Gruppe (Funktionen) und Auswahl pro Gruppe</a:t>
            </a:r>
          </a:p>
          <a:p>
            <a:pPr>
              <a:lnSpc>
                <a:spcPct val="90000"/>
              </a:lnSpc>
            </a:pPr>
            <a:r>
              <a:rPr lang="de-DE" altLang="de-DE" sz="2000" dirty="0"/>
              <a:t>Die Gruppierung mit Group </a:t>
            </a:r>
            <a:r>
              <a:rPr lang="de-DE" altLang="de-DE" sz="2000" dirty="0" err="1"/>
              <a:t>by</a:t>
            </a:r>
            <a:r>
              <a:rPr lang="de-DE" altLang="de-DE" sz="2000" dirty="0"/>
              <a:t> hat eine besondere Eigenschaft: </a:t>
            </a:r>
            <a:br>
              <a:rPr lang="de-DE" altLang="de-DE" sz="2000" dirty="0"/>
            </a:br>
            <a:r>
              <a:rPr lang="de-DE" altLang="de-DE" sz="2000" dirty="0"/>
              <a:t>Die Gruppen werden wie besondere Mengen behandelt! D.h. in jeder Gruppe können eingebaute Funktionen benutzt werden. </a:t>
            </a:r>
            <a:br>
              <a:rPr lang="de-DE" altLang="de-DE" sz="2000" dirty="0"/>
            </a:br>
            <a:r>
              <a:rPr lang="de-DE" altLang="de-DE" sz="2000" dirty="0"/>
              <a:t>Beachten Sie die Probleme, die entstehen wenn Sie ein Attribut mit Select …. anzeigen möchten, welches nicht Teil der Gruppierung oder einer Funktion ist.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83193"/>
              </p:ext>
            </p:extLst>
          </p:nvPr>
        </p:nvGraphicFramePr>
        <p:xfrm>
          <a:off x="1691680" y="58052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ArtGru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ArtBez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  <a:r>
                        <a:rPr lang="de-DE" baseline="0" dirty="0"/>
                        <a:t> (</a:t>
                      </a:r>
                      <a:r>
                        <a:rPr lang="de-DE" baseline="0" dirty="0" err="1"/>
                        <a:t>count</a:t>
                      </a:r>
                      <a:r>
                        <a:rPr lang="de-DE" baseline="0" dirty="0"/>
                        <a:t>(*)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363228" y="609329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5</a:t>
            </a:r>
          </a:p>
        </p:txBody>
      </p:sp>
      <p:sp>
        <p:nvSpPr>
          <p:cNvPr id="5" name="Gewitterblitz 4"/>
          <p:cNvSpPr/>
          <p:nvPr/>
        </p:nvSpPr>
        <p:spPr bwMode="auto">
          <a:xfrm>
            <a:off x="4427984" y="6165304"/>
            <a:ext cx="504056" cy="461665"/>
          </a:xfrm>
          <a:prstGeom prst="lightningBol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259632" y="5661248"/>
            <a:ext cx="7344816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/>
              <a:t>Having (Bedingungen für Gruppen)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 sz="2400"/>
              <a:t>Zur Formulierung der Bedingung gelten die gleichen Regeln wie für die Where-Klausel + Verwendung von Standardfunktionen sind erlaubt!</a:t>
            </a:r>
          </a:p>
          <a:p>
            <a:pPr>
              <a:lnSpc>
                <a:spcPct val="90000"/>
              </a:lnSpc>
            </a:pPr>
            <a:r>
              <a:rPr lang="de-DE" altLang="de-DE" sz="2400"/>
              <a:t> Die Having-Klausel selektiert somit aus den Zeilen der „Tabelle“, die durch Anwendung der Group by-Klausel entsteht!</a:t>
            </a:r>
          </a:p>
          <a:p>
            <a:pPr>
              <a:lnSpc>
                <a:spcPct val="90000"/>
              </a:lnSpc>
            </a:pPr>
            <a:r>
              <a:rPr lang="de-DE" altLang="de-DE" sz="2400"/>
              <a:t>Auch Where ist immer noch verwendbar und bildet bei der Anwendung das erste Selektionskriterium (Vorabauswahl)</a:t>
            </a:r>
            <a:br>
              <a:rPr lang="de-DE" altLang="de-DE" sz="2400"/>
            </a:br>
            <a:r>
              <a:rPr lang="de-DE" altLang="de-DE" sz="2400"/>
              <a:t>(Zuerst einzelne Datensätze selektieren (PLZ&lt;60000:</a:t>
            </a:r>
            <a:br>
              <a:rPr lang="de-DE" altLang="de-DE" sz="2400"/>
            </a:br>
            <a:r>
              <a:rPr lang="de-DE" altLang="de-DE" sz="2400"/>
              <a:t>dann Gruppieren z.B. Ort und dann die Gruppen auswählen die mehr als 3 Datensätze beeinhalten) 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Frage zum Verständnis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400"/>
              <a:t>Beachte: Was sollte z.B. Count in der Where-Klausel überhaupt bewirken?</a:t>
            </a:r>
            <a:br>
              <a:rPr lang="de-DE" altLang="de-DE" sz="2400"/>
            </a:br>
            <a:r>
              <a:rPr lang="de-DE" altLang="de-DE" sz="2400"/>
              <a:t/>
            </a:r>
            <a:br>
              <a:rPr lang="de-DE" altLang="de-DE" sz="2400"/>
            </a:br>
            <a:endParaRPr lang="de-DE" altLang="de-DE" sz="2400"/>
          </a:p>
          <a:p>
            <a:endParaRPr lang="de-DE" altLang="de-DE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173163" y="3400425"/>
            <a:ext cx="7351712" cy="1568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Standardfunktionen (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Min,Max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, Count, AVG) können in der </a:t>
            </a:r>
            <a:r>
              <a:rPr lang="de-DE" alt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Where</a:t>
            </a:r>
            <a:r>
              <a:rPr lang="de-DE" alt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-Klausel nicht verwendet werden, da sie auf Zeilenniveau selektieren, während Funktionen auf Spaltenniveau arbeiten.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Having vs. Where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4988" indent="-1804988">
              <a:buFont typeface="Monotype Sorts" pitchFamily="2" charset="2"/>
              <a:buNone/>
            </a:pPr>
            <a:r>
              <a:rPr lang="de-DE" altLang="de-DE"/>
              <a:t>Where 	bezieht sich auf die Selektion von Zeilen</a:t>
            </a:r>
          </a:p>
          <a:p>
            <a:pPr marL="1804988" indent="-1804988">
              <a:buFont typeface="Monotype Sorts" pitchFamily="2" charset="2"/>
              <a:buNone/>
            </a:pPr>
            <a:r>
              <a:rPr lang="de-DE" altLang="de-DE"/>
              <a:t>Having 	bezieht sich auf die Selektion von Gruppen</a:t>
            </a:r>
          </a:p>
          <a:p>
            <a:pPr marL="1804988" indent="-1804988">
              <a:buFont typeface="Monotype Sorts" pitchFamily="2" charset="2"/>
              <a:buNone/>
            </a:pPr>
            <a:endParaRPr lang="de-DE" altLang="de-DE"/>
          </a:p>
          <a:p>
            <a:pPr marL="1804988" indent="-1804988">
              <a:buFont typeface="Monotype Sorts" pitchFamily="2" charset="2"/>
              <a:buNone/>
            </a:pPr>
            <a:r>
              <a:rPr lang="de-DE" altLang="de-DE"/>
              <a:t>Fazit: 	Prüfen, worauf sich ein Kriterium bezieht.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19250" y="6092825"/>
            <a:ext cx="1944688" cy="4318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0" y="228600"/>
            <a:ext cx="5540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Zur Schreibweise der Syntax-Regeln</a:t>
            </a:r>
            <a:endParaRPr lang="de-DE" altLang="de-DE" sz="2800" u="sng">
              <a:latin typeface="Times New Roman" pitchFamily="18" charset="0"/>
            </a:endParaRPr>
          </a:p>
        </p:txBody>
      </p:sp>
      <p:pic>
        <p:nvPicPr>
          <p:cNvPr id="3076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95400" y="1066800"/>
            <a:ext cx="7543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Groß- und Kleinschreibung wird in SQL </a:t>
            </a: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unterschieden.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Ausdrücke in </a:t>
            </a:r>
            <a:r>
              <a:rPr lang="de-DE" altLang="de-DE" sz="2000" b="1" u="sng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eckigen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de-DE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Klammern </a:t>
            </a:r>
            <a:r>
              <a:rPr lang="de-DE" altLang="de-DE" sz="20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können weggelassen werden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Sind mehrere Angaben durch einen senkrechten Strich getrennt </a:t>
            </a:r>
            <a:r>
              <a:rPr lang="de-DE" altLang="de-DE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so darf </a:t>
            </a:r>
            <a:r>
              <a:rPr lang="de-DE" altLang="de-DE" sz="2000" b="1" i="1" u="sng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nur genau eine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dieser Angaben verwendet werden.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Die hier in </a:t>
            </a:r>
            <a:r>
              <a:rPr lang="de-DE" altLang="de-DE" sz="20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Großbuchstaben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geschriebenen Wörter sind </a:t>
            </a:r>
            <a:r>
              <a:rPr lang="de-DE" altLang="de-DE" sz="20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reservierte Begriffe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und müssen bis auf Groß- und Kleinschreibung genau so im Befehl angegeben werden.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Bei mehr als zwei Verknüpfungen empfiehlt sich das Setzen von runden Klammern, um die Eindeutigkeit der Verknüpfungsreihefolge zu gewährleisten.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000" b="1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600200" y="228600"/>
            <a:ext cx="6845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Beispiele zu </a:t>
            </a:r>
            <a:r>
              <a:rPr lang="de-DE" altLang="de-DE" sz="2800" b="1" i="1">
                <a:solidFill>
                  <a:srgbClr val="FF0000"/>
                </a:solidFill>
                <a:latin typeface="Times New Roman" pitchFamily="18" charset="0"/>
              </a:rPr>
              <a:t>Funktionen bei der Gruppierung</a:t>
            </a:r>
            <a:endParaRPr lang="de-DE" altLang="de-DE" sz="2800" u="sng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484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71600" y="1143000"/>
            <a:ext cx="7467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SELECT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Sum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ArtLaBest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) AS [Summe]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FROM Artikel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GROUP BY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71600" y="2949575"/>
            <a:ext cx="7467600" cy="21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SELECT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Sum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([Mittlerer Einstandspreis]*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ArtLaBest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) AS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[Lagerwert der Artikelgruppe]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FROM Artikel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GROUP BY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425575" y="5446713"/>
            <a:ext cx="7467600" cy="11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SELECT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Avg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VKPreis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) AS [Mittelwert]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FROM Artikel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GROUP BY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371600" y="228600"/>
            <a:ext cx="7073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Beispiele zu </a:t>
            </a:r>
            <a:r>
              <a:rPr lang="de-DE" altLang="de-DE" sz="2800" b="1" i="1">
                <a:solidFill>
                  <a:srgbClr val="FF0000"/>
                </a:solidFill>
                <a:latin typeface="Times New Roman" pitchFamily="18" charset="0"/>
              </a:rPr>
              <a:t>Statistikfunktionen</a:t>
            </a:r>
            <a:r>
              <a:rPr lang="de-DE" altLang="de-DE" sz="2800" b="1" i="1">
                <a:latin typeface="Times New Roman" pitchFamily="18" charset="0"/>
              </a:rPr>
              <a:t> in Ausdrücken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1508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371600" y="1371600"/>
            <a:ext cx="74676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SELECT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Min(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VKPreis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) AS [Kleinster Preis],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Max(</a:t>
            </a:r>
            <a:r>
              <a:rPr lang="de-DE" altLang="de-DE" sz="2400" b="1" dirty="0" err="1">
                <a:solidFill>
                  <a:srgbClr val="FF0000"/>
                </a:solidFill>
                <a:latin typeface="Times New Roman" pitchFamily="18" charset="0"/>
              </a:rPr>
              <a:t>VKPreis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) AS [Größter Preis]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FROM ARTIKEL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GROUP BY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ArtGru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425575" y="4149080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SELECT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ArtNr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Count(*) AS Anzahl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FROM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ArtLief</a:t>
            </a:r>
            <a:endParaRPr lang="de-DE" altLang="de-DE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GROUP BY </a:t>
            </a:r>
            <a:r>
              <a:rPr lang="de-DE" altLang="de-DE" sz="2400" b="1" dirty="0" err="1">
                <a:solidFill>
                  <a:srgbClr val="000099"/>
                </a:solidFill>
                <a:latin typeface="Times New Roman" pitchFamily="18" charset="0"/>
              </a:rPr>
              <a:t>ArtNr</a:t>
            </a:r>
            <a:endParaRPr lang="de-DE" altLang="de-DE" sz="24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336600"/>
                </a:solidFill>
                <a:latin typeface="Times New Roman" pitchFamily="18" charset="0"/>
              </a:rPr>
              <a:t>HAVING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</a:rPr>
              <a:t>Count(*)&gt; 1</a:t>
            </a:r>
            <a:r>
              <a:rPr lang="de-DE" altLang="de-DE" sz="2400" b="1" dirty="0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505200" y="152400"/>
            <a:ext cx="30495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– Übungen - 2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2532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219200" y="838200"/>
            <a:ext cx="79248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 dirty="0">
                <a:cs typeface="Arial" charset="0"/>
              </a:rPr>
              <a:t>Komplexe Problemstellungen zur Artikeltabelle: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800" b="1" dirty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SQL8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Abfrage_auf_Abfrage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: Die Abfrage soll nur einen Teil der Felder einer anderen Abfrage (z.B. SQL1) wiedergeben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SQL9 Anzahl der Artikel je Artikelgruppe (CPU: 5, MM: 10 usw.)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SQL10 Alle Artikel der Artikelgruppen: MM, Dru, CPU 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(mit Operator IN: WWW-Recherche)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SQL11 Mittelwert der „Mittleren Einstandspreise“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SQL12 Gesamtstückzahl </a:t>
            </a:r>
            <a:r>
              <a:rPr lang="de-DE" altLang="de-DE" sz="2000" b="1" u="sng" dirty="0">
                <a:solidFill>
                  <a:srgbClr val="003399"/>
                </a:solidFill>
                <a:cs typeface="Arial" charset="0"/>
              </a:rPr>
              <a:t>aller bestellten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 Artikel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SQL13 Gesamtstückzahl </a:t>
            </a:r>
            <a:r>
              <a:rPr lang="de-DE" altLang="de-DE" sz="2000" b="1" u="sng" dirty="0">
                <a:solidFill>
                  <a:srgbClr val="003399"/>
                </a:solidFill>
                <a:cs typeface="Arial" charset="0"/>
              </a:rPr>
              <a:t>der einzelnen Artikel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 über alle Aufträge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8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SQL14: Alle Kundenwohnorte… 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a) … (ohne Mehrfachnennung)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b) ... und deren Anzahl an Kunden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c) … mit mehr als einem Kunden</a:t>
            </a:r>
            <a:endParaRPr lang="de-DE" altLang="de-DE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b="1"/>
              <a:t>Denken über den Tabellenrand hinaus: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de-DE" altLang="de-DE" dirty="0"/>
              <a:t>2 Ausgangprobleme </a:t>
            </a:r>
          </a:p>
          <a:p>
            <a:pPr>
              <a:buFont typeface="Monotype Sorts" pitchFamily="2" charset="2"/>
              <a:buNone/>
            </a:pPr>
            <a:endParaRPr lang="de-DE" altLang="de-DE" dirty="0"/>
          </a:p>
          <a:p>
            <a:r>
              <a:rPr lang="de-DE" altLang="de-DE" dirty="0"/>
              <a:t>1. Wer liefert den Scanner Scan Jet?	</a:t>
            </a:r>
          </a:p>
          <a:p>
            <a:r>
              <a:rPr lang="de-DE" altLang="de-DE" dirty="0"/>
              <a:t>2. Wer liefert welchen Monitor?</a:t>
            </a:r>
          </a:p>
          <a:p>
            <a:pPr>
              <a:buFont typeface="Monotype Sorts" pitchFamily="2" charset="2"/>
              <a:buNone/>
            </a:pPr>
            <a:endParaRPr lang="de-DE" altLang="de-DE" dirty="0"/>
          </a:p>
          <a:p>
            <a:pPr>
              <a:buFont typeface="Monotype Sorts" pitchFamily="2" charset="2"/>
              <a:buNone/>
            </a:pPr>
            <a:endParaRPr lang="de-DE" altLang="de-DE" dirty="0"/>
          </a:p>
          <a:p>
            <a:pPr>
              <a:buFont typeface="Monotype Sorts" pitchFamily="2" charset="2"/>
              <a:buNone/>
            </a:pPr>
            <a:r>
              <a:rPr lang="de-DE" altLang="de-DE" dirty="0"/>
              <a:t>Ergebnissicherung auf Extrablatt+ </a:t>
            </a:r>
          </a:p>
          <a:p>
            <a:pPr>
              <a:buFont typeface="Monotype Sorts" pitchFamily="2" charset="2"/>
              <a:buNone/>
            </a:pPr>
            <a:r>
              <a:rPr lang="de-DE" altLang="de-DE" dirty="0"/>
              <a:t>Theorie </a:t>
            </a:r>
            <a:r>
              <a:rPr lang="de-DE" altLang="de-DE" dirty="0" err="1"/>
              <a:t>Joins</a:t>
            </a:r>
            <a:r>
              <a:rPr lang="de-DE" altLang="de-DE" dirty="0"/>
              <a:t> </a:t>
            </a:r>
          </a:p>
        </p:txBody>
      </p:sp>
      <p:sp>
        <p:nvSpPr>
          <p:cNvPr id="2" name="Rechteck 1"/>
          <p:cNvSpPr/>
          <p:nvPr/>
        </p:nvSpPr>
        <p:spPr>
          <a:xfrm rot="20708779">
            <a:off x="3671888" y="4187825"/>
            <a:ext cx="4919662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D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 ist hier neu?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05200" y="152400"/>
            <a:ext cx="30495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– Übungen - 3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4580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19200" y="838200"/>
            <a:ext cx="79248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 dirty="0">
                <a:cs typeface="Arial" charset="0"/>
              </a:rPr>
              <a:t>Komplexe Problemstellungen zu mehreren Tabelle: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800" b="1" dirty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15"/>
            </a:pP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Alle Auftragspositionen mit </a:t>
            </a:r>
            <a:r>
              <a:rPr lang="de-DE" altLang="de-DE" sz="1800" b="1" dirty="0" err="1">
                <a:solidFill>
                  <a:srgbClr val="003399"/>
                </a:solidFill>
                <a:cs typeface="Arial" charset="0"/>
              </a:rPr>
              <a:t>ArtBez</a:t>
            </a: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 und </a:t>
            </a:r>
            <a:r>
              <a:rPr lang="de-DE" altLang="de-DE" sz="1800" b="1" dirty="0" err="1">
                <a:solidFill>
                  <a:srgbClr val="003399"/>
                </a:solidFill>
                <a:cs typeface="Arial" charset="0"/>
              </a:rPr>
              <a:t>MittEP</a:t>
            </a: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 </a:t>
            </a:r>
            <a:br>
              <a:rPr lang="de-DE" altLang="de-DE" sz="18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(a) I. </a:t>
            </a:r>
            <a:r>
              <a:rPr lang="de-DE" altLang="de-DE" sz="1800" b="1" dirty="0" err="1">
                <a:solidFill>
                  <a:srgbClr val="003399"/>
                </a:solidFill>
                <a:cs typeface="Arial" charset="0"/>
              </a:rPr>
              <a:t>Join</a:t>
            </a: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 </a:t>
            </a:r>
            <a:br>
              <a:rPr lang="de-DE" altLang="de-DE" sz="18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(b) </a:t>
            </a:r>
            <a:r>
              <a:rPr lang="de-DE" altLang="de-DE" sz="1800" b="1" dirty="0" err="1">
                <a:solidFill>
                  <a:srgbClr val="003399"/>
                </a:solidFill>
                <a:cs typeface="Arial" charset="0"/>
              </a:rPr>
              <a:t>where</a:t>
            </a: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/>
            </a:r>
            <a:br>
              <a:rPr lang="de-DE" altLang="de-DE" sz="18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(c) inkl. </a:t>
            </a:r>
            <a:r>
              <a:rPr lang="de-DE" altLang="de-DE" sz="1800" b="1" dirty="0" err="1">
                <a:solidFill>
                  <a:srgbClr val="003399"/>
                </a:solidFill>
                <a:cs typeface="Arial" charset="0"/>
              </a:rPr>
              <a:t>Verkaufwert</a:t>
            </a: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 der Position in Euro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15"/>
            </a:pP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Gesamtauftragsvolumen (in €)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15"/>
            </a:pPr>
            <a:r>
              <a:rPr lang="de-DE" altLang="de-DE" sz="1800" b="1" dirty="0">
                <a:solidFill>
                  <a:srgbClr val="003399"/>
                </a:solidFill>
                <a:ea typeface="Times New Roman" pitchFamily="18" charset="0"/>
                <a:cs typeface="Arial" charset="0"/>
              </a:rPr>
              <a:t>Welche Artikel hat der Kunde K002 bestellt?</a:t>
            </a:r>
            <a:endParaRPr lang="de-DE" altLang="de-DE" sz="1800" b="1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Puffer für Schnelle: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19"/>
            </a:pP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Ermittlung des Auftragsvolumens des Kunden mit der </a:t>
            </a:r>
            <a:r>
              <a:rPr lang="de-DE" altLang="de-DE" sz="1800" b="1" dirty="0" err="1">
                <a:solidFill>
                  <a:srgbClr val="003399"/>
                </a:solidFill>
                <a:cs typeface="Arial" charset="0"/>
              </a:rPr>
              <a:t>KundenNr</a:t>
            </a: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. K005, d.h. Gesamt-(Verkaufs)wert der von ihm in Auftrag gegebenen Ware? (Kundenname, Auftragsvolumen)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19"/>
            </a:pPr>
            <a:r>
              <a:rPr lang="de-DE" altLang="de-DE" sz="1800" b="1" dirty="0">
                <a:solidFill>
                  <a:srgbClr val="003399"/>
                </a:solidFill>
                <a:cs typeface="Arial" charset="0"/>
              </a:rPr>
              <a:t>Anzahl der unterschiedlichen Monitortypen, die ein Lieferant liefern kann</a:t>
            </a:r>
            <a:endParaRPr lang="de-DE" altLang="de-DE" sz="2000" b="1" dirty="0">
              <a:solidFill>
                <a:srgbClr val="003399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Eigene Übungen werden empfohlen!!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dirty="0">
                <a:latin typeface="Times New Roman" pitchFamily="18" charset="0"/>
              </a:rPr>
              <a:t>Z.B. </a:t>
            </a:r>
            <a:r>
              <a:rPr lang="de-DE" altLang="de-DE" sz="2000" dirty="0" err="1">
                <a:latin typeface="Times New Roman" pitchFamily="18" charset="0"/>
              </a:rPr>
              <a:t>luo</a:t>
            </a:r>
            <a:r>
              <a:rPr lang="de-DE" altLang="de-DE" sz="2000" dirty="0">
                <a:latin typeface="Times New Roman" pitchFamily="18" charset="0"/>
              </a:rPr>
              <a:t> Lektion 3 und Übung 3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1219200" y="914400"/>
            <a:ext cx="75438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de-DE" altLang="de-DE" sz="1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Bei Operationen wie 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IN, ANY, ALL</a:t>
            </a:r>
            <a:r>
              <a:rPr lang="de-DE" altLang="de-DE" sz="1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de-DE" altLang="de-DE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de-DE" altLang="de-DE" sz="1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können Unterabfragen verwendet werden. Eine Unterabfrage ist eine SELECT-Anweisung innerhalb einer SELECT-Anweisung.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Beispiel 1:</a:t>
            </a:r>
            <a:r>
              <a:rPr lang="de-DE" altLang="de-DE" sz="1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Zeige Name, PLZ und Straße aller Kunden, die gestern einen Auftrag erteilt haben.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90800" y="228600"/>
            <a:ext cx="4321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Subqueries (Unterabfragen)</a:t>
            </a:r>
            <a:endParaRPr lang="de-DE" altLang="de-DE" sz="2800" b="1" i="1" u="sng">
              <a:latin typeface="Times New Roman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90738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pic>
        <p:nvPicPr>
          <p:cNvPr id="26630" name="Picture 6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7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8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291263" y="3048000"/>
            <a:ext cx="436562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361113" y="3095625"/>
            <a:ext cx="307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900" b="1">
                <a:solidFill>
                  <a:srgbClr val="000000"/>
                </a:solidFill>
                <a:latin typeface="Times New Roman" pitchFamily="18" charset="0"/>
              </a:rPr>
              <a:t>Q1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291263" y="3048000"/>
            <a:ext cx="436562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361113" y="3095625"/>
            <a:ext cx="40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900" b="1">
                <a:solidFill>
                  <a:srgbClr val="000000"/>
                </a:solidFill>
                <a:latin typeface="Times New Roman" pitchFamily="18" charset="0"/>
              </a:rPr>
              <a:t>Q1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291263" y="3048000"/>
            <a:ext cx="436562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grpSp>
        <p:nvGrpSpPr>
          <p:cNvPr id="388110" name="Group 14"/>
          <p:cNvGrpSpPr>
            <a:grpSpLocks/>
          </p:cNvGrpSpPr>
          <p:nvPr/>
        </p:nvGrpSpPr>
        <p:grpSpPr bwMode="auto">
          <a:xfrm>
            <a:off x="1371600" y="2355304"/>
            <a:ext cx="6858000" cy="3810000"/>
            <a:chOff x="864" y="1392"/>
            <a:chExt cx="4320" cy="2400"/>
          </a:xfrm>
        </p:grpSpPr>
        <p:grpSp>
          <p:nvGrpSpPr>
            <p:cNvPr id="26644" name="Group 15"/>
            <p:cNvGrpSpPr>
              <a:grpSpLocks/>
            </p:cNvGrpSpPr>
            <p:nvPr/>
          </p:nvGrpSpPr>
          <p:grpSpPr bwMode="auto">
            <a:xfrm>
              <a:off x="864" y="1536"/>
              <a:ext cx="4320" cy="2256"/>
              <a:chOff x="864" y="1536"/>
              <a:chExt cx="4320" cy="2256"/>
            </a:xfrm>
          </p:grpSpPr>
          <p:sp>
            <p:nvSpPr>
              <p:cNvPr id="26646" name="Rectangle 16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4320" cy="2256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8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de-DE" altLang="de-DE" sz="2400" b="1">
                  <a:latin typeface="Times New Roman" pitchFamily="18" charset="0"/>
                </a:endParaRPr>
              </a:p>
            </p:txBody>
          </p:sp>
          <p:sp>
            <p:nvSpPr>
              <p:cNvPr id="26647" name="Text Box 17"/>
              <p:cNvSpPr txBox="1">
                <a:spLocks noChangeArrowheads="1"/>
              </p:cNvSpPr>
              <p:nvPr/>
            </p:nvSpPr>
            <p:spPr bwMode="auto">
              <a:xfrm>
                <a:off x="998" y="1610"/>
                <a:ext cx="294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8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de-DE" altLang="de-DE" sz="2400" b="1">
                    <a:solidFill>
                      <a:srgbClr val="FF0000"/>
                    </a:solidFill>
                    <a:latin typeface="Times New Roman" pitchFamily="18" charset="0"/>
                  </a:rPr>
                  <a:t>SELECT</a:t>
                </a:r>
                <a:r>
                  <a:rPr lang="de-DE" altLang="de-DE" sz="2400" b="1">
                    <a:latin typeface="Times New Roman" pitchFamily="18" charset="0"/>
                  </a:rPr>
                  <a:t> KdNr, KdPlz, KdStrasse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de-DE" altLang="de-DE" sz="2400" b="1">
                    <a:solidFill>
                      <a:srgbClr val="FF0000"/>
                    </a:solidFill>
                    <a:latin typeface="Times New Roman" pitchFamily="18" charset="0"/>
                  </a:rPr>
                  <a:t>FROM</a:t>
                </a:r>
                <a:r>
                  <a:rPr lang="de-DE" altLang="de-DE" sz="2400" b="1">
                    <a:latin typeface="Times New Roman" pitchFamily="18" charset="0"/>
                  </a:rPr>
                  <a:t> Kunde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de-DE" altLang="de-DE" sz="2400" b="1">
                    <a:solidFill>
                      <a:srgbClr val="FF0000"/>
                    </a:solidFill>
                    <a:latin typeface="Times New Roman" pitchFamily="18" charset="0"/>
                  </a:rPr>
                  <a:t>WHERE</a:t>
                </a:r>
                <a:r>
                  <a:rPr lang="de-DE" altLang="de-DE" sz="2400" b="1">
                    <a:latin typeface="Times New Roman" pitchFamily="18" charset="0"/>
                  </a:rPr>
                  <a:t> KdNr </a:t>
                </a:r>
                <a:r>
                  <a:rPr lang="de-DE" altLang="de-DE" sz="2400" b="1">
                    <a:solidFill>
                      <a:srgbClr val="FF0000"/>
                    </a:solidFill>
                    <a:latin typeface="Times New Roman" pitchFamily="18" charset="0"/>
                  </a:rPr>
                  <a:t>IN</a:t>
                </a:r>
              </a:p>
            </p:txBody>
          </p:sp>
        </p:grpSp>
        <p:sp>
          <p:nvSpPr>
            <p:cNvPr id="26645" name="Rectangle 18"/>
            <p:cNvSpPr>
              <a:spLocks noChangeArrowheads="1"/>
            </p:cNvSpPr>
            <p:nvPr/>
          </p:nvSpPr>
          <p:spPr bwMode="auto">
            <a:xfrm>
              <a:off x="4512" y="1392"/>
              <a:ext cx="327" cy="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b="1">
                  <a:solidFill>
                    <a:srgbClr val="000000"/>
                  </a:solidFill>
                  <a:latin typeface="Times New Roman" pitchFamily="18" charset="0"/>
                </a:rPr>
                <a:t>Q1</a:t>
              </a:r>
              <a:endParaRPr lang="de-DE" altLang="de-DE">
                <a:latin typeface="Times New Roman" pitchFamily="18" charset="0"/>
              </a:endParaRPr>
            </a:p>
          </p:txBody>
        </p:sp>
      </p:grpSp>
      <p:grpSp>
        <p:nvGrpSpPr>
          <p:cNvPr id="388115" name="Group 19"/>
          <p:cNvGrpSpPr>
            <a:grpSpLocks/>
          </p:cNvGrpSpPr>
          <p:nvPr/>
        </p:nvGrpSpPr>
        <p:grpSpPr bwMode="auto">
          <a:xfrm>
            <a:off x="2889250" y="3717032"/>
            <a:ext cx="5257800" cy="2362200"/>
            <a:chOff x="1805" y="2256"/>
            <a:chExt cx="3312" cy="1488"/>
          </a:xfrm>
        </p:grpSpPr>
        <p:sp>
          <p:nvSpPr>
            <p:cNvPr id="26641" name="Rectangle 20"/>
            <p:cNvSpPr>
              <a:spLocks noChangeArrowheads="1"/>
            </p:cNvSpPr>
            <p:nvPr/>
          </p:nvSpPr>
          <p:spPr bwMode="auto">
            <a:xfrm>
              <a:off x="1805" y="2400"/>
              <a:ext cx="3312" cy="13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2400">
                <a:latin typeface="Times New Roman" pitchFamily="18" charset="0"/>
              </a:endParaRPr>
            </a:p>
          </p:txBody>
        </p:sp>
        <p:sp>
          <p:nvSpPr>
            <p:cNvPr id="26642" name="Rectangle 21"/>
            <p:cNvSpPr>
              <a:spLocks noChangeArrowheads="1"/>
            </p:cNvSpPr>
            <p:nvPr/>
          </p:nvSpPr>
          <p:spPr bwMode="auto">
            <a:xfrm>
              <a:off x="4512" y="2256"/>
              <a:ext cx="327" cy="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b="1">
                  <a:solidFill>
                    <a:srgbClr val="000000"/>
                  </a:solidFill>
                  <a:latin typeface="Times New Roman" pitchFamily="18" charset="0"/>
                </a:rPr>
                <a:t>Q2</a:t>
              </a:r>
              <a:endParaRPr lang="de-DE" altLang="de-DE">
                <a:latin typeface="Times New Roman" pitchFamily="18" charset="0"/>
              </a:endParaRPr>
            </a:p>
          </p:txBody>
        </p:sp>
        <p:sp>
          <p:nvSpPr>
            <p:cNvPr id="26643" name="Text Box 22"/>
            <p:cNvSpPr txBox="1">
              <a:spLocks noChangeArrowheads="1"/>
            </p:cNvSpPr>
            <p:nvPr/>
          </p:nvSpPr>
          <p:spPr bwMode="auto">
            <a:xfrm>
              <a:off x="1910" y="2522"/>
              <a:ext cx="29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latin typeface="Times New Roman" pitchFamily="18" charset="0"/>
                </a:rPr>
                <a:t>(</a:t>
              </a: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SELECT</a:t>
              </a:r>
              <a:r>
                <a:rPr lang="de-DE" altLang="de-DE" sz="2400" b="1">
                  <a:latin typeface="Times New Roman" pitchFamily="18" charset="0"/>
                </a:rPr>
                <a:t> KdNr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FROM</a:t>
              </a:r>
              <a:r>
                <a:rPr lang="de-DE" altLang="de-DE" sz="2400" b="1">
                  <a:latin typeface="Times New Roman" pitchFamily="18" charset="0"/>
                </a:rPr>
                <a:t> AufKopf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400" b="1">
                  <a:solidFill>
                    <a:srgbClr val="FF0000"/>
                  </a:solidFill>
                  <a:latin typeface="Times New Roman" pitchFamily="18" charset="0"/>
                </a:rPr>
                <a:t>WHERE</a:t>
              </a:r>
              <a:r>
                <a:rPr lang="de-DE" altLang="de-DE" sz="2400" b="1">
                  <a:latin typeface="Times New Roman" pitchFamily="18" charset="0"/>
                </a:rPr>
                <a:t> AufDatum = DATE()-1;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1403350" y="6165850"/>
            <a:ext cx="230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Vgl. IN-Operator</a:t>
            </a:r>
          </a:p>
        </p:txBody>
      </p:sp>
    </p:spTree>
    <p:extLst>
      <p:ext uri="{BB962C8B-B14F-4D97-AF65-F5344CB8AC3E}">
        <p14:creationId xmlns:p14="http://schemas.microsoft.com/office/powerpoint/2010/main" val="33719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90800" y="228600"/>
            <a:ext cx="4321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Subqueries (Unterabfragen)</a:t>
            </a:r>
            <a:endParaRPr lang="de-DE" altLang="de-DE" sz="2800" b="1" i="1" u="sng">
              <a:latin typeface="Times New Roman" pitchFamily="18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2090738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grpSp>
        <p:nvGrpSpPr>
          <p:cNvPr id="310286" name="Group 14"/>
          <p:cNvGrpSpPr>
            <a:grpSpLocks/>
          </p:cNvGrpSpPr>
          <p:nvPr/>
        </p:nvGrpSpPr>
        <p:grpSpPr bwMode="auto">
          <a:xfrm>
            <a:off x="1355725" y="1196752"/>
            <a:ext cx="7581900" cy="5354638"/>
            <a:chOff x="854" y="1416"/>
            <a:chExt cx="4776" cy="3373"/>
          </a:xfrm>
          <a:noFill/>
        </p:grpSpPr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854" y="1416"/>
              <a:ext cx="4776" cy="337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b="1" dirty="0">
                  <a:solidFill>
                    <a:srgbClr val="336600"/>
                  </a:solidFill>
                  <a:latin typeface="Times New Roman" pitchFamily="18" charset="0"/>
                </a:rPr>
                <a:t>Beispiel 2: </a:t>
              </a:r>
              <a:r>
                <a:rPr lang="de-DE" altLang="de-DE" sz="1800" b="1" dirty="0">
                  <a:solidFill>
                    <a:srgbClr val="336600"/>
                  </a:solidFill>
                  <a:latin typeface="Times New Roman" pitchFamily="18" charset="0"/>
                  <a:cs typeface="Times New Roman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b="1" dirty="0">
                  <a:solidFill>
                    <a:srgbClr val="336600"/>
                  </a:solidFill>
                  <a:latin typeface="Times New Roman" pitchFamily="18" charset="0"/>
                  <a:cs typeface="Times New Roman" pitchFamily="18" charset="0"/>
                </a:rPr>
                <a:t>Gibt die Namen aller Spieler an, die mindestens eine Strafe erhalten haben.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18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dirty="0">
                  <a:latin typeface="Times New Roman" pitchFamily="18" charset="0"/>
                </a:rPr>
                <a:t>Ein EXISTS-Prädikat wird als wahr erkannt, wenn in einer Suchbedingung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dirty="0">
                  <a:latin typeface="Times New Roman" pitchFamily="18" charset="0"/>
                </a:rPr>
                <a:t>eine Unterabfrage mindestens eine Zeile selektiert. Daher ist EXISTS i.d.R.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dirty="0">
                  <a:latin typeface="Times New Roman" pitchFamily="18" charset="0"/>
                </a:rPr>
                <a:t>korreliert zu verwenden, d.h. Q1 und Q2 mit </a:t>
              </a:r>
              <a:r>
                <a:rPr lang="de-DE" altLang="de-DE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itchFamily="18" charset="0"/>
                </a:rPr>
                <a:t>WHERE PS=FS </a:t>
              </a:r>
              <a:r>
                <a:rPr lang="de-DE" altLang="de-DE" sz="1800" dirty="0">
                  <a:latin typeface="Times New Roman" pitchFamily="18" charset="0"/>
                </a:rPr>
                <a:t>verknüpft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dirty="0">
                  <a:latin typeface="Times New Roman" pitchFamily="18" charset="0"/>
                </a:rPr>
                <a:t> </a:t>
              </a:r>
            </a:p>
          </p:txBody>
        </p:sp>
        <p:pic>
          <p:nvPicPr>
            <p:cNvPr id="25611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" y="1920"/>
              <a:ext cx="3600" cy="20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07" name="Picture 11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12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13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gende mit Pfeil nach links 3"/>
          <p:cNvSpPr/>
          <p:nvPr/>
        </p:nvSpPr>
        <p:spPr bwMode="auto">
          <a:xfrm>
            <a:off x="6911975" y="4364551"/>
            <a:ext cx="2025650" cy="60898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64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/>
              <a:t>Typisch für EXISTS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86B9B6C6-5D51-C063-2C62-FDF10211A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95769">
            <a:off x="4984895" y="2516477"/>
            <a:ext cx="1460809" cy="726943"/>
          </a:xfrm>
          <a:prstGeom prst="rect">
            <a:avLst/>
          </a:prstGeom>
        </p:spPr>
      </p:pic>
      <p:pic>
        <p:nvPicPr>
          <p:cNvPr id="3" name="Picture 13" descr="Brutales Foul: Thomas Müller hat Ajax-Spieler Nicolás Tagliafico mit dem Fuß am Kopf getroffen.">
            <a:extLst>
              <a:ext uri="{FF2B5EF4-FFF2-40B4-BE49-F238E27FC236}">
                <a16:creationId xmlns:a16="http://schemas.microsoft.com/office/drawing/2014/main" xmlns="" id="{AE182171-45D5-467F-9486-59A36AB03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r="16397"/>
          <a:stretch/>
        </p:blipFill>
        <p:spPr bwMode="auto">
          <a:xfrm rot="20205900">
            <a:off x="462983" y="3889432"/>
            <a:ext cx="1785483" cy="128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1219200" y="914400"/>
            <a:ext cx="75438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Beispiel 3: Welchen Preis muss ein Artikel unterschreiten bei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1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90800" y="228600"/>
            <a:ext cx="4321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Subqueries (Unterabfragen)</a:t>
            </a:r>
            <a:endParaRPr lang="de-DE" altLang="de-DE" sz="2800" b="1" i="1" u="sng">
              <a:latin typeface="Times New Roman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90738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pic>
        <p:nvPicPr>
          <p:cNvPr id="26630" name="Picture 6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7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8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291263" y="3048000"/>
            <a:ext cx="436562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361113" y="3095625"/>
            <a:ext cx="307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900" b="1">
                <a:solidFill>
                  <a:srgbClr val="000000"/>
                </a:solidFill>
                <a:latin typeface="Times New Roman" pitchFamily="18" charset="0"/>
              </a:rPr>
              <a:t>Q1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291263" y="3048000"/>
            <a:ext cx="436562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361113" y="3095625"/>
            <a:ext cx="40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900" b="1">
                <a:solidFill>
                  <a:srgbClr val="000000"/>
                </a:solidFill>
                <a:latin typeface="Times New Roman" pitchFamily="18" charset="0"/>
              </a:rPr>
              <a:t>Q1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291263" y="3048000"/>
            <a:ext cx="436562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grpSp>
        <p:nvGrpSpPr>
          <p:cNvPr id="388110" name="Group 14"/>
          <p:cNvGrpSpPr>
            <a:grpSpLocks/>
          </p:cNvGrpSpPr>
          <p:nvPr/>
        </p:nvGrpSpPr>
        <p:grpSpPr bwMode="auto">
          <a:xfrm>
            <a:off x="1371600" y="2227096"/>
            <a:ext cx="6858000" cy="3810000"/>
            <a:chOff x="864" y="1392"/>
            <a:chExt cx="4320" cy="2400"/>
          </a:xfrm>
        </p:grpSpPr>
        <p:grpSp>
          <p:nvGrpSpPr>
            <p:cNvPr id="26644" name="Group 15"/>
            <p:cNvGrpSpPr>
              <a:grpSpLocks/>
            </p:cNvGrpSpPr>
            <p:nvPr/>
          </p:nvGrpSpPr>
          <p:grpSpPr bwMode="auto">
            <a:xfrm>
              <a:off x="864" y="1536"/>
              <a:ext cx="4320" cy="2256"/>
              <a:chOff x="864" y="1536"/>
              <a:chExt cx="4320" cy="2256"/>
            </a:xfrm>
          </p:grpSpPr>
          <p:sp>
            <p:nvSpPr>
              <p:cNvPr id="26646" name="Rectangle 16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4320" cy="2256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8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de-DE" altLang="de-DE" sz="2400" b="1">
                  <a:latin typeface="Times New Roman" pitchFamily="18" charset="0"/>
                </a:endParaRPr>
              </a:p>
            </p:txBody>
          </p:sp>
          <p:sp>
            <p:nvSpPr>
              <p:cNvPr id="26647" name="Text Box 17"/>
              <p:cNvSpPr txBox="1">
                <a:spLocks noChangeArrowheads="1"/>
              </p:cNvSpPr>
              <p:nvPr/>
            </p:nvSpPr>
            <p:spPr bwMode="auto">
              <a:xfrm>
                <a:off x="998" y="1610"/>
                <a:ext cx="2808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8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de-DE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SELECT *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de-DE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FROM </a:t>
                </a:r>
                <a:r>
                  <a:rPr lang="en-US" altLang="de-DE" sz="2400" b="1" dirty="0" err="1">
                    <a:solidFill>
                      <a:srgbClr val="FF0000"/>
                    </a:solidFill>
                    <a:latin typeface="Times New Roman" pitchFamily="18" charset="0"/>
                  </a:rPr>
                  <a:t>Artikel</a:t>
                </a:r>
                <a:endParaRPr lang="en-US" altLang="de-DE" sz="24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de-DE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WHERE </a:t>
                </a:r>
                <a:r>
                  <a:rPr lang="en-US" altLang="de-DE" sz="2400" b="1" dirty="0" err="1">
                    <a:solidFill>
                      <a:srgbClr val="FF0000"/>
                    </a:solidFill>
                    <a:latin typeface="Times New Roman" pitchFamily="18" charset="0"/>
                  </a:rPr>
                  <a:t>VKPreis</a:t>
                </a:r>
                <a:r>
                  <a:rPr lang="en-US" altLang="de-DE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 &lt;  </a:t>
                </a:r>
                <a:r>
                  <a:rPr lang="en-US" altLang="de-DE" sz="24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ALL|ANY</a:t>
                </a:r>
                <a:r>
                  <a:rPr lang="en-US" altLang="de-DE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  </a:t>
                </a:r>
                <a:endParaRPr lang="de-DE" altLang="de-DE" sz="24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6645" name="Rectangle 18"/>
            <p:cNvSpPr>
              <a:spLocks noChangeArrowheads="1"/>
            </p:cNvSpPr>
            <p:nvPr/>
          </p:nvSpPr>
          <p:spPr bwMode="auto">
            <a:xfrm>
              <a:off x="4512" y="1392"/>
              <a:ext cx="327" cy="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b="1">
                  <a:solidFill>
                    <a:srgbClr val="000000"/>
                  </a:solidFill>
                  <a:latin typeface="Times New Roman" pitchFamily="18" charset="0"/>
                </a:rPr>
                <a:t>Q1</a:t>
              </a:r>
              <a:endParaRPr lang="de-DE" altLang="de-DE">
                <a:latin typeface="Times New Roman" pitchFamily="18" charset="0"/>
              </a:endParaRPr>
            </a:p>
          </p:txBody>
        </p:sp>
      </p:grpSp>
      <p:grpSp>
        <p:nvGrpSpPr>
          <p:cNvPr id="388115" name="Group 19"/>
          <p:cNvGrpSpPr>
            <a:grpSpLocks/>
          </p:cNvGrpSpPr>
          <p:nvPr/>
        </p:nvGrpSpPr>
        <p:grpSpPr bwMode="auto">
          <a:xfrm>
            <a:off x="2889250" y="3573463"/>
            <a:ext cx="5257800" cy="2362200"/>
            <a:chOff x="1805" y="2256"/>
            <a:chExt cx="3312" cy="1488"/>
          </a:xfrm>
        </p:grpSpPr>
        <p:sp>
          <p:nvSpPr>
            <p:cNvPr id="26641" name="Rectangle 20"/>
            <p:cNvSpPr>
              <a:spLocks noChangeArrowheads="1"/>
            </p:cNvSpPr>
            <p:nvPr/>
          </p:nvSpPr>
          <p:spPr bwMode="auto">
            <a:xfrm>
              <a:off x="1805" y="2400"/>
              <a:ext cx="3312" cy="13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2400" dirty="0">
                <a:latin typeface="Times New Roman" pitchFamily="18" charset="0"/>
              </a:endParaRPr>
            </a:p>
          </p:txBody>
        </p:sp>
        <p:sp>
          <p:nvSpPr>
            <p:cNvPr id="26642" name="Rectangle 21"/>
            <p:cNvSpPr>
              <a:spLocks noChangeArrowheads="1"/>
            </p:cNvSpPr>
            <p:nvPr/>
          </p:nvSpPr>
          <p:spPr bwMode="auto">
            <a:xfrm>
              <a:off x="4512" y="2256"/>
              <a:ext cx="327" cy="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b="1">
                  <a:solidFill>
                    <a:srgbClr val="000000"/>
                  </a:solidFill>
                  <a:latin typeface="Times New Roman" pitchFamily="18" charset="0"/>
                </a:rPr>
                <a:t>Q2</a:t>
              </a:r>
              <a:endParaRPr lang="de-DE" altLang="de-DE">
                <a:latin typeface="Times New Roman" pitchFamily="18" charset="0"/>
              </a:endParaRPr>
            </a:p>
          </p:txBody>
        </p:sp>
        <p:sp>
          <p:nvSpPr>
            <p:cNvPr id="26643" name="Text Box 22"/>
            <p:cNvSpPr txBox="1">
              <a:spLocks noChangeArrowheads="1"/>
            </p:cNvSpPr>
            <p:nvPr/>
          </p:nvSpPr>
          <p:spPr bwMode="auto">
            <a:xfrm>
              <a:off x="1910" y="2522"/>
              <a:ext cx="232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de-DE" sz="2400" b="1" dirty="0">
                  <a:latin typeface="Times New Roman" pitchFamily="18" charset="0"/>
                </a:rPr>
                <a:t>(</a:t>
              </a:r>
              <a:r>
                <a:rPr lang="en-US" altLang="de-DE" sz="2400" b="1" dirty="0">
                  <a:solidFill>
                    <a:srgbClr val="FF0000"/>
                  </a:solidFill>
                  <a:latin typeface="Times New Roman" pitchFamily="18" charset="0"/>
                </a:rPr>
                <a:t>SELECT</a:t>
              </a:r>
              <a:r>
                <a:rPr lang="en-US" altLang="de-DE" sz="2400" b="1" dirty="0">
                  <a:latin typeface="Times New Roman" pitchFamily="18" charset="0"/>
                </a:rPr>
                <a:t> </a:t>
              </a:r>
              <a:r>
                <a:rPr lang="en-US" altLang="de-DE" sz="2400" b="1" dirty="0" err="1">
                  <a:latin typeface="Times New Roman" pitchFamily="18" charset="0"/>
                </a:rPr>
                <a:t>VKPreis</a:t>
              </a:r>
              <a:r>
                <a:rPr lang="en-US" altLang="de-DE" sz="2400" b="1" dirty="0">
                  <a:latin typeface="Times New Roman" pitchFamily="18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de-DE" sz="2400" b="1" dirty="0">
                  <a:solidFill>
                    <a:srgbClr val="FF0000"/>
                  </a:solidFill>
                  <a:latin typeface="Times New Roman" pitchFamily="18" charset="0"/>
                </a:rPr>
                <a:t>FROM</a:t>
              </a:r>
              <a:r>
                <a:rPr lang="en-US" altLang="de-DE" sz="2400" b="1" dirty="0">
                  <a:latin typeface="Times New Roman" pitchFamily="18" charset="0"/>
                </a:rPr>
                <a:t> </a:t>
              </a:r>
              <a:r>
                <a:rPr lang="en-US" altLang="de-DE" sz="2400" b="1" dirty="0" err="1">
                  <a:latin typeface="Times New Roman" pitchFamily="18" charset="0"/>
                </a:rPr>
                <a:t>Artikel</a:t>
              </a:r>
              <a:r>
                <a:rPr lang="en-US" altLang="de-DE" sz="2400" b="1" dirty="0">
                  <a:latin typeface="Times New Roman" pitchFamily="18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de-DE" sz="2400" b="1" dirty="0">
                  <a:solidFill>
                    <a:srgbClr val="FF0000"/>
                  </a:solidFill>
                  <a:latin typeface="Times New Roman" pitchFamily="18" charset="0"/>
                </a:rPr>
                <a:t>WHERE</a:t>
              </a:r>
              <a:r>
                <a:rPr lang="en-US" altLang="de-DE" sz="2400" b="1" dirty="0">
                  <a:latin typeface="Times New Roman" pitchFamily="18" charset="0"/>
                </a:rPr>
                <a:t> </a:t>
              </a:r>
              <a:r>
                <a:rPr lang="en-US" altLang="de-DE" sz="2400" b="1" dirty="0" err="1">
                  <a:latin typeface="Times New Roman" pitchFamily="18" charset="0"/>
                </a:rPr>
                <a:t>ArtGru</a:t>
              </a:r>
              <a:r>
                <a:rPr lang="en-US" altLang="de-DE" sz="2400" b="1" dirty="0">
                  <a:latin typeface="Times New Roman" pitchFamily="18" charset="0"/>
                </a:rPr>
                <a:t>="CPU")</a:t>
              </a:r>
              <a:endParaRPr lang="de-DE" altLang="de-DE" sz="2400" b="1" dirty="0">
                <a:latin typeface="Times New Roman" pitchFamily="18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7" y="4205384"/>
            <a:ext cx="1000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158347" y="511460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ALL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193377" y="481863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ANY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8261503" y="4509120"/>
            <a:ext cx="734888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build="p" autoUpdateAnimBg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6"/>
          <p:cNvSpPr txBox="1">
            <a:spLocks noChangeArrowheads="1"/>
          </p:cNvSpPr>
          <p:nvPr/>
        </p:nvSpPr>
        <p:spPr bwMode="auto">
          <a:xfrm>
            <a:off x="1219200" y="9144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Unterabfragen in Access im QBE-Modus:</a:t>
            </a:r>
          </a:p>
        </p:txBody>
      </p:sp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2209800" y="228600"/>
            <a:ext cx="57800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Subqueries (Unterabfragen) in Access</a:t>
            </a:r>
            <a:endParaRPr lang="de-DE" altLang="de-DE" sz="2800" b="1" i="1" u="sng">
              <a:latin typeface="Times New Roman" pitchFamily="18" charset="0"/>
            </a:endParaRPr>
          </a:p>
        </p:txBody>
      </p:sp>
      <p:sp>
        <p:nvSpPr>
          <p:cNvPr id="27652" name="Line 1028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2090738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pic>
        <p:nvPicPr>
          <p:cNvPr id="27654" name="Picture 1030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1031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1032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7" name="Picture 11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73914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2403" name="Group 1107"/>
          <p:cNvGrpSpPr>
            <a:grpSpLocks/>
          </p:cNvGrpSpPr>
          <p:nvPr/>
        </p:nvGrpSpPr>
        <p:grpSpPr bwMode="auto">
          <a:xfrm>
            <a:off x="5029200" y="2895600"/>
            <a:ext cx="3048000" cy="1295400"/>
            <a:chOff x="3120" y="1920"/>
            <a:chExt cx="1920" cy="816"/>
          </a:xfrm>
        </p:grpSpPr>
        <p:sp>
          <p:nvSpPr>
            <p:cNvPr id="27664" name="Line 1105"/>
            <p:cNvSpPr>
              <a:spLocks noChangeShapeType="1"/>
            </p:cNvSpPr>
            <p:nvPr/>
          </p:nvSpPr>
          <p:spPr bwMode="auto">
            <a:xfrm flipV="1">
              <a:off x="5040" y="1920"/>
              <a:ext cx="0" cy="81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665" name="Text Box 1106"/>
            <p:cNvSpPr txBox="1">
              <a:spLocks noChangeArrowheads="1"/>
            </p:cNvSpPr>
            <p:nvPr/>
          </p:nvSpPr>
          <p:spPr bwMode="auto">
            <a:xfrm>
              <a:off x="3120" y="2256"/>
              <a:ext cx="1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b="1">
                  <a:solidFill>
                    <a:srgbClr val="FF0000"/>
                  </a:solidFill>
                  <a:latin typeface="Times New Roman" pitchFamily="18" charset="0"/>
                </a:rPr>
                <a:t>Die Unterabfrage wird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800" b="1">
                  <a:solidFill>
                    <a:srgbClr val="FF0000"/>
                  </a:solidFill>
                  <a:latin typeface="Times New Roman" pitchFamily="18" charset="0"/>
                </a:rPr>
                <a:t>im Kriterienfeld eingetragen</a:t>
              </a:r>
            </a:p>
          </p:txBody>
        </p:sp>
      </p:grpSp>
      <p:sp>
        <p:nvSpPr>
          <p:cNvPr id="312404" name="Text Box 1108"/>
          <p:cNvSpPr txBox="1">
            <a:spLocks noChangeArrowheads="1"/>
          </p:cNvSpPr>
          <p:nvPr/>
        </p:nvSpPr>
        <p:spPr bwMode="auto">
          <a:xfrm>
            <a:off x="1371600" y="3581400"/>
            <a:ext cx="31242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Unterabfragen in Access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18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im SQL-Modus:</a:t>
            </a:r>
          </a:p>
        </p:txBody>
      </p:sp>
      <p:sp>
        <p:nvSpPr>
          <p:cNvPr id="312405" name="Text Box 1109"/>
          <p:cNvSpPr txBox="1">
            <a:spLocks noChangeArrowheads="1"/>
          </p:cNvSpPr>
          <p:nvPr/>
        </p:nvSpPr>
        <p:spPr bwMode="auto">
          <a:xfrm>
            <a:off x="1371600" y="4419600"/>
            <a:ext cx="4660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Name, PLZ, Strasse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FROM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LIEFERER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WHERE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Lieferernummer </a:t>
            </a: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IN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           (</a:t>
            </a: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Lieferernummer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           </a:t>
            </a: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FROM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Angebot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           </a:t>
            </a: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WHERE</a:t>
            </a:r>
            <a:r>
              <a:rPr lang="de-DE" altLang="de-DE" sz="2400" b="1">
                <a:solidFill>
                  <a:srgbClr val="003300"/>
                </a:solidFill>
                <a:latin typeface="Times New Roman" pitchFamily="18" charset="0"/>
              </a:rPr>
              <a:t> Liefertage &gt; 10);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 b="1">
              <a:solidFill>
                <a:srgbClr val="003300"/>
              </a:solidFill>
              <a:latin typeface="Times New Roman" pitchFamily="18" charset="0"/>
            </a:endParaRPr>
          </a:p>
        </p:txBody>
      </p:sp>
      <p:grpSp>
        <p:nvGrpSpPr>
          <p:cNvPr id="312408" name="Group 1112"/>
          <p:cNvGrpSpPr>
            <a:grpSpLocks/>
          </p:cNvGrpSpPr>
          <p:nvPr/>
        </p:nvGrpSpPr>
        <p:grpSpPr bwMode="auto">
          <a:xfrm>
            <a:off x="6019800" y="5105400"/>
            <a:ext cx="2649538" cy="944563"/>
            <a:chOff x="3792" y="3216"/>
            <a:chExt cx="1669" cy="595"/>
          </a:xfrm>
        </p:grpSpPr>
        <p:sp>
          <p:nvSpPr>
            <p:cNvPr id="27662" name="Line 1110"/>
            <p:cNvSpPr>
              <a:spLocks noChangeShapeType="1"/>
            </p:cNvSpPr>
            <p:nvPr/>
          </p:nvSpPr>
          <p:spPr bwMode="auto">
            <a:xfrm flipH="1">
              <a:off x="3792" y="3216"/>
              <a:ext cx="1008" cy="336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663" name="Text Box 1111"/>
            <p:cNvSpPr txBox="1">
              <a:spLocks noChangeArrowheads="1"/>
            </p:cNvSpPr>
            <p:nvPr/>
          </p:nvSpPr>
          <p:spPr bwMode="auto">
            <a:xfrm>
              <a:off x="4310" y="3369"/>
              <a:ext cx="11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000" b="1">
                  <a:solidFill>
                    <a:srgbClr val="CC00CC"/>
                  </a:solidFill>
                  <a:latin typeface="Times New Roman" pitchFamily="18" charset="0"/>
                </a:rPr>
                <a:t>Subquery steht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2000" b="1">
                  <a:solidFill>
                    <a:srgbClr val="CC00CC"/>
                  </a:solidFill>
                  <a:latin typeface="Times New Roman" pitchFamily="18" charset="0"/>
                </a:rPr>
                <a:t>In Klammern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04" grpId="0" autoUpdateAnimBg="0"/>
      <p:bldP spid="3124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90800" y="228600"/>
            <a:ext cx="4708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Übungen zu Unterabfragen - 1</a:t>
            </a:r>
            <a:endParaRPr lang="de-DE" altLang="de-DE" sz="2800" b="1" i="1" u="sng">
              <a:latin typeface="Times New Roman" pitchFamily="18" charset="0"/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8676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447800" y="1447800"/>
            <a:ext cx="6388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003399"/>
                </a:solidFill>
                <a:latin typeface="Times New Roman" pitchFamily="18" charset="0"/>
              </a:rPr>
              <a:t>Zeige Artikelnummer, Artikelbezeichnung und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003399"/>
                </a:solidFill>
                <a:latin typeface="Times New Roman" pitchFamily="18" charset="0"/>
              </a:rPr>
              <a:t>Artikelgruppe aller Teile, die gekauft wurden.</a:t>
            </a:r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1219200" y="3124200"/>
            <a:ext cx="76962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de-DE" altLang="de-DE" sz="2400" b="1">
                <a:latin typeface="Times New Roman" pitchFamily="18" charset="0"/>
              </a:rPr>
              <a:t> ARTIKEL.ArtNr, ARTIKEL.ArtBez, ARTIKEL.ArtGru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FROM</a:t>
            </a:r>
            <a:r>
              <a:rPr lang="de-DE" altLang="de-DE" sz="2400" b="1">
                <a:latin typeface="Times New Roman" pitchFamily="18" charset="0"/>
              </a:rPr>
              <a:t> ARTIKEL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WHERE EXISTS</a:t>
            </a:r>
            <a:r>
              <a:rPr lang="de-DE" altLang="de-DE" sz="2400" b="1">
                <a:latin typeface="Times New Roman" pitchFamily="18" charset="0"/>
              </a:rPr>
              <a:t>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de-DE" altLang="de-DE" sz="2400" b="1">
                <a:latin typeface="Times New Roman" pitchFamily="18" charset="0"/>
              </a:rPr>
              <a:t>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FROM</a:t>
            </a:r>
            <a:r>
              <a:rPr lang="de-DE" altLang="de-DE" sz="2400">
                <a:latin typeface="Times New Roman" pitchFamily="18" charset="0"/>
              </a:rPr>
              <a:t> </a:t>
            </a:r>
            <a:r>
              <a:rPr lang="de-DE" altLang="de-DE" sz="2400" b="1">
                <a:latin typeface="Times New Roman" pitchFamily="18" charset="0"/>
              </a:rPr>
              <a:t>AufPos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>
                <a:solidFill>
                  <a:srgbClr val="FF0000"/>
                </a:solidFill>
                <a:latin typeface="Times New Roman" pitchFamily="18" charset="0"/>
              </a:rPr>
              <a:t>WHERE</a:t>
            </a:r>
            <a:r>
              <a:rPr lang="de-DE" altLang="de-DE" sz="2400" b="1">
                <a:latin typeface="Times New Roman" pitchFamily="18" charset="0"/>
              </a:rPr>
              <a:t> ARTIKEL.ArtNr = AufPos.ArtNr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3505200" y="228600"/>
            <a:ext cx="28844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Wie arbeitet SQL?</a:t>
            </a:r>
            <a:endParaRPr lang="de-DE" altLang="de-DE" sz="2800" u="sng">
              <a:latin typeface="Times New Roman" pitchFamily="18" charset="0"/>
            </a:endParaRPr>
          </a:p>
        </p:txBody>
      </p:sp>
      <p:pic>
        <p:nvPicPr>
          <p:cNvPr id="4100" name="Picture 1028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1029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1030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Text Box 1031"/>
          <p:cNvSpPr txBox="1">
            <a:spLocks noChangeArrowheads="1"/>
          </p:cNvSpPr>
          <p:nvPr/>
        </p:nvSpPr>
        <p:spPr bwMode="auto">
          <a:xfrm>
            <a:off x="1295400" y="1066800"/>
            <a:ext cx="75438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SQL fragt nicht, wie die gesuchten Daten ermittelt, sondern ausschließlich welche Daten benötigt werden.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Das Arbeiten mit relationalen Datenbanken geschieht </a:t>
            </a:r>
            <a:r>
              <a:rPr lang="de-DE" altLang="de-DE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mengenorientiert</a:t>
            </a:r>
            <a:r>
              <a:rPr lang="de-DE" altLang="de-DE" sz="20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Dabei wird das gewünschte Ergebnis deskriptiv angegeben, indem seine Eigenschaften in SQL beschrieben werden. Ein prozedurales Vorgehen, bei dem durch die einzelnen Datensätze navigiert werden muss, ist nicht erforderlich.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000" b="1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514600" y="228600"/>
            <a:ext cx="4708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Übungen zu Unterabfragen - 2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066800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9700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447800" y="1447800"/>
            <a:ext cx="38080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3399"/>
                </a:solidFill>
                <a:latin typeface="Times New Roman" pitchFamily="18" charset="0"/>
              </a:rPr>
              <a:t>Zeige alle Kunden, die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D57CDE"/>
                </a:solidFill>
                <a:latin typeface="Times New Roman" pitchFamily="18" charset="0"/>
              </a:rPr>
              <a:t>nie</a:t>
            </a:r>
            <a:r>
              <a:rPr lang="de-DE" altLang="de-DE" sz="24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003399"/>
                </a:solidFill>
                <a:latin typeface="Times New Roman" pitchFamily="18" charset="0"/>
              </a:rPr>
              <a:t>einen Auftrag erteilt haben.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219200" y="3124200"/>
            <a:ext cx="76962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SELECT </a:t>
            </a:r>
            <a:r>
              <a:rPr lang="en-US" altLang="de-DE" sz="2600" b="1" dirty="0">
                <a:latin typeface="Times New Roman" pitchFamily="18" charset="0"/>
              </a:rPr>
              <a:t>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FROM </a:t>
            </a:r>
            <a:r>
              <a:rPr lang="en-US" altLang="de-DE" sz="2600" b="1" dirty="0">
                <a:latin typeface="Times New Roman" pitchFamily="18" charset="0"/>
              </a:rPr>
              <a:t>Kunde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WHERE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2600" b="1" dirty="0">
                <a:solidFill>
                  <a:srgbClr val="D57CDE"/>
                </a:solidFill>
                <a:latin typeface="Times New Roman" pitchFamily="18" charset="0"/>
              </a:rPr>
              <a:t>NOT</a:t>
            </a: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 EXISTS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(SELECT </a:t>
            </a:r>
            <a:r>
              <a:rPr lang="en-US" altLang="de-DE" sz="2600" b="1" dirty="0">
                <a:latin typeface="Times New Roman" pitchFamily="18" charset="0"/>
              </a:rPr>
              <a:t>*</a:t>
            </a: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 from </a:t>
            </a:r>
            <a:r>
              <a:rPr lang="en-US" altLang="de-DE" sz="2600" b="1" dirty="0" err="1">
                <a:latin typeface="Times New Roman" pitchFamily="18" charset="0"/>
              </a:rPr>
              <a:t>AufKopf</a:t>
            </a: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WHERE </a:t>
            </a:r>
            <a:r>
              <a:rPr lang="en-US" altLang="de-DE" sz="2600" b="1" dirty="0" err="1">
                <a:latin typeface="Times New Roman" pitchFamily="18" charset="0"/>
              </a:rPr>
              <a:t>AufKopf.KdNr</a:t>
            </a:r>
            <a:r>
              <a:rPr lang="en-US" altLang="de-DE" sz="2600" b="1" dirty="0">
                <a:latin typeface="Times New Roman" pitchFamily="18" charset="0"/>
              </a:rPr>
              <a:t>=</a:t>
            </a:r>
            <a:r>
              <a:rPr lang="en-US" altLang="de-DE" sz="2600" b="1" dirty="0" err="1">
                <a:latin typeface="Times New Roman" pitchFamily="18" charset="0"/>
              </a:rPr>
              <a:t>Kunde.KdNr</a:t>
            </a:r>
            <a:r>
              <a:rPr lang="en-US" altLang="de-DE" sz="26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de-DE" altLang="de-DE" sz="2600" b="1" dirty="0">
              <a:solidFill>
                <a:srgbClr val="33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505200" y="152400"/>
            <a:ext cx="30495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– Übungen - 4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0724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6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219200" y="838200"/>
            <a:ext cx="79248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 dirty="0" err="1">
                <a:cs typeface="Arial" charset="0"/>
              </a:rPr>
              <a:t>Subqueries</a:t>
            </a:r>
            <a:endParaRPr lang="de-DE" altLang="de-DE" sz="2000" b="1" dirty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800" b="1" dirty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 typeface="+mj-lt"/>
              <a:buAutoNum type="arabicPeriod" startAt="21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Alle Lieferanten mit Angeboten … besitzen einen Eintrag in der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ArtLief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 (Anzeige: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LNr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,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LName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, LPLZ,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LOrt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)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Um Ihr Ergebnis zu überprüfen, fügen Sie einen neuen Lieferanten ohne Eintrag in der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ArtLief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 hinzu!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21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Erstellen Sie eine Liste, die alle Artikel auflistet zu denen </a:t>
            </a:r>
            <a:r>
              <a:rPr lang="de-DE" altLang="de-DE" sz="2000" b="1">
                <a:solidFill>
                  <a:srgbClr val="003399"/>
                </a:solidFill>
                <a:cs typeface="Arial" charset="0"/>
              </a:rPr>
              <a:t>keine </a:t>
            </a:r>
            <a:r>
              <a:rPr lang="de-DE" altLang="de-DE" sz="2000" b="1" smtClean="0">
                <a:solidFill>
                  <a:srgbClr val="003399"/>
                </a:solidFill>
                <a:cs typeface="Arial" charset="0"/>
              </a:rPr>
              <a:t>Bezugsquelle/Angebot 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vorliegt.    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Um Ihr Ergebnis zu überprüfen, fügen Sie einen neuen Artikel ohne Eintrag in der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ArtLief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 hinzu.</a:t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/>
            </a:r>
            <a:br>
              <a:rPr lang="de-DE" altLang="de-DE" sz="2000" b="1" dirty="0">
                <a:solidFill>
                  <a:srgbClr val="003399"/>
                </a:solidFill>
                <a:cs typeface="Arial" charset="0"/>
              </a:rPr>
            </a:b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Puffer: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21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Billigste Drucker (anhand des </a:t>
            </a:r>
            <a:r>
              <a:rPr lang="de-DE" altLang="de-DE" sz="2000" b="1" dirty="0" err="1">
                <a:solidFill>
                  <a:srgbClr val="003399"/>
                </a:solidFill>
                <a:cs typeface="Arial" charset="0"/>
              </a:rPr>
              <a:t>VKPreis</a:t>
            </a: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/ alle Attribute)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 startAt="21"/>
            </a:pPr>
            <a:r>
              <a:rPr lang="de-DE" altLang="de-DE" sz="2000" b="1" dirty="0">
                <a:solidFill>
                  <a:srgbClr val="003399"/>
                </a:solidFill>
                <a:cs typeface="Arial" charset="0"/>
              </a:rPr>
              <a:t>Alle von Kunden bestellten Artikel.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o"/>
            </a:pPr>
            <a:endParaRPr lang="de-DE" altLang="de-DE" sz="2000" b="1" dirty="0">
              <a:solidFill>
                <a:srgbClr val="003399"/>
              </a:solidFill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026">
            <a:extLst>
              <a:ext uri="{FF2B5EF4-FFF2-40B4-BE49-F238E27FC236}">
                <a16:creationId xmlns:a16="http://schemas.microsoft.com/office/drawing/2014/main" xmlns="" id="{E06B1E33-69A8-2B58-08CB-180413BE4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xmlns="" id="{EDD25CBA-DF34-CC51-29E2-B53C3E36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"/>
            <a:ext cx="247612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 dirty="0">
                <a:latin typeface="Times New Roman" panose="02020603050405020304" pitchFamily="18" charset="0"/>
              </a:rPr>
              <a:t>SQL Standard?</a:t>
            </a:r>
            <a:endParaRPr lang="de-DE" altLang="de-DE" sz="2800" u="sng" dirty="0">
              <a:latin typeface="Times New Roman" panose="02020603050405020304" pitchFamily="18" charset="0"/>
            </a:endParaRPr>
          </a:p>
        </p:txBody>
      </p:sp>
      <p:pic>
        <p:nvPicPr>
          <p:cNvPr id="5124" name="Picture 1028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A4020078-65F3-5ABA-4BB9-E328F897721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102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A850E577-FF61-9537-FDC3-76601AF61E42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1030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29C2EB3D-6FF3-C7D8-7C65-53398ADEF47E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7" name="Text Box 1031">
            <a:extLst>
              <a:ext uri="{FF2B5EF4-FFF2-40B4-BE49-F238E27FC236}">
                <a16:creationId xmlns:a16="http://schemas.microsoft.com/office/drawing/2014/main" xmlns="" id="{51ED2CC8-7DC5-3A96-5A4A-57864E86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66800"/>
            <a:ext cx="7543800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grundsätzlich normiert,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gibt unterschiedliche Stände und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(wie bei den Menschen auch)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jedes DBMS spricht etwas Dialekt.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Beispiel:</a:t>
            </a:r>
            <a:endParaRPr lang="de-DE" altLang="de-DE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xmlns="" id="{C7E12AFD-73E6-1B4C-68DE-96503D53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75956"/>
              </p:ext>
            </p:extLst>
          </p:nvPr>
        </p:nvGraphicFramePr>
        <p:xfrm>
          <a:off x="1868487" y="512953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3682045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14285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Andere Schreibweise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4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Platzhalter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Platzhalter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78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[Mittlerer Einstandspreis]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 möglich, bzw. M_EP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28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353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590800" y="228600"/>
            <a:ext cx="383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Projektion und Selektion</a:t>
            </a:r>
            <a:endParaRPr lang="de-DE" altLang="de-DE" sz="2800" u="sng">
              <a:latin typeface="Times New Roman" pitchFamily="18" charset="0"/>
            </a:endParaRPr>
          </a:p>
        </p:txBody>
      </p:sp>
      <p:pic>
        <p:nvPicPr>
          <p:cNvPr id="5124" name="Picture 4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6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295400" y="1143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de-DE" sz="2400">
              <a:latin typeface="Times New Roman" pitchFamily="18" charset="0"/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295400" y="1143000"/>
            <a:ext cx="35814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>
                <a:latin typeface="Times New Roman" pitchFamily="18" charset="0"/>
                <a:cs typeface="Times New Roman" pitchFamily="18" charset="0"/>
              </a:rPr>
              <a:t>Begriffe der </a:t>
            </a:r>
            <a:r>
              <a:rPr lang="de-DE" altLang="de-DE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Datenorganisation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de-DE" altLang="de-DE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Projektion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>
                <a:latin typeface="Times New Roman" pitchFamily="18" charset="0"/>
                <a:cs typeface="Times New Roman" pitchFamily="18" charset="0"/>
              </a:rPr>
              <a:t>Untermenge der Spalten einer Tabelle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Selektion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de-DE" sz="2400" b="1">
                <a:latin typeface="Times New Roman" pitchFamily="18" charset="0"/>
                <a:cs typeface="Times New Roman" pitchFamily="18" charset="0"/>
              </a:rPr>
              <a:t>Untermenge der Zeilen (Datensätze) der Tabelle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de-DE" altLang="de-DE" sz="2400" b="1">
              <a:latin typeface="Times New Roman" pitchFamily="18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5562600" y="1143000"/>
            <a:ext cx="2971800" cy="2286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6248400" y="990600"/>
            <a:ext cx="914400" cy="2590800"/>
          </a:xfrm>
          <a:prstGeom prst="rect">
            <a:avLst/>
          </a:prstGeom>
          <a:solidFill>
            <a:srgbClr val="FFFF99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7620000" y="990600"/>
            <a:ext cx="685800" cy="2590800"/>
          </a:xfrm>
          <a:prstGeom prst="rect">
            <a:avLst/>
          </a:prstGeom>
          <a:solidFill>
            <a:srgbClr val="FFFF99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5131" name="Line 15"/>
          <p:cNvSpPr>
            <a:spLocks noChangeShapeType="1"/>
          </p:cNvSpPr>
          <p:nvPr/>
        </p:nvSpPr>
        <p:spPr bwMode="auto">
          <a:xfrm>
            <a:off x="3352800" y="2362200"/>
            <a:ext cx="1752600" cy="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69330" name="Group 18"/>
          <p:cNvGrpSpPr>
            <a:grpSpLocks/>
          </p:cNvGrpSpPr>
          <p:nvPr/>
        </p:nvGrpSpPr>
        <p:grpSpPr bwMode="auto">
          <a:xfrm>
            <a:off x="3352800" y="3962400"/>
            <a:ext cx="5334000" cy="2286000"/>
            <a:chOff x="2112" y="2496"/>
            <a:chExt cx="3360" cy="1440"/>
          </a:xfrm>
        </p:grpSpPr>
        <p:sp>
          <p:nvSpPr>
            <p:cNvPr id="5133" name="Rectangle 12"/>
            <p:cNvSpPr>
              <a:spLocks noChangeArrowheads="1"/>
            </p:cNvSpPr>
            <p:nvPr/>
          </p:nvSpPr>
          <p:spPr bwMode="auto">
            <a:xfrm>
              <a:off x="3504" y="2496"/>
              <a:ext cx="1872" cy="1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2400">
                <a:latin typeface="Times New Roman" pitchFamily="18" charset="0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3408" y="2736"/>
              <a:ext cx="2064" cy="336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2400">
                <a:latin typeface="Times New Roman" pitchFamily="18" charset="0"/>
              </a:endParaRPr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3408" y="3264"/>
              <a:ext cx="2064" cy="480"/>
            </a:xfrm>
            <a:prstGeom prst="rect">
              <a:avLst/>
            </a:prstGeom>
            <a:solidFill>
              <a:srgbClr val="CCFFCC"/>
            </a:solidFill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8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de-DE" altLang="de-DE" sz="2400">
                <a:latin typeface="Times New Roman" pitchFamily="18" charset="0"/>
              </a:endParaRP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2112" y="2544"/>
              <a:ext cx="1104" cy="0"/>
            </a:xfrm>
            <a:prstGeom prst="line">
              <a:avLst/>
            </a:prstGeom>
            <a:noFill/>
            <a:ln w="63500">
              <a:solidFill>
                <a:srgbClr val="800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362200" y="152400"/>
            <a:ext cx="50625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- Auswahl mit Bedingungen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295400" y="1066800"/>
            <a:ext cx="403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rgbClr val="000000"/>
                </a:solidFill>
                <a:latin typeface="Times New Roman" pitchFamily="18" charset="0"/>
              </a:rPr>
              <a:t>Erweiterung zur Selektion von Datensätzen: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1295400" y="1447800"/>
            <a:ext cx="2320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SELECT</a:t>
            </a:r>
            <a:r>
              <a:rPr lang="de-DE" altLang="de-DE" sz="3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3733800" y="1447800"/>
            <a:ext cx="28876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Feldname</a:t>
            </a:r>
            <a:r>
              <a:rPr lang="de-DE" altLang="de-DE" sz="3600" b="1" i="1">
                <a:solidFill>
                  <a:srgbClr val="000000"/>
                </a:solidFill>
                <a:latin typeface="Times New Roman" pitchFamily="18" charset="0"/>
              </a:rPr>
              <a:t>(n)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1295400" y="2057400"/>
            <a:ext cx="18208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FROM</a:t>
            </a:r>
            <a:r>
              <a:rPr lang="de-DE" altLang="de-DE" sz="3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3352800" y="2057400"/>
            <a:ext cx="42592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latin typeface="Times New Roman" pitchFamily="18" charset="0"/>
              </a:rPr>
              <a:t>(</a:t>
            </a:r>
            <a:r>
              <a:rPr lang="de-DE" altLang="de-DE" sz="4400" b="1" i="1">
                <a:solidFill>
                  <a:srgbClr val="99FF99"/>
                </a:solidFill>
                <a:latin typeface="Times New Roman" pitchFamily="18" charset="0"/>
              </a:rPr>
              <a:t>Tabelle</a:t>
            </a:r>
            <a:r>
              <a:rPr lang="de-DE" altLang="de-DE" sz="3600" b="1" i="1">
                <a:solidFill>
                  <a:srgbClr val="000000"/>
                </a:solidFill>
                <a:latin typeface="Times New Roman" pitchFamily="18" charset="0"/>
              </a:rPr>
              <a:t> | </a:t>
            </a:r>
            <a:r>
              <a:rPr lang="de-DE" altLang="de-DE" sz="4400" b="1" i="1">
                <a:solidFill>
                  <a:srgbClr val="FF9999"/>
                </a:solidFill>
                <a:latin typeface="Times New Roman" pitchFamily="18" charset="0"/>
              </a:rPr>
              <a:t>Abfrage</a:t>
            </a:r>
            <a:r>
              <a:rPr lang="de-DE" altLang="de-DE" sz="4400" b="1" i="1">
                <a:latin typeface="Times New Roman" pitchFamily="18" charset="0"/>
              </a:rPr>
              <a:t>)</a:t>
            </a:r>
            <a:endParaRPr lang="de-DE" altLang="de-DE" sz="4400">
              <a:latin typeface="Times New Roman" pitchFamily="18" charset="0"/>
            </a:endParaRPr>
          </a:p>
        </p:txBody>
      </p:sp>
      <p:sp>
        <p:nvSpPr>
          <p:cNvPr id="6153" name="Rectangle 14"/>
          <p:cNvSpPr>
            <a:spLocks noChangeArrowheads="1"/>
          </p:cNvSpPr>
          <p:nvPr/>
        </p:nvSpPr>
        <p:spPr bwMode="auto">
          <a:xfrm>
            <a:off x="1295400" y="2681288"/>
            <a:ext cx="246697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latin typeface="Times New Roman" pitchFamily="18" charset="0"/>
              </a:rPr>
              <a:t>[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WHERE</a:t>
            </a:r>
            <a:r>
              <a:rPr lang="de-DE" altLang="de-DE" sz="3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de-DE" altLang="de-DE" sz="2400">
              <a:latin typeface="Times New Roman" pitchFamily="18" charset="0"/>
            </a:endParaRPr>
          </a:p>
        </p:txBody>
      </p:sp>
      <p:sp>
        <p:nvSpPr>
          <p:cNvPr id="6154" name="Rectangle 15"/>
          <p:cNvSpPr>
            <a:spLocks noChangeArrowheads="1"/>
          </p:cNvSpPr>
          <p:nvPr/>
        </p:nvSpPr>
        <p:spPr bwMode="auto">
          <a:xfrm>
            <a:off x="3657600" y="2667000"/>
            <a:ext cx="29479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Bedingung</a:t>
            </a:r>
            <a:r>
              <a:rPr lang="de-DE" altLang="de-DE" sz="4400" b="1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de-DE" altLang="de-DE" sz="4400" b="1" i="1">
                <a:solidFill>
                  <a:srgbClr val="000000"/>
                </a:solidFill>
                <a:latin typeface="Times New Roman" pitchFamily="18" charset="0"/>
              </a:rPr>
              <a:t>;</a:t>
            </a:r>
            <a:endParaRPr lang="de-DE" altLang="de-DE" sz="4400">
              <a:latin typeface="Times New Roman" pitchFamily="18" charset="0"/>
            </a:endParaRP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444625" y="3421063"/>
          <a:ext cx="6888163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kument" r:id="rId3" imgW="7166757" imgH="2767513" progId="Word.Document.8">
                  <p:embed/>
                </p:oleObj>
              </mc:Choice>
              <mc:Fallback>
                <p:oleObj name="Dokument" r:id="rId3" imgW="7166757" imgH="276751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421063"/>
                        <a:ext cx="6888163" cy="265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6" name="Picture 6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7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8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0" y="228600"/>
            <a:ext cx="68992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- structured query language - Sortierung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7172" name="Picture 5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7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524000" y="1752600"/>
            <a:ext cx="699928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SELECT </a:t>
            </a:r>
            <a:r>
              <a:rPr lang="de-DE" altLang="de-DE" sz="4400" b="1" i="1">
                <a:latin typeface="Times New Roman" pitchFamily="18" charset="0"/>
              </a:rPr>
              <a:t>Feldname(n)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FROM </a:t>
            </a:r>
            <a:r>
              <a:rPr lang="de-DE" altLang="de-DE" sz="4400" b="1" i="1">
                <a:latin typeface="Times New Roman" pitchFamily="18" charset="0"/>
              </a:rPr>
              <a:t>Tabelle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000099"/>
                </a:solidFill>
                <a:latin typeface="Times New Roman" pitchFamily="18" charset="0"/>
              </a:rPr>
              <a:t>[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ORDER BY </a:t>
            </a:r>
            <a:r>
              <a:rPr lang="de-DE" altLang="de-DE" sz="4400" b="1" i="1">
                <a:latin typeface="Times New Roman" pitchFamily="18" charset="0"/>
              </a:rPr>
              <a:t>Feldname(n)</a:t>
            </a:r>
            <a:r>
              <a:rPr lang="de-DE" altLang="de-DE" sz="4400" b="1">
                <a:solidFill>
                  <a:srgbClr val="000099"/>
                </a:solidFill>
                <a:latin typeface="Times New Roman" pitchFamily="18" charset="0"/>
              </a:rPr>
              <a:t>]</a:t>
            </a:r>
            <a:r>
              <a:rPr lang="de-DE" altLang="de-DE" sz="4400" b="1">
                <a:latin typeface="Times New Roman" pitchFamily="18" charset="0"/>
              </a:rPr>
              <a:t>;</a:t>
            </a:r>
            <a:r>
              <a:rPr lang="de-DE" altLang="de-DE" sz="4000" b="1" i="1">
                <a:latin typeface="Times New Roman" pitchFamily="18" charset="0"/>
              </a:rPr>
              <a:t> 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524000" y="1066800"/>
            <a:ext cx="401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Erweiterung für die Sortierung: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600200" y="4343400"/>
            <a:ext cx="33702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Beispiel: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SELECT *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FROM Lieferer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ORDER BY LPLZ, LOrt;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362200" y="152400"/>
            <a:ext cx="54181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SQL – Bedingungen mit Sortierung</a:t>
            </a:r>
            <a:endParaRPr lang="de-DE" altLang="de-DE" sz="2800" u="sng">
              <a:latin typeface="Times New Roman" pitchFamily="18" charset="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8196" name="Picture 6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8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1524000" y="1600200"/>
            <a:ext cx="69532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SELECT </a:t>
            </a:r>
            <a:r>
              <a:rPr lang="de-DE" altLang="de-DE" sz="4400" b="1" i="1">
                <a:latin typeface="Times New Roman" pitchFamily="18" charset="0"/>
              </a:rPr>
              <a:t>Feldname(n)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FROM </a:t>
            </a:r>
            <a:r>
              <a:rPr lang="de-DE" altLang="de-DE" sz="4400" b="1" i="1">
                <a:latin typeface="Times New Roman" pitchFamily="18" charset="0"/>
              </a:rPr>
              <a:t>Tabelle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000099"/>
                </a:solidFill>
                <a:latin typeface="Times New Roman" pitchFamily="18" charset="0"/>
              </a:rPr>
              <a:t>[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WHERE</a:t>
            </a:r>
            <a:r>
              <a:rPr lang="de-DE" altLang="de-DE" sz="4400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de-DE" altLang="de-DE" sz="4400" b="1" i="1">
                <a:latin typeface="Times New Roman" pitchFamily="18" charset="0"/>
              </a:rPr>
              <a:t>Bedingungen</a:t>
            </a:r>
            <a:r>
              <a:rPr lang="de-DE" altLang="de-DE" sz="4400" b="1">
                <a:solidFill>
                  <a:srgbClr val="000099"/>
                </a:solidFill>
                <a:latin typeface="Times New Roman" pitchFamily="18" charset="0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4400" b="1">
                <a:solidFill>
                  <a:srgbClr val="000099"/>
                </a:solidFill>
                <a:latin typeface="Times New Roman" pitchFamily="18" charset="0"/>
              </a:rPr>
              <a:t>[</a:t>
            </a:r>
            <a:r>
              <a:rPr lang="de-DE" altLang="de-DE" sz="4400" b="1">
                <a:solidFill>
                  <a:srgbClr val="FF0000"/>
                </a:solidFill>
                <a:latin typeface="Times New Roman" pitchFamily="18" charset="0"/>
              </a:rPr>
              <a:t>ORDER BY </a:t>
            </a:r>
            <a:r>
              <a:rPr lang="de-DE" altLang="de-DE" sz="4400" b="1" i="1">
                <a:latin typeface="Times New Roman" pitchFamily="18" charset="0"/>
              </a:rPr>
              <a:t>Feldname(n)</a:t>
            </a:r>
            <a:r>
              <a:rPr lang="de-DE" altLang="de-DE" sz="4400" b="1">
                <a:solidFill>
                  <a:srgbClr val="000099"/>
                </a:solidFill>
                <a:latin typeface="Times New Roman" pitchFamily="18" charset="0"/>
              </a:rPr>
              <a:t>]</a:t>
            </a:r>
            <a:r>
              <a:rPr lang="de-DE" altLang="de-DE" sz="4400" b="1">
                <a:latin typeface="Times New Roman" pitchFamily="18" charset="0"/>
              </a:rPr>
              <a:t>;</a:t>
            </a:r>
            <a:r>
              <a:rPr lang="de-DE" altLang="de-DE" sz="4000" b="1" i="1">
                <a:latin typeface="Times New Roman" pitchFamily="18" charset="0"/>
              </a:rPr>
              <a:t> </a:t>
            </a: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1524000" y="1066800"/>
            <a:ext cx="580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>
                <a:latin typeface="Times New Roman" pitchFamily="18" charset="0"/>
              </a:rPr>
              <a:t>Erweiterung für Bedingungen und Sortierung: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1600200" y="4648200"/>
            <a:ext cx="38000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itchFamily="18" charset="0"/>
              </a:rPr>
              <a:t>Beispiel: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itchFamily="18" charset="0"/>
              </a:rPr>
              <a:t>SELECT *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itchFamily="18" charset="0"/>
              </a:rPr>
              <a:t>FROM Artikel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itchFamily="18" charset="0"/>
              </a:rPr>
              <a:t>WHERE </a:t>
            </a:r>
            <a:r>
              <a:rPr lang="de-DE" altLang="de-DE" sz="2400" dirty="0" err="1" smtClean="0">
                <a:latin typeface="Times New Roman" pitchFamily="18" charset="0"/>
              </a:rPr>
              <a:t>ArtLaBest</a:t>
            </a:r>
            <a:r>
              <a:rPr lang="de-DE" altLang="de-DE" sz="2400" dirty="0" smtClean="0">
                <a:latin typeface="Times New Roman" pitchFamily="18" charset="0"/>
              </a:rPr>
              <a:t> &lt; 5</a:t>
            </a:r>
            <a:endParaRPr lang="de-DE" altLang="de-DE" sz="24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400" dirty="0">
                <a:latin typeface="Times New Roman" pitchFamily="18" charset="0"/>
              </a:rPr>
              <a:t>ORDER BY </a:t>
            </a:r>
            <a:r>
              <a:rPr lang="de-DE" altLang="de-DE" sz="2400" dirty="0" err="1">
                <a:latin typeface="Times New Roman" pitchFamily="18" charset="0"/>
              </a:rPr>
              <a:t>ArtGru</a:t>
            </a:r>
            <a:r>
              <a:rPr lang="de-DE" altLang="de-DE" sz="2400" dirty="0">
                <a:latin typeface="Times New Roman" pitchFamily="18" charset="0"/>
              </a:rPr>
              <a:t>, </a:t>
            </a:r>
            <a:r>
              <a:rPr lang="de-DE" altLang="de-DE" sz="2400" dirty="0" err="1">
                <a:latin typeface="Times New Roman" pitchFamily="18" charset="0"/>
              </a:rPr>
              <a:t>ArtBez</a:t>
            </a:r>
            <a:r>
              <a:rPr lang="de-DE" altLang="de-DE" sz="2400" dirty="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082675" y="762000"/>
            <a:ext cx="7667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95400" y="228600"/>
            <a:ext cx="74310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8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800" b="1" i="1">
                <a:latin typeface="Times New Roman" pitchFamily="18" charset="0"/>
              </a:rPr>
              <a:t>Selektion mit logischen und/oder Verknüpfungen</a:t>
            </a:r>
            <a:endParaRPr lang="de-DE" altLang="de-DE" sz="2800" u="sng">
              <a:latin typeface="Times New Roman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81719"/>
              </p:ext>
            </p:extLst>
          </p:nvPr>
        </p:nvGraphicFramePr>
        <p:xfrm>
          <a:off x="1471612" y="1916832"/>
          <a:ext cx="1121727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kument" r:id="rId3" imgW="6333861" imgH="1866085" progId="Word.Document.8">
                  <p:embed/>
                </p:oleObj>
              </mc:Choice>
              <mc:Fallback>
                <p:oleObj name="Dokument" r:id="rId3" imgW="6333861" imgH="186608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2" y="1916832"/>
                        <a:ext cx="11217275" cy="330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7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6394450"/>
            <a:ext cx="482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CHLIPS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SCHLIP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CHL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LI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LI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LI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LI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LI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LI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D:\office97\Vorlagen\Präsentationsdesigns\SCHLIPS.POT</Template>
  <TotalTime>0</TotalTime>
  <Words>1272</Words>
  <Application>Microsoft Office PowerPoint</Application>
  <PresentationFormat>Bildschirmpräsentation (4:3)</PresentationFormat>
  <Paragraphs>343</Paragraphs>
  <Slides>31</Slides>
  <Notes>0</Notes>
  <HiddenSlides>0</HiddenSlides>
  <MMClips>0</MMClips>
  <ScaleCrop>false</ScaleCrop>
  <HeadingPairs>
    <vt:vector size="8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  <vt:variant>
        <vt:lpstr>Zielgruppenorientierte Präsentationen</vt:lpstr>
      </vt:variant>
      <vt:variant>
        <vt:i4>1</vt:i4>
      </vt:variant>
    </vt:vector>
  </HeadingPairs>
  <TitlesOfParts>
    <vt:vector size="34" baseType="lpstr">
      <vt:lpstr>SCHLIPS</vt:lpstr>
      <vt:lpstr>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SQL: Bedingungen und Gruppierung</vt:lpstr>
      <vt:lpstr>Having (Bedingungen für Gruppen)</vt:lpstr>
      <vt:lpstr>Frage zum Verständnis</vt:lpstr>
      <vt:lpstr>Having vs. Where</vt:lpstr>
      <vt:lpstr>PowerPoint-Präsentation</vt:lpstr>
      <vt:lpstr>PowerPoint-Präsentation</vt:lpstr>
      <vt:lpstr>PowerPoint-Präsentation</vt:lpstr>
      <vt:lpstr>Denken über den Tabellenrand hinaus: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Ausdruck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Frank Burger;Nold</dc:creator>
  <cp:lastModifiedBy>Frank Burger</cp:lastModifiedBy>
  <cp:revision>212</cp:revision>
  <cp:lastPrinted>2023-04-18T13:31:40Z</cp:lastPrinted>
  <dcterms:created xsi:type="dcterms:W3CDTF">1999-09-11T18:34:56Z</dcterms:created>
  <dcterms:modified xsi:type="dcterms:W3CDTF">2023-04-18T13:32:20Z</dcterms:modified>
</cp:coreProperties>
</file>