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7" r:id="rId3"/>
    <p:sldId id="258" r:id="rId4"/>
    <p:sldId id="257" r:id="rId5"/>
    <p:sldId id="269" r:id="rId6"/>
    <p:sldId id="270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9" autoAdjust="0"/>
    <p:restoredTop sz="94660"/>
  </p:normalViewPr>
  <p:slideViewPr>
    <p:cSldViewPr>
      <p:cViewPr varScale="1">
        <p:scale>
          <a:sx n="89" d="100"/>
          <a:sy n="89" d="100"/>
        </p:scale>
        <p:origin x="3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F69B74E-61C5-4E53-9712-6D205E1A28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9244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alt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2CBF010-979D-47DF-8D80-6A22B623191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877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29B3-693A-4D10-953C-E44BAF949E0D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BD9AD-A3D2-4A96-86C3-9C5FCAD9EDB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AE9A1-6CEB-472B-84C0-8936835F95FA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4B5E6-C9A5-40A0-A0B7-85D1A530818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A91DB-796E-453A-B512-73C9802B71A3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A91DB-796E-453A-B512-73C9802B71A3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C5E4D-DE28-4024-A0E2-2A4802B255D6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433FD-9353-4EDA-B7E6-F7344E133CF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674AB5-13B4-4258-8810-BECD83ACC619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458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58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58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458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458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459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59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59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459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459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0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0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0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0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460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60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46724-6D5C-4F0E-9854-B2F9244C842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4976387"/>
      </p:ext>
    </p:extLst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43650" y="152400"/>
            <a:ext cx="203835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62650" cy="5638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1D32D-197B-4B00-85BB-12DCD74BF21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7961684"/>
      </p:ext>
    </p:extLst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BEE2F-C358-4437-A5D8-0A9B2F93A66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182845"/>
      </p:ext>
    </p:extLst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23C68-CAB5-4D78-8DA1-BE2E77BB008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6729471"/>
      </p:ext>
    </p:extLst>
  </p:cSld>
  <p:clrMapOvr>
    <a:masterClrMapping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57700" y="18288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0D01B-003F-43EC-B370-F82DABB8836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2734775"/>
      </p:ext>
    </p:extLst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8A57C-DACE-4266-B3C8-0D6B86CBED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46615"/>
      </p:ext>
    </p:extLst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DB7D3-99D3-48BA-8286-F686FCFDC06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9326939"/>
      </p:ext>
    </p:extLst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1ADC3-4541-4670-846D-D1A6889F7C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5931295"/>
      </p:ext>
    </p:extLst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19E27-1861-4A3B-AFFD-3D23E32687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5222560"/>
      </p:ext>
    </p:extLst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4A1B4-21C0-4D06-A6B2-F47F8F9E1A1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7667882"/>
      </p:ext>
    </p:extLst>
  </p:cSld>
  <p:clrMapOvr>
    <a:masterClrMapping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3279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001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de-DE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de-DE" altLang="de-DE"/>
              <a:t>Buchhaltung Zusammenfassung_02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4B84A8-15DD-4E4B-942F-19ECBD79406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 rot="-3172564">
            <a:off x="7921626" y="-4763"/>
            <a:ext cx="728662" cy="1363663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 rot="-3172564">
            <a:off x="8108156" y="197644"/>
            <a:ext cx="357188" cy="1181100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7938" y="5867400"/>
            <a:ext cx="982662" cy="919163"/>
            <a:chOff x="5" y="3490"/>
            <a:chExt cx="1124" cy="785"/>
          </a:xfrm>
        </p:grpSpPr>
        <p:sp>
          <p:nvSpPr>
            <p:cNvPr id="2356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6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7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7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357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357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235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357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7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7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2358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2358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8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359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59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7391400" y="0"/>
            <a:ext cx="2133600" cy="1911350"/>
            <a:chOff x="4610" y="57"/>
            <a:chExt cx="1344" cy="1204"/>
          </a:xfrm>
        </p:grpSpPr>
        <p:grpSp>
          <p:nvGrpSpPr>
            <p:cNvPr id="2359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359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2359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359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9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9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59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60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60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60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360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sp>
          <p:nvSpPr>
            <p:cNvPr id="2360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med">
    <p:cover dir="rd"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533-2882-4A62-B773-DC4A1D9DC029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Inhaltsfolie Bilanz </a:t>
            </a:r>
            <a:r>
              <a:rPr lang="de-DE" altLang="de-DE"/>
              <a:t>und Konten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001000" cy="2362200"/>
          </a:xfrm>
        </p:spPr>
        <p:txBody>
          <a:bodyPr/>
          <a:lstStyle/>
          <a:p>
            <a:r>
              <a:rPr lang="de-DE" altLang="de-DE" sz="2400"/>
              <a:t>Zusammenhang zwischen Bilanz und Buchführung</a:t>
            </a:r>
          </a:p>
          <a:p>
            <a:r>
              <a:rPr lang="de-DE" altLang="de-DE" sz="2400"/>
              <a:t>Übersicht: Belege, Grundbuch und Hauptbuch</a:t>
            </a:r>
          </a:p>
          <a:p>
            <a:r>
              <a:rPr lang="de-DE" altLang="de-DE" sz="2400"/>
              <a:t>Basiswissen: Belege</a:t>
            </a:r>
          </a:p>
          <a:p>
            <a:r>
              <a:rPr lang="de-DE" altLang="de-DE" sz="2400"/>
              <a:t>Aufbau des Grundbuchs</a:t>
            </a:r>
          </a:p>
          <a:p>
            <a:r>
              <a:rPr lang="de-DE" altLang="de-DE" sz="2400"/>
              <a:t>Basiswissen: Konten</a:t>
            </a:r>
          </a:p>
        </p:txBody>
      </p:sp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28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056-88D1-40FF-AB74-3874AA430A8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838200"/>
          </a:xfrm>
        </p:spPr>
        <p:txBody>
          <a:bodyPr/>
          <a:lstStyle/>
          <a:p>
            <a:r>
              <a:rPr lang="de-DE" altLang="de-DE" sz="2800" u="sng"/>
              <a:t>Zusammenhang zwischen </a:t>
            </a:r>
            <a:br>
              <a:rPr lang="de-DE" altLang="de-DE" sz="2800" u="sng"/>
            </a:br>
            <a:r>
              <a:rPr lang="de-DE" altLang="de-DE" sz="2800" u="sng"/>
              <a:t>Bilanz und Buchführung</a:t>
            </a:r>
          </a:p>
        </p:txBody>
      </p: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609600" y="3657600"/>
            <a:ext cx="7391400" cy="762000"/>
            <a:chOff x="384" y="2112"/>
            <a:chExt cx="4656" cy="480"/>
          </a:xfrm>
        </p:grpSpPr>
        <p:sp>
          <p:nvSpPr>
            <p:cNvPr id="53251" name="Line 3"/>
            <p:cNvSpPr>
              <a:spLocks noChangeShapeType="1"/>
            </p:cNvSpPr>
            <p:nvPr/>
          </p:nvSpPr>
          <p:spPr bwMode="auto">
            <a:xfrm>
              <a:off x="384" y="2352"/>
              <a:ext cx="46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>
              <a:off x="384" y="2112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4560" y="216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609600" y="4495800"/>
            <a:ext cx="6629400" cy="457200"/>
            <a:chOff x="384" y="2832"/>
            <a:chExt cx="4176" cy="288"/>
          </a:xfrm>
        </p:grpSpPr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384" y="288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4560" y="288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1200" y="2832"/>
              <a:ext cx="2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Buchungen des lfd. Geschäftsjahres</a:t>
              </a:r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>
              <a:off x="480" y="2928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3600" y="2928"/>
              <a:ext cx="8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228600" y="1295400"/>
            <a:ext cx="1143000" cy="2268538"/>
            <a:chOff x="144" y="816"/>
            <a:chExt cx="720" cy="1429"/>
          </a:xfrm>
        </p:grpSpPr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44" y="1584"/>
              <a:ext cx="72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Eröffnungs</a:t>
              </a:r>
              <a:r>
                <a:rPr lang="de-DE" altLang="de-DE" sz="1400"/>
                <a:t>bilanz des</a:t>
              </a:r>
            </a:p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lfd. Jahres</a:t>
              </a:r>
            </a:p>
          </p:txBody>
        </p:sp>
        <p:sp>
          <p:nvSpPr>
            <p:cNvPr id="53256" name="Text Box 8"/>
            <p:cNvSpPr txBox="1">
              <a:spLocks noChangeArrowheads="1"/>
            </p:cNvSpPr>
            <p:nvPr/>
          </p:nvSpPr>
          <p:spPr bwMode="auto">
            <a:xfrm>
              <a:off x="144" y="816"/>
              <a:ext cx="720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Schluss-</a:t>
              </a:r>
              <a:r>
                <a:rPr lang="de-DE" altLang="de-DE" sz="1400"/>
                <a:t>bilanz des</a:t>
              </a:r>
            </a:p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Vorjahres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0" y="13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505200" y="2438400"/>
            <a:ext cx="4724400" cy="3579813"/>
            <a:chOff x="2208" y="1536"/>
            <a:chExt cx="2976" cy="2255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4176" y="1536"/>
              <a:ext cx="72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Schluss-</a:t>
              </a:r>
              <a:r>
                <a:rPr lang="de-DE" altLang="de-DE" sz="1400"/>
                <a:t>bilanz des</a:t>
              </a:r>
            </a:p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lfd. Jahres</a:t>
              </a: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3408" y="3264"/>
              <a:ext cx="960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Inventur </a:t>
              </a:r>
              <a:r>
                <a:rPr lang="de-DE" altLang="de-DE" sz="1400"/>
                <a:t>und</a:t>
              </a:r>
              <a:r>
                <a:rPr lang="de-DE" altLang="de-DE" sz="1400" b="1"/>
                <a:t> Inventar</a:t>
              </a:r>
              <a:endParaRPr lang="de-DE" altLang="de-DE" sz="1400"/>
            </a:p>
            <a:p>
              <a:pPr algn="ctr">
                <a:spcBef>
                  <a:spcPct val="50000"/>
                </a:spcBef>
              </a:pPr>
              <a:r>
                <a:rPr lang="de-DE" altLang="de-DE" sz="1400" b="1"/>
                <a:t>lfd. Jahres</a:t>
              </a:r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2208" y="307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2208" y="3504"/>
              <a:ext cx="1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4320" y="3504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 flipV="1">
              <a:off x="5184" y="1776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 flipH="1">
              <a:off x="4848" y="177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1676400" y="1828800"/>
            <a:ext cx="4800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Finanzbuchführung</a:t>
            </a:r>
            <a:r>
              <a:rPr lang="de-DE" altLang="de-DE" sz="1600"/>
              <a:t> als Kombination aus</a:t>
            </a:r>
          </a:p>
          <a:p>
            <a:pPr algn="ctr">
              <a:spcBef>
                <a:spcPct val="50000"/>
              </a:spcBef>
            </a:pPr>
            <a:r>
              <a:rPr lang="de-DE" altLang="de-DE" sz="1600" b="1"/>
              <a:t>Zeitpunkt</a:t>
            </a:r>
            <a:r>
              <a:rPr lang="de-DE" altLang="de-DE" sz="1600"/>
              <a:t>rechnung (Bilanz) und </a:t>
            </a:r>
          </a:p>
          <a:p>
            <a:pPr algn="ctr">
              <a:spcBef>
                <a:spcPct val="50000"/>
              </a:spcBef>
            </a:pPr>
            <a:r>
              <a:rPr lang="de-DE" altLang="de-DE" sz="1600" b="1"/>
              <a:t>Zeitraum</a:t>
            </a:r>
            <a:r>
              <a:rPr lang="de-DE" altLang="de-DE" sz="1600"/>
              <a:t>rechnung (lfd. Buchführung)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72E-04A8-414F-85EC-C84839E02F37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60350"/>
            <a:ext cx="7327900" cy="501650"/>
          </a:xfrm>
        </p:spPr>
        <p:txBody>
          <a:bodyPr/>
          <a:lstStyle/>
          <a:p>
            <a:r>
              <a:rPr lang="de-DE" altLang="de-DE" sz="2400" u="sng"/>
              <a:t>Übersicht: Belege, </a:t>
            </a:r>
            <a:r>
              <a:rPr lang="de-DE" altLang="de-DE" sz="2800" u="sng"/>
              <a:t>Grundbuch</a:t>
            </a:r>
            <a:r>
              <a:rPr lang="de-DE" altLang="de-DE" sz="2400" u="sng"/>
              <a:t> und Hauptbuch</a:t>
            </a: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3200400" y="1295400"/>
          <a:ext cx="28860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Arbeitsblatt" r:id="rId4" imgW="2886572" imgH="2438641" progId="Excel.Sheet.8">
                  <p:embed/>
                </p:oleObj>
              </mc:Choice>
              <mc:Fallback>
                <p:oleObj name="Arbeitsblatt" r:id="rId4" imgW="2886572" imgH="2438641" progId="Excel.Shee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28860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1828800" y="4038600"/>
          <a:ext cx="28289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Arbeitsblatt" r:id="rId6" imgW="2829151" imgH="2229212" progId="Excel.Sheet.8">
                  <p:embed/>
                </p:oleObj>
              </mc:Choice>
              <mc:Fallback>
                <p:oleObj name="Arbeitsblatt" r:id="rId6" imgW="2829151" imgH="2229212" progId="Excel.Sheet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28289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5334000" y="4114800"/>
          <a:ext cx="32004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Arbeitsblatt" r:id="rId8" imgW="3172231" imgH="1905482" progId="Excel.Sheet.8">
                  <p:embed/>
                </p:oleObj>
              </mc:Choice>
              <mc:Fallback>
                <p:oleObj name="Arbeitsblatt" r:id="rId8" imgW="3172231" imgH="1905482" progId="Excel.Shee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32004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2324100" y="2743200"/>
            <a:ext cx="609600" cy="914400"/>
            <a:chOff x="1464" y="1728"/>
            <a:chExt cx="384" cy="576"/>
          </a:xfrm>
        </p:grpSpPr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H="1">
              <a:off x="1464" y="1728"/>
              <a:ext cx="384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1488" y="1728"/>
              <a:ext cx="0" cy="576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4724400" y="51816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A94-3156-493A-ADCD-C6F509E92E3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57200"/>
            <a:ext cx="6870700" cy="1066800"/>
          </a:xfrm>
        </p:spPr>
        <p:txBody>
          <a:bodyPr/>
          <a:lstStyle/>
          <a:p>
            <a:r>
              <a:rPr lang="de-DE" altLang="de-DE" sz="2800" u="sng"/>
              <a:t>Basiswissen: Belege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696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sz="1400" b="1" dirty="0"/>
              <a:t>Grundsatz</a:t>
            </a:r>
            <a:r>
              <a:rPr lang="de-DE" altLang="de-DE" sz="1400" dirty="0"/>
              <a:t>: Keine Buchung ohne Beleg (vgl. § 238 Abs. 1, Satz 1 HGB); über diesen Grundsatz wird sichergestellt, dass sich alle Geschäftsvorfälle in ihrer Entstehung und Abbildung in der Buchhaltung nachvollziehen lassen.</a:t>
            </a:r>
          </a:p>
          <a:p>
            <a:pPr>
              <a:lnSpc>
                <a:spcPct val="90000"/>
              </a:lnSpc>
            </a:pPr>
            <a:r>
              <a:rPr lang="de-DE" altLang="de-DE" sz="1400" dirty="0"/>
              <a:t>Belege bilden Geschäftsvorfälle wie z.B. den Einkauf und Verkauf von Produkten, die Zahlung von Rechnungen über Bankkonten etc. ab.</a:t>
            </a:r>
          </a:p>
          <a:p>
            <a:pPr>
              <a:lnSpc>
                <a:spcPct val="90000"/>
              </a:lnSpc>
            </a:pPr>
            <a:r>
              <a:rPr lang="de-DE" altLang="de-DE" sz="1400" dirty="0"/>
              <a:t>Nach dem </a:t>
            </a:r>
            <a:r>
              <a:rPr lang="de-DE" altLang="de-DE" sz="1400" b="1" dirty="0"/>
              <a:t>Inhalt/Herkunft</a:t>
            </a:r>
            <a:r>
              <a:rPr lang="de-DE" altLang="de-DE" sz="1400" dirty="0"/>
              <a:t> der Belege unterscheidet man zwischen</a:t>
            </a:r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Fremdbelegen (werden von fremden Unternehmen erstellt, z.B. Eingangsrechnung, Bankbelege, Postbelege)</a:t>
            </a:r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Eigenbelegen (werden im eigenen Unternehmen erstellt, z.B. Ausgangsrechnung, Belege über Stornobuchungen, Abschlussbuchungen)</a:t>
            </a:r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Notbelegen (werden bei Verlust/Fehlen des Ursprungsbelegs erstellt, z.B. Parkquittung)</a:t>
            </a:r>
          </a:p>
          <a:p>
            <a:pPr>
              <a:lnSpc>
                <a:spcPct val="90000"/>
              </a:lnSpc>
            </a:pPr>
            <a:r>
              <a:rPr lang="de-DE" altLang="de-DE" sz="1400" dirty="0"/>
              <a:t>Belege sind </a:t>
            </a:r>
            <a:r>
              <a:rPr lang="de-DE" altLang="de-DE" sz="1400" b="1" dirty="0"/>
              <a:t>10 Jahre aufzubewahren</a:t>
            </a:r>
            <a:r>
              <a:rPr lang="de-DE" altLang="de-DE" sz="1400" dirty="0"/>
              <a:t> (vgl. 257 Abs. 4 HGB)</a:t>
            </a:r>
          </a:p>
          <a:p>
            <a:pPr>
              <a:lnSpc>
                <a:spcPct val="90000"/>
              </a:lnSpc>
            </a:pPr>
            <a:r>
              <a:rPr lang="de-DE" altLang="de-DE" sz="1400" dirty="0"/>
              <a:t>Die Bearbeitung von Belegen umfasst folgende Stufen:</a:t>
            </a:r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Vorbereitung: Überprüfung auf sachliche und rechnerische Richtigkeit, Bestimmung des Buchungsbeleges, Belegsortierung, -nummerierung und –</a:t>
            </a:r>
            <a:r>
              <a:rPr lang="de-DE" altLang="de-DE" sz="1300" dirty="0" err="1"/>
              <a:t>vorkontierung</a:t>
            </a:r>
            <a:endParaRPr lang="de-DE" altLang="de-DE" sz="1300" dirty="0"/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Buchung aller Belege in Grund-, Neben und Hauptbuch</a:t>
            </a:r>
          </a:p>
          <a:p>
            <a:pPr lvl="1">
              <a:lnSpc>
                <a:spcPct val="90000"/>
              </a:lnSpc>
            </a:pPr>
            <a:r>
              <a:rPr lang="de-DE" altLang="de-DE" sz="1300" dirty="0"/>
              <a:t>Ablage und Aufbewahrung der Belege entsprechend den Rechnungslegungsvorschriften sowie den unternehmensinternen Richtlinien</a:t>
            </a:r>
          </a:p>
          <a:p>
            <a:pPr>
              <a:lnSpc>
                <a:spcPct val="90000"/>
              </a:lnSpc>
            </a:pPr>
            <a:endParaRPr lang="de-DE" altLang="de-DE" sz="1200" dirty="0"/>
          </a:p>
          <a:p>
            <a:pPr>
              <a:lnSpc>
                <a:spcPct val="90000"/>
              </a:lnSpc>
            </a:pPr>
            <a:endParaRPr lang="de-DE" altLang="de-DE" sz="1600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F8F5-A781-477F-83A3-603623EFD041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Beleg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 spd="med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F8F5-A781-477F-83A3-603623EFD0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Beleg 2.0 (etwas moderner)</a:t>
            </a:r>
            <a:br>
              <a:rPr lang="de-DE" altLang="de-DE" dirty="0"/>
            </a:br>
            <a:r>
              <a:rPr lang="de-DE" altLang="de-DE" dirty="0"/>
              <a:t>in SAP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" y="1916832"/>
            <a:ext cx="857091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00743"/>
      </p:ext>
    </p:extLst>
  </p:cSld>
  <p:clrMapOvr>
    <a:masterClrMapping/>
  </p:clrMapOvr>
  <p:transition spd="med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A993-812B-40A8-B557-5DD7A03B40D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413500" cy="914400"/>
          </a:xfrm>
        </p:spPr>
        <p:txBody>
          <a:bodyPr/>
          <a:lstStyle/>
          <a:p>
            <a:r>
              <a:rPr lang="de-DE" altLang="de-DE" sz="2800" u="sng"/>
              <a:t>Aufbau des Grundbuchs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2925763" y="5356225"/>
            <a:ext cx="30972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de-DE" sz="1100" i="1">
                <a:solidFill>
                  <a:srgbClr val="000000"/>
                </a:solidFill>
                <a:latin typeface="Arial" charset="0"/>
              </a:rPr>
              <a:t>Das Grundbuch ist 10 Jahre aufzubewahren!</a:t>
            </a:r>
            <a:endParaRPr lang="de-DE" altLang="de-DE"/>
          </a:p>
        </p:txBody>
      </p:sp>
      <p:graphicFrame>
        <p:nvGraphicFramePr>
          <p:cNvPr id="47181" name="Object 77"/>
          <p:cNvGraphicFramePr>
            <a:graphicFrameLocks noChangeAspect="1"/>
          </p:cNvGraphicFramePr>
          <p:nvPr/>
        </p:nvGraphicFramePr>
        <p:xfrm>
          <a:off x="1600200" y="1295400"/>
          <a:ext cx="5562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5" name="Arbeitsblatt" r:id="rId4" imgW="5315221" imgH="1467091" progId="Excel.Sheet.8">
                  <p:embed/>
                </p:oleObj>
              </mc:Choice>
              <mc:Fallback>
                <p:oleObj name="Arbeitsblatt" r:id="rId4" imgW="5315221" imgH="1467091" progId="Excel.Sheet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5562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82" name="Object 78"/>
          <p:cNvGraphicFramePr>
            <a:graphicFrameLocks noChangeAspect="1"/>
          </p:cNvGraphicFramePr>
          <p:nvPr/>
        </p:nvGraphicFramePr>
        <p:xfrm>
          <a:off x="1676400" y="3276600"/>
          <a:ext cx="53149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Arbeitsblatt" r:id="rId6" imgW="5315221" imgH="1629137" progId="Excel.Sheet.8">
                  <p:embed/>
                </p:oleObj>
              </mc:Choice>
              <mc:Fallback>
                <p:oleObj name="Arbeitsblatt" r:id="rId6" imgW="5315221" imgH="1629137" progId="Excel.Sheet.8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53149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Buchhaltung Zusammenfassung_02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51E6-759E-418F-9C9F-E1E195AE73C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327900" cy="685800"/>
          </a:xfrm>
        </p:spPr>
        <p:txBody>
          <a:bodyPr/>
          <a:lstStyle/>
          <a:p>
            <a:r>
              <a:rPr lang="de-DE" altLang="de-DE" sz="2800" u="sng"/>
              <a:t>Basiswissen: Konten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2705100"/>
          </a:xfrm>
        </p:spPr>
        <p:txBody>
          <a:bodyPr/>
          <a:lstStyle/>
          <a:p>
            <a:r>
              <a:rPr lang="de-DE" altLang="de-DE" sz="1400" dirty="0"/>
              <a:t>Ein </a:t>
            </a:r>
            <a:r>
              <a:rPr lang="de-DE" altLang="de-DE" sz="1400" b="1" dirty="0"/>
              <a:t>Konto</a:t>
            </a:r>
            <a:r>
              <a:rPr lang="de-DE" altLang="de-DE" sz="1400" dirty="0"/>
              <a:t> erfasst alle Bewegungen eines Bilanzpostens im Laufe des Geschäftsjahres.</a:t>
            </a:r>
          </a:p>
          <a:p>
            <a:r>
              <a:rPr lang="de-DE" altLang="de-DE" sz="1400" dirty="0"/>
              <a:t>Man unterscheidet zwischen </a:t>
            </a:r>
            <a:r>
              <a:rPr lang="de-DE" altLang="de-DE" sz="1400" b="1" dirty="0"/>
              <a:t>Bestandskonten</a:t>
            </a:r>
            <a:r>
              <a:rPr lang="de-DE" altLang="de-DE" sz="1400" dirty="0"/>
              <a:t> und </a:t>
            </a:r>
            <a:r>
              <a:rPr lang="de-DE" altLang="de-DE" sz="1400" b="1" dirty="0"/>
              <a:t>Erfolgskonten</a:t>
            </a:r>
          </a:p>
          <a:p>
            <a:pPr lvl="1"/>
            <a:r>
              <a:rPr lang="de-DE" altLang="de-DE" sz="1200" dirty="0"/>
              <a:t>Bestandskonten erscheinen auf der Aktiv- bzw. Passivseite der Bilanz</a:t>
            </a:r>
          </a:p>
          <a:p>
            <a:pPr lvl="1"/>
            <a:r>
              <a:rPr lang="de-DE" altLang="de-DE" sz="1200" dirty="0"/>
              <a:t>Erfolgskonten sind Unterkonten des (passiven) Bestandskontos Eigenkapital</a:t>
            </a:r>
          </a:p>
          <a:p>
            <a:r>
              <a:rPr lang="de-DE" altLang="de-DE" sz="1400" dirty="0"/>
              <a:t>Es lassen sich folgende </a:t>
            </a:r>
            <a:r>
              <a:rPr lang="de-DE" altLang="de-DE" sz="1400" b="1" dirty="0"/>
              <a:t>Buchungen auf Konten</a:t>
            </a:r>
            <a:r>
              <a:rPr lang="de-DE" altLang="de-DE" sz="1400" dirty="0"/>
              <a:t> unterscheiden:</a:t>
            </a:r>
          </a:p>
          <a:p>
            <a:pPr lvl="1"/>
            <a:r>
              <a:rPr lang="de-DE" altLang="de-DE" sz="1200" dirty="0"/>
              <a:t>Eröffnungsbuchungen (Übernahme der Anfangsbestände aus der Eröffnungsbilanz; nur für Bestandskonten)</a:t>
            </a:r>
          </a:p>
          <a:p>
            <a:pPr lvl="1"/>
            <a:r>
              <a:rPr lang="de-DE" altLang="de-DE" sz="1200" dirty="0"/>
              <a:t>Laufende Buchungen (Erfassung von Zu- und Abgängen im Laufe des Geschäftsjahres)</a:t>
            </a:r>
          </a:p>
          <a:p>
            <a:pPr lvl="1"/>
            <a:r>
              <a:rPr lang="de-DE" altLang="de-DE" sz="1200" dirty="0"/>
              <a:t>Abschlussbuchungen (bei Bestandskonten: Übertragung des Schlussbestandes in das Schlussbilanzkonto; bei Erfolgskonten: Übertragung des Schlussbestandes in das GuV-Konto)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838200" y="3810000"/>
          <a:ext cx="3571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Arbeitsblatt" r:id="rId4" imgW="3572372" imgH="838441" progId="Excel.Sheet.8">
                  <p:embed/>
                </p:oleObj>
              </mc:Choice>
              <mc:Fallback>
                <p:oleObj name="Arbeitsblatt" r:id="rId4" imgW="3572372" imgH="838441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3571875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724400" y="3810000"/>
          <a:ext cx="3571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Arbeitsblatt" r:id="rId6" imgW="3572372" imgH="838441" progId="Excel.Sheet.8">
                  <p:embed/>
                </p:oleObj>
              </mc:Choice>
              <mc:Fallback>
                <p:oleObj name="Arbeitsblatt" r:id="rId6" imgW="3572372" imgH="83844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3571875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838200" y="4800600"/>
          <a:ext cx="3571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Arbeitsblatt" r:id="rId8" imgW="3572372" imgH="676757" progId="Excel.Sheet.8">
                  <p:embed/>
                </p:oleObj>
              </mc:Choice>
              <mc:Fallback>
                <p:oleObj name="Arbeitsblatt" r:id="rId8" imgW="3572372" imgH="676757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3571875" cy="676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743450" y="4819650"/>
          <a:ext cx="3571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Arbeitsblatt" r:id="rId10" imgW="3572372" imgH="666991" progId="Excel.Sheet.8">
                  <p:embed/>
                </p:oleObj>
              </mc:Choice>
              <mc:Fallback>
                <p:oleObj name="Arbeitsblatt" r:id="rId10" imgW="3572372" imgH="666991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819650"/>
                        <a:ext cx="3571875" cy="666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build="p"/>
    </p:bldLst>
  </p:timing>
</p:sld>
</file>

<file path=ppt/theme/theme1.xml><?xml version="1.0" encoding="utf-8"?>
<a:theme xmlns:a="http://schemas.openxmlformats.org/drawingml/2006/main" name="Krayons">
  <a:themeElements>
    <a:clrScheme name="K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K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431</Words>
  <Application>Microsoft Office PowerPoint</Application>
  <PresentationFormat>Bildschirmpräsentation (4:3)</PresentationFormat>
  <Paragraphs>69</Paragraphs>
  <Slides>8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Krayons</vt:lpstr>
      <vt:lpstr>Arbeitsblatt</vt:lpstr>
      <vt:lpstr>Inhaltsfolie Bilanz und Konten</vt:lpstr>
      <vt:lpstr>Zusammenhang zwischen  Bilanz und Buchführung</vt:lpstr>
      <vt:lpstr>Übersicht: Belege, Grundbuch und Hauptbuch</vt:lpstr>
      <vt:lpstr>Basiswissen: Belege</vt:lpstr>
      <vt:lpstr>Beleg</vt:lpstr>
      <vt:lpstr>Beleg 2.0 (etwas moderner) in SAP</vt:lpstr>
      <vt:lpstr>Aufbau des Grundbuchs</vt:lpstr>
      <vt:lpstr>Basiswissen: Konten</vt:lpstr>
    </vt:vector>
  </TitlesOfParts>
  <Company>Wedel Enterprises Cologne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Buchhaltung_01</dc:title>
  <dc:creator>notadmin</dc:creator>
  <cp:lastModifiedBy>Frank Burger</cp:lastModifiedBy>
  <cp:revision>92</cp:revision>
  <dcterms:created xsi:type="dcterms:W3CDTF">2002-05-12T12:50:39Z</dcterms:created>
  <dcterms:modified xsi:type="dcterms:W3CDTF">2018-10-09T15:02:14Z</dcterms:modified>
</cp:coreProperties>
</file>