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5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07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11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39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1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C4B1-C088-4AAF-8178-4C473105A277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AA0892-716B-4112-9C60-FC087EC1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FD4F-B932-4244-B507-082993285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12C4-D7E7-4613-90E6-EF86F1C2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TRAVEL DESTINATION RECOMMENDATION SYSTEM</a:t>
            </a:r>
          </a:p>
          <a:p>
            <a:r>
              <a:rPr lang="en-US" dirty="0"/>
              <a:t>Alexander Derek Veale</a:t>
            </a:r>
          </a:p>
        </p:txBody>
      </p:sp>
    </p:spTree>
    <p:extLst>
      <p:ext uri="{BB962C8B-B14F-4D97-AF65-F5344CB8AC3E}">
        <p14:creationId xmlns:p14="http://schemas.microsoft.com/office/powerpoint/2010/main" val="11993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6B40-0DBA-4FD5-BA85-48EDFED8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Background, Problem Statement &amp;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0EB9-BBD9-4FE8-9D19-B3A53879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tourism industry is a massive market and growing steadily as </a:t>
            </a:r>
            <a:r>
              <a:rPr lang="en-US" dirty="0" err="1"/>
              <a:t>internation</a:t>
            </a:r>
            <a:r>
              <a:rPr lang="en-US" dirty="0"/>
              <a:t> travel becomes easier and more affordable(ignoring the effects of the pandemic)</a:t>
            </a:r>
          </a:p>
          <a:p>
            <a:r>
              <a:rPr lang="en-US" dirty="0"/>
              <a:t>Travel companies spend lots of money trying to attract customers and sell the travel deals and packages</a:t>
            </a:r>
          </a:p>
          <a:p>
            <a:r>
              <a:rPr lang="en-US" dirty="0"/>
              <a:t>Problem statement: create a model that clusters popular travel destinations and makes recommendations based on previous travel experiences</a:t>
            </a:r>
          </a:p>
          <a:p>
            <a:r>
              <a:rPr lang="en-US" dirty="0"/>
              <a:t>This would increase customer satisfaction by making better travel recommendations</a:t>
            </a:r>
          </a:p>
          <a:p>
            <a:r>
              <a:rPr lang="en-US" dirty="0"/>
              <a:t>This would allow better targeting when advertising particular destinations to particular customers</a:t>
            </a:r>
          </a:p>
        </p:txBody>
      </p:sp>
    </p:spTree>
    <p:extLst>
      <p:ext uri="{BB962C8B-B14F-4D97-AF65-F5344CB8AC3E}">
        <p14:creationId xmlns:p14="http://schemas.microsoft.com/office/powerpoint/2010/main" val="328858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B50E-B2FB-42A2-82FD-1CA00317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1BBF-E38B-4784-AB62-5AD9AC62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002"/>
            <a:ext cx="8596668" cy="4793942"/>
          </a:xfrm>
        </p:spPr>
        <p:txBody>
          <a:bodyPr>
            <a:normAutofit/>
          </a:bodyPr>
          <a:lstStyle/>
          <a:p>
            <a:r>
              <a:rPr lang="en-US" dirty="0"/>
              <a:t>Downloaded a list of the Top 100 Cities travelled to in 2019 from ‘Euromonitor’, converted the file from pdf to html format and the scraped the contents in python</a:t>
            </a:r>
          </a:p>
          <a:p>
            <a:r>
              <a:rPr lang="en-US" dirty="0"/>
              <a:t>Got the coordinates of each city using the ‘</a:t>
            </a:r>
            <a:r>
              <a:rPr lang="en-US" dirty="0" err="1"/>
              <a:t>geopy</a:t>
            </a:r>
            <a:r>
              <a:rPr lang="en-US" dirty="0"/>
              <a:t>’ library in the Skills Network Labs environment, saved the data frame as a csv file and them imported them into the project notebook</a:t>
            </a:r>
          </a:p>
          <a:p>
            <a:r>
              <a:rPr lang="en-US" dirty="0"/>
              <a:t>Retrieved a list of the venues within a 7.5km radius of the city’s coordinates using the Foursquare API as well as the requests and json libraries</a:t>
            </a:r>
          </a:p>
          <a:p>
            <a:r>
              <a:rPr lang="en-US" dirty="0"/>
              <a:t>Removed venues that were of no concern to tourists/found in all destinations/were of less importance but would have a high frequency of occurrence </a:t>
            </a:r>
          </a:p>
          <a:p>
            <a:r>
              <a:rPr lang="en-US" dirty="0"/>
              <a:t>Merged similar venue categories relating to nightlife and sports venues into single categories respectively</a:t>
            </a:r>
          </a:p>
          <a:p>
            <a:r>
              <a:rPr lang="en-US" dirty="0"/>
              <a:t>503 unique venue categories reduced to 325 and 9191 venues reduced to 5470</a:t>
            </a:r>
          </a:p>
        </p:txBody>
      </p:sp>
    </p:spTree>
    <p:extLst>
      <p:ext uri="{BB962C8B-B14F-4D97-AF65-F5344CB8AC3E}">
        <p14:creationId xmlns:p14="http://schemas.microsoft.com/office/powerpoint/2010/main" val="5855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1E31-C854-4CFA-AEBA-97EE45AE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46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430A-D604-42F2-A0BE-F2DFC624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061"/>
            <a:ext cx="8596668" cy="4594302"/>
          </a:xfrm>
        </p:spPr>
        <p:txBody>
          <a:bodyPr/>
          <a:lstStyle/>
          <a:p>
            <a:r>
              <a:rPr lang="en-US" dirty="0"/>
              <a:t>Used the data frame of venues and categories to create a frequency table representing the proportion of each venue category found in each city using the ‘</a:t>
            </a:r>
            <a:r>
              <a:rPr lang="en-US" dirty="0" err="1"/>
              <a:t>get_dummies</a:t>
            </a:r>
            <a:r>
              <a:rPr lang="en-US" dirty="0"/>
              <a:t>’ method, a portion of which can be seen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D99DA-FF32-4B96-AC73-3B3D2B8F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9" y="2696661"/>
            <a:ext cx="1146970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9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DD2B-3F27-44D7-BB05-62CA4996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CC79C-2653-4201-AC45-708196DD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17724"/>
            <a:ext cx="8596668" cy="772358"/>
          </a:xfrm>
        </p:spPr>
        <p:txBody>
          <a:bodyPr>
            <a:normAutofit/>
          </a:bodyPr>
          <a:lstStyle/>
          <a:p>
            <a:r>
              <a:rPr lang="en-US" dirty="0"/>
              <a:t>Created a data frame containing the top 10 most frequently occurring venue categories for each city, a snippet of which can be seen above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8645E-951D-4255-85A3-939B9FD49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3" y="1404180"/>
            <a:ext cx="1015506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EAEA-D40B-42C1-B2E7-D8271525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/>
          <a:lstStyle/>
          <a:p>
            <a:r>
              <a:rPr lang="en-US" dirty="0"/>
              <a:t>Data Modeling - </a:t>
            </a:r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B2FB-B439-42EE-B5A5-87327BF9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268"/>
            <a:ext cx="8596668" cy="3880773"/>
          </a:xfrm>
        </p:spPr>
        <p:txBody>
          <a:bodyPr/>
          <a:lstStyle/>
          <a:p>
            <a:r>
              <a:rPr lang="en-US" dirty="0"/>
              <a:t>Used the frequency table to train a </a:t>
            </a:r>
            <a:r>
              <a:rPr lang="en-US" dirty="0" err="1"/>
              <a:t>Kmeans</a:t>
            </a:r>
            <a:r>
              <a:rPr lang="en-US" dirty="0"/>
              <a:t> model with 5 clusters – 1 cluster for each of the 5 broad holiday types</a:t>
            </a:r>
          </a:p>
          <a:p>
            <a:r>
              <a:rPr lang="en-US" dirty="0"/>
              <a:t>Visualized the resulting clusters using folium and different </a:t>
            </a:r>
            <a:r>
              <a:rPr lang="en-US" dirty="0" err="1"/>
              <a:t>coloured</a:t>
            </a:r>
            <a:r>
              <a:rPr lang="en-US" dirty="0"/>
              <a:t> markers for each cluster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337EA-B3F6-4A6D-A699-98E426E8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19" y="2683188"/>
            <a:ext cx="6574685" cy="39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1615-FC81-435B-B9B7-59777173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90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8175-CD40-437D-A6FC-8279878B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13" y="1269507"/>
            <a:ext cx="8596668" cy="3880773"/>
          </a:xfrm>
        </p:spPr>
        <p:txBody>
          <a:bodyPr/>
          <a:lstStyle/>
          <a:p>
            <a:r>
              <a:rPr lang="en-US" dirty="0"/>
              <a:t>A client could pass an unknown city to the program and get back a list of recommended travel destinations bases on the predicted cluster of the unknown city, the resulting recommendations were visualized and ranked as follows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F2C1-5522-45A1-9B8C-0617F14C5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35" y="2514079"/>
            <a:ext cx="8383170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4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BFE-112B-440A-A333-A911180A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5AE1-DC4D-4679-9078-2D0D085B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003829"/>
          </a:xfrm>
        </p:spPr>
        <p:txBody>
          <a:bodyPr>
            <a:noAutofit/>
          </a:bodyPr>
          <a:lstStyle/>
          <a:p>
            <a:r>
              <a:rPr lang="en-US" sz="2000" dirty="0"/>
              <a:t>Problem – dataset only includes large cities with international airports</a:t>
            </a:r>
          </a:p>
          <a:p>
            <a:r>
              <a:rPr lang="en-US" sz="2000" dirty="0"/>
              <a:t>Thus more remote tourism hotspots were neglected – leading to ‘nature/wildlife’ and ‘adventure/sporting’ holiday types to be severely under represented and therefore were not captured by the model</a:t>
            </a:r>
          </a:p>
          <a:p>
            <a:r>
              <a:rPr lang="en-US" sz="2000" dirty="0"/>
              <a:t>Increase the size of the initial dataset, making sure to include more remote tourism hotspots, especially in Africa and South America</a:t>
            </a:r>
          </a:p>
          <a:p>
            <a:r>
              <a:rPr lang="en-US" sz="2000" dirty="0"/>
              <a:t>How to properly include restaurants in the model can become very tricky </a:t>
            </a:r>
          </a:p>
          <a:p>
            <a:r>
              <a:rPr lang="en-US" sz="2000" dirty="0"/>
              <a:t>Refine recommendations further using desired characteristics rather than destination  popularity</a:t>
            </a:r>
          </a:p>
        </p:txBody>
      </p:sp>
    </p:spTree>
    <p:extLst>
      <p:ext uri="{BB962C8B-B14F-4D97-AF65-F5344CB8AC3E}">
        <p14:creationId xmlns:p14="http://schemas.microsoft.com/office/powerpoint/2010/main" val="51829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57AF-B4AF-46B9-A496-C8441393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8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53E7-E842-47CA-A02F-C4C8EF16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that was built can be used to make good travel recommendations based on a client’s past travel experience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there is definitely room for improvement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concludes my Capstone Project!</a:t>
            </a:r>
          </a:p>
        </p:txBody>
      </p:sp>
    </p:spTree>
    <p:extLst>
      <p:ext uri="{BB962C8B-B14F-4D97-AF65-F5344CB8AC3E}">
        <p14:creationId xmlns:p14="http://schemas.microsoft.com/office/powerpoint/2010/main" val="723330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527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CAPSTONE PROJECT</vt:lpstr>
      <vt:lpstr>Background, Problem Statement &amp; Target Audience</vt:lpstr>
      <vt:lpstr>Data Collection and Cleaning</vt:lpstr>
      <vt:lpstr>Feature Selection</vt:lpstr>
      <vt:lpstr>Exploratory Data Analysis</vt:lpstr>
      <vt:lpstr>Data Modeling - KMeans</vt:lpstr>
      <vt:lpstr>Results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Alex Veale</dc:creator>
  <cp:lastModifiedBy>Alex Veale</cp:lastModifiedBy>
  <cp:revision>7</cp:revision>
  <dcterms:created xsi:type="dcterms:W3CDTF">2021-05-03T13:43:32Z</dcterms:created>
  <dcterms:modified xsi:type="dcterms:W3CDTF">2021-05-03T14:45:52Z</dcterms:modified>
</cp:coreProperties>
</file>