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2A70-CDCF-4040-B5A0-F3AED73C7B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0AE3CA9-972F-4122-9E67-8C396D34AF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2BF9EB-63F3-4813-A6CF-75928D28A4C1}"/>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3B1C067D-FEE1-40D4-BB6F-22F1AB27AB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1B5798-535C-4EA4-A1D0-39E02087B69E}"/>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141470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EB8E4-C011-4F74-B493-96A49F34CB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1C493A-DC1F-4DA8-B4CE-CBFE8BB74B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767A9-44B5-46F3-AD67-AF77EEAEFA2C}"/>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C9BE7B25-28AE-42BF-83A5-9629EAEF9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8C205-B272-45C5-8555-F39FE64B55A7}"/>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203044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10EC04-2491-4428-93E0-432EE838A2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E86921-B49E-43C6-A615-CBE5DA010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B6ACB6-4BEC-42A5-9BE3-3F8A5B4A190D}"/>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F9360EB3-861E-4365-9210-F68A09FB9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197C5-32D9-4B1D-B853-6578BA696897}"/>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152601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B690-DDF0-4FA1-9005-8D60A9C684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9CAE3-4966-4E32-8B72-BD478C811A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AEAB3-2FCB-4CD1-80D4-7CCE7766F430}"/>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3319467B-8F30-442D-96CA-6DA4BB0FEA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E7388C-11FD-45C0-BABC-81915BEFAB2B}"/>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396249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510D-C45F-47F1-A3F3-056422B0D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A7F12B-A758-48FC-A018-DF9F33B30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E3F03-3789-4FA3-B6FC-71BA036C739D}"/>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17CFFE80-7300-4F31-BD41-BC2CEC9611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97906-1FF9-4E29-8076-055046368F5E}"/>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233475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FAFA-56E2-4F62-B5EA-417624DDB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388791-496E-4CBC-95DD-D21636F38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707B72-271A-4EDB-97B9-17C3C6FAFA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3158B3-FE0C-4701-B007-8F36EB813115}"/>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6" name="Footer Placeholder 5">
            <a:extLst>
              <a:ext uri="{FF2B5EF4-FFF2-40B4-BE49-F238E27FC236}">
                <a16:creationId xmlns:a16="http://schemas.microsoft.com/office/drawing/2014/main" id="{BCA1DD5F-BFAF-4CE3-A1BB-CF47745145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1A68C9-6E93-4C32-BEEA-F0DB5117FDEE}"/>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22311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12D-881B-4CFD-9A14-16062E4F75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40332-110D-449B-BF51-3B1CD33C40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1BF9F-983B-4ED1-ACFE-F51D53E32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2E44B7-AA53-4FEE-859A-D9AEF4BAD9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A76F7-21BA-45CB-BCF6-16D78CF2D5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EFC344-8C35-448B-A890-2AD808456D59}"/>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8" name="Footer Placeholder 7">
            <a:extLst>
              <a:ext uri="{FF2B5EF4-FFF2-40B4-BE49-F238E27FC236}">
                <a16:creationId xmlns:a16="http://schemas.microsoft.com/office/drawing/2014/main" id="{B5F6D30F-4745-47A5-966D-43745958DC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E384E5-7C38-4793-8629-9368C1677F4A}"/>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2153135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41F4-3FD0-48D8-8A3D-0EBFD73CBA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8F0A4A7-9DEA-4781-831A-C20BD3F6C9E8}"/>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4" name="Footer Placeholder 3">
            <a:extLst>
              <a:ext uri="{FF2B5EF4-FFF2-40B4-BE49-F238E27FC236}">
                <a16:creationId xmlns:a16="http://schemas.microsoft.com/office/drawing/2014/main" id="{D060E012-AF19-438D-9687-F8EA9CA966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967555-D564-4861-B2F5-627CF816A7B3}"/>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362121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7CAD46-0C80-4973-A70A-EA4BD4F31C87}"/>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3" name="Footer Placeholder 2">
            <a:extLst>
              <a:ext uri="{FF2B5EF4-FFF2-40B4-BE49-F238E27FC236}">
                <a16:creationId xmlns:a16="http://schemas.microsoft.com/office/drawing/2014/main" id="{82BD026F-A837-4497-A425-B213388E35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1D2435-0C52-4322-B319-4BA5811E6567}"/>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3379687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778B-5CB0-413E-8205-F5164DCB5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A6F6D0-5C5B-41F4-8F8E-BCD8B89EB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1FA475-2486-443F-8ACD-4908D3F25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681D5D-C146-4D13-AF4D-92F443A5E67E}"/>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6" name="Footer Placeholder 5">
            <a:extLst>
              <a:ext uri="{FF2B5EF4-FFF2-40B4-BE49-F238E27FC236}">
                <a16:creationId xmlns:a16="http://schemas.microsoft.com/office/drawing/2014/main" id="{1C1CEE07-38F5-4A84-9314-34E7D6D235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8CB329-C4F4-4973-9F4D-F64FFF004149}"/>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1007040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CA2D-7391-46B7-9D77-6C33B1EC22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633AE3-477C-49AC-B62D-6530BF325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BA7F00-8298-4DA0-83E4-97AE816BC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B7495-B9D8-4265-911B-EF0525ECBD62}"/>
              </a:ext>
            </a:extLst>
          </p:cNvPr>
          <p:cNvSpPr>
            <a:spLocks noGrp="1"/>
          </p:cNvSpPr>
          <p:nvPr>
            <p:ph type="dt" sz="half" idx="10"/>
          </p:nvPr>
        </p:nvSpPr>
        <p:spPr/>
        <p:txBody>
          <a:bodyPr/>
          <a:lstStyle/>
          <a:p>
            <a:fld id="{989E772F-1F7F-475B-AF85-6E47725045C2}" type="datetimeFigureOut">
              <a:rPr lang="en-IN" smtClean="0"/>
              <a:t>12-06-2025</a:t>
            </a:fld>
            <a:endParaRPr lang="en-IN"/>
          </a:p>
        </p:txBody>
      </p:sp>
      <p:sp>
        <p:nvSpPr>
          <p:cNvPr id="6" name="Footer Placeholder 5">
            <a:extLst>
              <a:ext uri="{FF2B5EF4-FFF2-40B4-BE49-F238E27FC236}">
                <a16:creationId xmlns:a16="http://schemas.microsoft.com/office/drawing/2014/main" id="{9A5704D6-756A-4DA4-8F2C-C4B6158804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82692-551D-4DA8-9BE5-BD0560ACD621}"/>
              </a:ext>
            </a:extLst>
          </p:cNvPr>
          <p:cNvSpPr>
            <a:spLocks noGrp="1"/>
          </p:cNvSpPr>
          <p:nvPr>
            <p:ph type="sldNum" sz="quarter" idx="12"/>
          </p:nvPr>
        </p:nvSpPr>
        <p:spPr/>
        <p:txBody>
          <a:bodyPr/>
          <a:lstStyle/>
          <a:p>
            <a:fld id="{3F1A9B25-7B47-4D3E-9B60-7EA6E0076965}" type="slidenum">
              <a:rPr lang="en-IN" smtClean="0"/>
              <a:t>‹#›</a:t>
            </a:fld>
            <a:endParaRPr lang="en-IN"/>
          </a:p>
        </p:txBody>
      </p:sp>
    </p:spTree>
    <p:extLst>
      <p:ext uri="{BB962C8B-B14F-4D97-AF65-F5344CB8AC3E}">
        <p14:creationId xmlns:p14="http://schemas.microsoft.com/office/powerpoint/2010/main" val="40068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9B2DF-CABC-438D-BA4D-591E2EA4DE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58C7A5-5D91-406D-B2CF-93CE7CD4EF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2403E4-9361-4BAE-B202-43233A320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9E772F-1F7F-475B-AF85-6E47725045C2}" type="datetimeFigureOut">
              <a:rPr lang="en-IN" smtClean="0"/>
              <a:t>12-06-2025</a:t>
            </a:fld>
            <a:endParaRPr lang="en-IN"/>
          </a:p>
        </p:txBody>
      </p:sp>
      <p:sp>
        <p:nvSpPr>
          <p:cNvPr id="5" name="Footer Placeholder 4">
            <a:extLst>
              <a:ext uri="{FF2B5EF4-FFF2-40B4-BE49-F238E27FC236}">
                <a16:creationId xmlns:a16="http://schemas.microsoft.com/office/drawing/2014/main" id="{E543A06D-D972-4247-999B-1246CD81AB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D6EA35-6297-40B7-97CF-D1843E1D55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A9B25-7B47-4D3E-9B60-7EA6E0076965}" type="slidenum">
              <a:rPr lang="en-IN" smtClean="0"/>
              <a:t>‹#›</a:t>
            </a:fld>
            <a:endParaRPr lang="en-IN"/>
          </a:p>
        </p:txBody>
      </p:sp>
    </p:spTree>
    <p:extLst>
      <p:ext uri="{BB962C8B-B14F-4D97-AF65-F5344CB8AC3E}">
        <p14:creationId xmlns:p14="http://schemas.microsoft.com/office/powerpoint/2010/main" val="1602965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 Id="rId5" Type="http://schemas.microsoft.com/office/2007/relationships/hdphoto" Target="../media/hdphoto3.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mailto:advaitchavan135@gmail.com" TargetMode="External"/><Relationship Id="rId1" Type="http://schemas.openxmlformats.org/officeDocument/2006/relationships/slideLayout" Target="../slideLayouts/slideLayout1.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6" name="Picture 5">
            <a:extLst>
              <a:ext uri="{FF2B5EF4-FFF2-40B4-BE49-F238E27FC236}">
                <a16:creationId xmlns:a16="http://schemas.microsoft.com/office/drawing/2014/main" id="{94B9A841-3AF7-4360-A675-5D9FA02C2F72}"/>
              </a:ext>
            </a:extLst>
          </p:cNvPr>
          <p:cNvPicPr>
            <a:picLocks noChangeAspect="1"/>
          </p:cNvPicPr>
          <p:nvPr/>
        </p:nvPicPr>
        <p:blipFill>
          <a:blip r:embed="rId3"/>
          <a:stretch>
            <a:fillRect/>
          </a:stretch>
        </p:blipFill>
        <p:spPr>
          <a:xfrm>
            <a:off x="331433" y="129594"/>
            <a:ext cx="6798492" cy="826923"/>
          </a:xfrm>
          <a:prstGeom prst="rect">
            <a:avLst/>
          </a:prstGeom>
          <a:ln>
            <a:solidFill>
              <a:schemeClr val="tx1"/>
            </a:solidFill>
          </a:ln>
        </p:spPr>
      </p:pic>
      <p:sp>
        <p:nvSpPr>
          <p:cNvPr id="10" name="TextBox 9">
            <a:extLst>
              <a:ext uri="{FF2B5EF4-FFF2-40B4-BE49-F238E27FC236}">
                <a16:creationId xmlns:a16="http://schemas.microsoft.com/office/drawing/2014/main" id="{CEA815E8-0D45-465D-B14D-62E4B68984D2}"/>
              </a:ext>
            </a:extLst>
          </p:cNvPr>
          <p:cNvSpPr txBox="1"/>
          <p:nvPr/>
        </p:nvSpPr>
        <p:spPr>
          <a:xfrm>
            <a:off x="331433" y="1074950"/>
            <a:ext cx="8689020" cy="1569660"/>
          </a:xfrm>
          <a:prstGeom prst="rect">
            <a:avLst/>
          </a:prstGeom>
          <a:noFill/>
          <a:ln>
            <a:solidFill>
              <a:schemeClr val="tx1"/>
            </a:solidFill>
          </a:ln>
        </p:spPr>
        <p:txBody>
          <a:bodyPr wrap="square">
            <a:spAutoFit/>
          </a:bodyPr>
          <a:lstStyle/>
          <a:p>
            <a:r>
              <a:rPr lang="en-US" sz="1200" b="1" dirty="0"/>
              <a:t>1. How Java Reflection Can Help with a Plugin System</a:t>
            </a:r>
          </a:p>
          <a:p>
            <a:r>
              <a:rPr lang="en-US" sz="1200" dirty="0"/>
              <a:t>Java Reflection enables you to inspect classes, methods, and fields at runtime without having compile-time visibility of them. In a plugin system, you can let users (or configuration files) specify a class name. Using reflection, your application can:</a:t>
            </a:r>
          </a:p>
          <a:p>
            <a:pPr>
              <a:buFont typeface="Arial" panose="020B0604020202020204" pitchFamily="34" charset="0"/>
              <a:buChar char="•"/>
            </a:pPr>
            <a:r>
              <a:rPr lang="en-US" sz="1200" b="1" dirty="0"/>
              <a:t>Dynamically load classes:</a:t>
            </a:r>
            <a:r>
              <a:rPr lang="en-US" sz="1200" dirty="0"/>
              <a:t> Instead of hardcoding which classes to use, you can decide at runtime which plugin class to load.</a:t>
            </a:r>
          </a:p>
          <a:p>
            <a:pPr>
              <a:buFont typeface="Arial" panose="020B0604020202020204" pitchFamily="34" charset="0"/>
              <a:buChar char="•"/>
            </a:pPr>
            <a:r>
              <a:rPr lang="en-US" sz="1200" b="1" dirty="0"/>
              <a:t>Inspect class details:</a:t>
            </a:r>
            <a:r>
              <a:rPr lang="en-US" sz="1200" dirty="0"/>
              <a:t> Once a class is loaded, you can analyze its methods and fields to determine if it meets the required interface or functionality.</a:t>
            </a:r>
          </a:p>
          <a:p>
            <a:pPr>
              <a:buFont typeface="Arial" panose="020B0604020202020204" pitchFamily="34" charset="0"/>
              <a:buChar char="•"/>
            </a:pPr>
            <a:r>
              <a:rPr lang="en-US" sz="1200" b="1" dirty="0"/>
              <a:t>Call methods dynamically:</a:t>
            </a:r>
            <a:r>
              <a:rPr lang="en-US" sz="1200" dirty="0"/>
              <a:t> The plugin’s methods can be invoked without static bindings, allowing flexible integration of new features.</a:t>
            </a:r>
          </a:p>
          <a:p>
            <a:r>
              <a:rPr lang="en-US" sz="1200" dirty="0"/>
              <a:t>This dynamic behavior makes system extensible, allowing new plugins to be added without recompiling your whole application.</a:t>
            </a:r>
          </a:p>
        </p:txBody>
      </p:sp>
      <p:sp>
        <p:nvSpPr>
          <p:cNvPr id="11" name="Rectangle 1">
            <a:extLst>
              <a:ext uri="{FF2B5EF4-FFF2-40B4-BE49-F238E27FC236}">
                <a16:creationId xmlns:a16="http://schemas.microsoft.com/office/drawing/2014/main" id="{BB416961-9A09-46D7-B8CF-D5D4BF6C5C72}"/>
              </a:ext>
            </a:extLst>
          </p:cNvPr>
          <p:cNvSpPr>
            <a:spLocks noChangeArrowheads="1"/>
          </p:cNvSpPr>
          <p:nvPr/>
        </p:nvSpPr>
        <p:spPr bwMode="auto">
          <a:xfrm>
            <a:off x="331433" y="2763043"/>
            <a:ext cx="8689020"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2. Instantiating a Class with Reflection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To create an instance of a class using Java Reflection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Load the Class:</a:t>
            </a:r>
            <a:r>
              <a:rPr kumimoji="0" lang="en-US" altLang="en-US" sz="1200" b="0" i="0" u="none" strike="noStrike" cap="none" normalizeH="0" baseline="0" dirty="0">
                <a:ln>
                  <a:noFill/>
                </a:ln>
                <a:solidFill>
                  <a:schemeClr val="tx1"/>
                </a:solidFill>
                <a:effectLst/>
                <a:latin typeface="Arial" panose="020B0604020202020204" pitchFamily="34" charset="0"/>
              </a:rPr>
              <a:t> Use </a:t>
            </a:r>
            <a:r>
              <a:rPr kumimoji="0" lang="en-US" altLang="en-US" sz="1200" b="0" i="0" u="none" strike="noStrike" cap="none" normalizeH="0" baseline="0" dirty="0" err="1">
                <a:ln>
                  <a:noFill/>
                </a:ln>
                <a:solidFill>
                  <a:schemeClr val="tx1"/>
                </a:solidFill>
                <a:effectLst/>
                <a:latin typeface="Arial Unicode MS"/>
              </a:rPr>
              <a:t>Class.forName</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err="1">
                <a:ln>
                  <a:noFill/>
                </a:ln>
                <a:solidFill>
                  <a:schemeClr val="tx1"/>
                </a:solidFill>
                <a:effectLst/>
                <a:latin typeface="Arial Unicode MS"/>
              </a:rPr>
              <a:t>fully.qualified.ClassName</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to obtain the </a:t>
            </a:r>
            <a:r>
              <a:rPr kumimoji="0" lang="en-US" altLang="en-US" sz="1200" b="0" i="0" u="none" strike="noStrike" cap="none" normalizeH="0" baseline="0" dirty="0">
                <a:ln>
                  <a:noFill/>
                </a:ln>
                <a:solidFill>
                  <a:schemeClr val="tx1"/>
                </a:solidFill>
                <a:effectLst/>
                <a:latin typeface="Arial Unicode MS"/>
              </a:rPr>
              <a:t>Class</a:t>
            </a:r>
            <a:r>
              <a:rPr kumimoji="0" lang="en-US" altLang="en-US" sz="1200" b="0" i="0" u="none" strike="noStrike" cap="none" normalizeH="0" baseline="0" dirty="0">
                <a:ln>
                  <a:noFill/>
                </a:ln>
                <a:solidFill>
                  <a:schemeClr val="tx1"/>
                </a:solidFill>
                <a:effectLst/>
              </a:rPr>
              <a:t> object.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Get the Constructor:</a:t>
            </a:r>
            <a:r>
              <a:rPr kumimoji="0" lang="en-US" altLang="en-US" sz="1200" b="0" i="0" u="none" strike="noStrike" cap="none" normalizeH="0" baseline="0" dirty="0">
                <a:ln>
                  <a:noFill/>
                </a:ln>
                <a:solidFill>
                  <a:schemeClr val="tx1"/>
                </a:solidFill>
                <a:effectLst/>
                <a:latin typeface="Arial" panose="020B0604020202020204" pitchFamily="34" charset="0"/>
              </a:rPr>
              <a:t> Retrieve the desired constructor using methods like </a:t>
            </a:r>
            <a:r>
              <a:rPr kumimoji="0" lang="en-US" altLang="en-US" sz="1200" b="0" i="0" u="none" strike="noStrike" cap="none" normalizeH="0" baseline="0" dirty="0" err="1">
                <a:ln>
                  <a:noFill/>
                </a:ln>
                <a:solidFill>
                  <a:schemeClr val="tx1"/>
                </a:solidFill>
                <a:effectLst/>
                <a:latin typeface="Arial Unicode MS"/>
              </a:rPr>
              <a:t>getDeclaredConstructor</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Create an Instance:</a:t>
            </a:r>
            <a:r>
              <a:rPr kumimoji="0" lang="en-US" altLang="en-US" sz="1200" b="0" i="0" u="none" strike="noStrike" cap="none" normalizeH="0" baseline="0" dirty="0">
                <a:ln>
                  <a:noFill/>
                </a:ln>
                <a:solidFill>
                  <a:schemeClr val="tx1"/>
                </a:solidFill>
                <a:effectLst/>
                <a:latin typeface="Arial" panose="020B0604020202020204" pitchFamily="34" charset="0"/>
              </a:rPr>
              <a:t> Call </a:t>
            </a:r>
            <a:r>
              <a:rPr kumimoji="0" lang="en-US" altLang="en-US" sz="1200" b="0" i="0" u="none" strike="noStrike" cap="none" normalizeH="0" baseline="0" dirty="0" err="1">
                <a:ln>
                  <a:noFill/>
                </a:ln>
                <a:solidFill>
                  <a:schemeClr val="tx1"/>
                </a:solidFill>
                <a:effectLst/>
                <a:latin typeface="Arial Unicode MS"/>
              </a:rPr>
              <a:t>newInstance</a:t>
            </a:r>
            <a:r>
              <a:rPr kumimoji="0" lang="en-US" altLang="en-US" sz="1200" b="0" i="0" u="none" strike="noStrike" cap="none" normalizeH="0" baseline="0" dirty="0">
                <a:ln>
                  <a:noFill/>
                </a:ln>
                <a:solidFill>
                  <a:schemeClr val="tx1"/>
                </a:solidFill>
                <a:effectLst/>
                <a:latin typeface="Arial Unicode MS"/>
              </a:rPr>
              <a:t>()</a:t>
            </a:r>
            <a:r>
              <a:rPr kumimoji="0" lang="en-US" altLang="en-US" sz="1200" b="0" i="0" u="none" strike="noStrike" cap="none" normalizeH="0" baseline="0" dirty="0">
                <a:ln>
                  <a:noFill/>
                </a:ln>
                <a:solidFill>
                  <a:schemeClr val="tx1"/>
                </a:solidFill>
                <a:effectLst/>
              </a:rPr>
              <a:t> on the constructor.</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71412F9E-FE96-40A7-B4FF-478D70B024BD}"/>
              </a:ext>
            </a:extLst>
          </p:cNvPr>
          <p:cNvSpPr txBox="1"/>
          <p:nvPr/>
        </p:nvSpPr>
        <p:spPr>
          <a:xfrm>
            <a:off x="331432" y="4081805"/>
            <a:ext cx="8689019" cy="1569660"/>
          </a:xfrm>
          <a:prstGeom prst="rect">
            <a:avLst/>
          </a:prstGeom>
          <a:noFill/>
          <a:ln>
            <a:solidFill>
              <a:schemeClr val="tx1"/>
            </a:solidFill>
          </a:ln>
        </p:spPr>
        <p:txBody>
          <a:bodyPr wrap="square">
            <a:spAutoFit/>
          </a:bodyPr>
          <a:lstStyle/>
          <a:p>
            <a:r>
              <a:rPr lang="en-US" sz="1200" b="1" dirty="0"/>
              <a:t>3. A Reason to Be Cautious with Reflection</a:t>
            </a:r>
          </a:p>
          <a:p>
            <a:r>
              <a:rPr lang="en-US" sz="1200" dirty="0"/>
              <a:t>While reflection is powerful, it comes with drawbacks:</a:t>
            </a:r>
          </a:p>
          <a:p>
            <a:pPr>
              <a:buFont typeface="Arial" panose="020B0604020202020204" pitchFamily="34" charset="0"/>
              <a:buChar char="•"/>
            </a:pPr>
            <a:r>
              <a:rPr lang="en-US" sz="1200" b="1" dirty="0"/>
              <a:t>Breaking Encapsulation and Type Safety:</a:t>
            </a:r>
            <a:r>
              <a:rPr lang="en-US" sz="1200" dirty="0"/>
              <a:t> Reflection allows you to bypass normal access controls, which can lead to unintended side effects if private fields or methods are altered or accessed. This can make your code more fragile and harder to maintain.</a:t>
            </a:r>
          </a:p>
          <a:p>
            <a:pPr>
              <a:buFont typeface="Arial" panose="020B0604020202020204" pitchFamily="34" charset="0"/>
              <a:buChar char="•"/>
            </a:pPr>
            <a:r>
              <a:rPr lang="en-US" sz="1200" b="1" dirty="0"/>
              <a:t>Performance Overhead:</a:t>
            </a:r>
            <a:r>
              <a:rPr lang="en-US" sz="1200" dirty="0"/>
              <a:t> Since reflective operations are inherently slower than direct code execution, they can introduce performance penalties if used excessively.</a:t>
            </a:r>
          </a:p>
          <a:p>
            <a:pPr>
              <a:buFont typeface="Arial" panose="020B0604020202020204" pitchFamily="34" charset="0"/>
              <a:buChar char="•"/>
            </a:pPr>
            <a:r>
              <a:rPr lang="en-US" sz="1200" b="1" dirty="0"/>
              <a:t>Potential Security Issues:</a:t>
            </a:r>
            <a:r>
              <a:rPr lang="en-US" sz="1200" dirty="0"/>
              <a:t> Granting runtime access to features can expose vulnerabilities, especially if user input isn’t properly validated.</a:t>
            </a:r>
          </a:p>
          <a:p>
            <a:r>
              <a:rPr lang="en-US" sz="1200" dirty="0"/>
              <a:t>Due to these factors, it’s critical to use reflection judiciously and only in cases where its benefits outweigh the drawbacks.</a:t>
            </a:r>
          </a:p>
        </p:txBody>
      </p:sp>
    </p:spTree>
    <p:extLst>
      <p:ext uri="{BB962C8B-B14F-4D97-AF65-F5344CB8AC3E}">
        <p14:creationId xmlns:p14="http://schemas.microsoft.com/office/powerpoint/2010/main" val="213314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3" name="Picture 2">
            <a:extLst>
              <a:ext uri="{FF2B5EF4-FFF2-40B4-BE49-F238E27FC236}">
                <a16:creationId xmlns:a16="http://schemas.microsoft.com/office/drawing/2014/main" id="{A5DD3C69-1E00-463E-BC98-CCBDAE9851D7}"/>
              </a:ext>
            </a:extLst>
          </p:cNvPr>
          <p:cNvPicPr>
            <a:picLocks noChangeAspect="1"/>
          </p:cNvPicPr>
          <p:nvPr/>
        </p:nvPicPr>
        <p:blipFill>
          <a:blip r:embed="rId3"/>
          <a:stretch>
            <a:fillRect/>
          </a:stretch>
        </p:blipFill>
        <p:spPr>
          <a:xfrm>
            <a:off x="249129" y="165397"/>
            <a:ext cx="8198172" cy="400110"/>
          </a:xfrm>
          <a:prstGeom prst="rect">
            <a:avLst/>
          </a:prstGeom>
          <a:ln>
            <a:solidFill>
              <a:schemeClr val="tx1"/>
            </a:solidFill>
          </a:ln>
        </p:spPr>
      </p:pic>
      <p:sp>
        <p:nvSpPr>
          <p:cNvPr id="5" name="Rectangle 1">
            <a:extLst>
              <a:ext uri="{FF2B5EF4-FFF2-40B4-BE49-F238E27FC236}">
                <a16:creationId xmlns:a16="http://schemas.microsoft.com/office/drawing/2014/main" id="{D146EA44-41C7-42E9-BA35-E6C9C99EDB01}"/>
              </a:ext>
            </a:extLst>
          </p:cNvPr>
          <p:cNvSpPr>
            <a:spLocks noChangeArrowheads="1"/>
          </p:cNvSpPr>
          <p:nvPr/>
        </p:nvSpPr>
        <p:spPr bwMode="auto">
          <a:xfrm>
            <a:off x="249129" y="623189"/>
            <a:ext cx="9556334"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Obtain the Class Object:</a:t>
            </a:r>
            <a:r>
              <a:rPr kumimoji="0" lang="en-US" altLang="en-US" sz="1200" b="0" i="0" u="none" strike="noStrike" cap="none" normalizeH="0" baseline="0" dirty="0">
                <a:ln>
                  <a:noFill/>
                </a:ln>
                <a:solidFill>
                  <a:schemeClr val="tx1"/>
                </a:solidFill>
                <a:effectLst/>
                <a:latin typeface="+mj-lt"/>
              </a:rPr>
              <a:t> Use the object’s class (or </a:t>
            </a:r>
            <a:r>
              <a:rPr kumimoji="0" lang="en-US" altLang="en-US" sz="1200" b="0" i="0" u="none" strike="noStrike" cap="none" normalizeH="0" baseline="0" dirty="0" err="1">
                <a:ln>
                  <a:noFill/>
                </a:ln>
                <a:solidFill>
                  <a:schemeClr val="tx1"/>
                </a:solidFill>
                <a:effectLst/>
                <a:latin typeface="+mj-lt"/>
              </a:rPr>
              <a:t>Class.forName</a:t>
            </a:r>
            <a:r>
              <a:rPr kumimoji="0" lang="en-US" altLang="en-US" sz="1200" b="0" i="0" u="none" strike="noStrike" cap="none" normalizeH="0" baseline="0" dirty="0">
                <a:ln>
                  <a:noFill/>
                </a:ln>
                <a:solidFill>
                  <a:schemeClr val="tx1"/>
                </a:solidFill>
                <a:effectLst/>
                <a:latin typeface="+mj-lt"/>
              </a:rPr>
              <a:t>("...") if you only have the class name) to get its Class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Get the Field:</a:t>
            </a:r>
            <a:r>
              <a:rPr kumimoji="0" lang="en-US" altLang="en-US" sz="1200" b="0" i="0" u="none" strike="noStrike" cap="none" normalizeH="0" baseline="0" dirty="0">
                <a:ln>
                  <a:noFill/>
                </a:ln>
                <a:solidFill>
                  <a:schemeClr val="tx1"/>
                </a:solidFill>
                <a:effectLst/>
                <a:latin typeface="+mj-lt"/>
              </a:rPr>
              <a:t> </a:t>
            </a:r>
            <a:r>
              <a:rPr kumimoji="0" lang="en-US" altLang="en-US" sz="1200" b="0" i="0" u="none" strike="noStrike" cap="none" normalizeH="0" baseline="0" dirty="0">
                <a:ln>
                  <a:noFill/>
                </a:ln>
                <a:solidFill>
                  <a:schemeClr val="tx1"/>
                </a:solidFill>
                <a:effectLst/>
              </a:rPr>
              <a:t>Retrieve</a:t>
            </a:r>
            <a:r>
              <a:rPr kumimoji="0" lang="en-US" altLang="en-US" sz="1200" b="0" i="0" u="none" strike="noStrike" cap="none" normalizeH="0" baseline="0" dirty="0">
                <a:ln>
                  <a:noFill/>
                </a:ln>
                <a:solidFill>
                  <a:schemeClr val="tx1"/>
                </a:solidFill>
                <a:effectLst/>
                <a:latin typeface="+mj-lt"/>
              </a:rPr>
              <a:t> the private field using the </a:t>
            </a:r>
            <a:r>
              <a:rPr kumimoji="0" lang="en-US" altLang="en-US" sz="1200" b="0" i="0" u="none" strike="noStrike" cap="none" normalizeH="0" baseline="0" dirty="0" err="1">
                <a:ln>
                  <a:noFill/>
                </a:ln>
                <a:solidFill>
                  <a:schemeClr val="tx1"/>
                </a:solidFill>
                <a:effectLst/>
                <a:latin typeface="+mj-lt"/>
              </a:rPr>
              <a:t>getDeclaredField</a:t>
            </a:r>
            <a:r>
              <a:rPr kumimoji="0" lang="en-US" altLang="en-US" sz="1200" b="0" i="0" u="none" strike="noStrike" cap="none" normalizeH="0" baseline="0" dirty="0">
                <a:ln>
                  <a:noFill/>
                </a:ln>
                <a:solidFill>
                  <a:schemeClr val="tx1"/>
                </a:solidFill>
                <a:effectLst/>
                <a:latin typeface="+mj-lt"/>
              </a:rPr>
              <a:t>("</a:t>
            </a:r>
            <a:r>
              <a:rPr kumimoji="0" lang="en-US" altLang="en-US" sz="1200" b="0" i="0" u="none" strike="noStrike" cap="none" normalizeH="0" baseline="0" dirty="0" err="1">
                <a:ln>
                  <a:noFill/>
                </a:ln>
                <a:solidFill>
                  <a:schemeClr val="tx1"/>
                </a:solidFill>
                <a:effectLst/>
                <a:latin typeface="+mj-lt"/>
              </a:rPr>
              <a:t>fieldName</a:t>
            </a:r>
            <a:r>
              <a:rPr kumimoji="0" lang="en-US" altLang="en-US" sz="1200" b="0" i="0" u="none" strike="noStrike" cap="none" normalizeH="0" baseline="0" dirty="0">
                <a:ln>
                  <a:noFill/>
                </a:ln>
                <a:solidFill>
                  <a:schemeClr val="tx1"/>
                </a:solidFill>
                <a:effectLst/>
                <a:latin typeface="+mj-lt"/>
              </a:rPr>
              <a:t>") method on the Class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Bypass Access Checks:</a:t>
            </a:r>
            <a:r>
              <a:rPr kumimoji="0" lang="en-US" altLang="en-US" sz="1200" b="0" i="0" u="none" strike="noStrike" cap="none" normalizeH="0" baseline="0" dirty="0">
                <a:ln>
                  <a:noFill/>
                </a:ln>
                <a:solidFill>
                  <a:schemeClr val="tx1"/>
                </a:solidFill>
                <a:effectLst/>
                <a:latin typeface="+mj-lt"/>
              </a:rPr>
              <a:t> Call </a:t>
            </a:r>
            <a:r>
              <a:rPr kumimoji="0" lang="en-US" altLang="en-US" sz="1200" b="0" i="0" u="none" strike="noStrike" cap="none" normalizeH="0" baseline="0" dirty="0" err="1">
                <a:ln>
                  <a:noFill/>
                </a:ln>
                <a:solidFill>
                  <a:schemeClr val="tx1"/>
                </a:solidFill>
                <a:effectLst/>
                <a:latin typeface="+mj-lt"/>
              </a:rPr>
              <a:t>setAccessible</a:t>
            </a:r>
            <a:r>
              <a:rPr kumimoji="0" lang="en-US" altLang="en-US" sz="1200" b="0" i="0" u="none" strike="noStrike" cap="none" normalizeH="0" baseline="0" dirty="0">
                <a:ln>
                  <a:noFill/>
                </a:ln>
                <a:solidFill>
                  <a:schemeClr val="tx1"/>
                </a:solidFill>
                <a:effectLst/>
                <a:latin typeface="+mj-lt"/>
              </a:rPr>
              <a:t>(true) on the Field object. This overrides Java’s access control checks, allowing you to access even private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mj-lt"/>
              </a:rPr>
              <a:t>Read or Modify the Field:</a:t>
            </a:r>
            <a:r>
              <a:rPr kumimoji="0" lang="en-US" altLang="en-US" sz="1200" b="0" i="0" u="none" strike="noStrike" cap="none" normalizeH="0" baseline="0" dirty="0">
                <a:ln>
                  <a:noFill/>
                </a:ln>
                <a:solidFill>
                  <a:schemeClr val="tx1"/>
                </a:solidFill>
                <a:effectLst/>
                <a:latin typeface="+mj-lt"/>
              </a:rPr>
              <a:t> Use </a:t>
            </a:r>
            <a:r>
              <a:rPr kumimoji="0" lang="en-US" altLang="en-US" sz="1200" b="0" i="0" u="none" strike="noStrike" cap="none" normalizeH="0" baseline="0" dirty="0" err="1">
                <a:ln>
                  <a:noFill/>
                </a:ln>
                <a:solidFill>
                  <a:schemeClr val="tx1"/>
                </a:solidFill>
                <a:effectLst/>
                <a:latin typeface="+mj-lt"/>
              </a:rPr>
              <a:t>field.get</a:t>
            </a:r>
            <a:r>
              <a:rPr kumimoji="0" lang="en-US" altLang="en-US" sz="1200" b="0" i="0" u="none" strike="noStrike" cap="none" normalizeH="0" baseline="0" dirty="0">
                <a:ln>
                  <a:noFill/>
                </a:ln>
                <a:solidFill>
                  <a:schemeClr val="tx1"/>
                </a:solidFill>
                <a:effectLst/>
                <a:latin typeface="+mj-lt"/>
              </a:rPr>
              <a:t>(object) to read the value and </a:t>
            </a:r>
            <a:r>
              <a:rPr kumimoji="0" lang="en-US" altLang="en-US" sz="1200" b="0" i="0" u="none" strike="noStrike" cap="none" normalizeH="0" baseline="0" dirty="0" err="1">
                <a:ln>
                  <a:noFill/>
                </a:ln>
                <a:solidFill>
                  <a:schemeClr val="tx1"/>
                </a:solidFill>
                <a:effectLst/>
                <a:latin typeface="+mj-lt"/>
              </a:rPr>
              <a:t>field.set</a:t>
            </a:r>
            <a:r>
              <a:rPr kumimoji="0" lang="en-US" altLang="en-US" sz="1200" b="0" i="0" u="none" strike="noStrike" cap="none" normalizeH="0" baseline="0" dirty="0">
                <a:ln>
                  <a:noFill/>
                </a:ln>
                <a:solidFill>
                  <a:schemeClr val="tx1"/>
                </a:solidFill>
                <a:effectLst/>
                <a:latin typeface="+mj-lt"/>
              </a:rPr>
              <a:t>(object, </a:t>
            </a:r>
            <a:r>
              <a:rPr kumimoji="0" lang="en-US" altLang="en-US" sz="1200" b="0" i="0" u="none" strike="noStrike" cap="none" normalizeH="0" baseline="0" dirty="0" err="1">
                <a:ln>
                  <a:noFill/>
                </a:ln>
                <a:solidFill>
                  <a:schemeClr val="tx1"/>
                </a:solidFill>
                <a:effectLst/>
                <a:latin typeface="+mj-lt"/>
              </a:rPr>
              <a:t>newValue</a:t>
            </a:r>
            <a:r>
              <a:rPr kumimoji="0" lang="en-US" altLang="en-US" sz="1200" b="0" i="0" u="none" strike="noStrike" cap="none" normalizeH="0" baseline="0" dirty="0">
                <a:ln>
                  <a:noFill/>
                </a:ln>
                <a:solidFill>
                  <a:schemeClr val="tx1"/>
                </a:solidFill>
                <a:effectLst/>
                <a:latin typeface="+mj-lt"/>
              </a:rPr>
              <a:t>) to modify the field’s value.</a:t>
            </a:r>
          </a:p>
        </p:txBody>
      </p:sp>
      <p:pic>
        <p:nvPicPr>
          <p:cNvPr id="7" name="Picture 6">
            <a:extLst>
              <a:ext uri="{FF2B5EF4-FFF2-40B4-BE49-F238E27FC236}">
                <a16:creationId xmlns:a16="http://schemas.microsoft.com/office/drawing/2014/main" id="{46CBF22A-3D5C-408D-8A31-0CE0AEF3BF2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0" y="1547670"/>
            <a:ext cx="12192000" cy="5310329"/>
          </a:xfrm>
          <a:prstGeom prst="rect">
            <a:avLst/>
          </a:prstGeom>
        </p:spPr>
      </p:pic>
    </p:spTree>
    <p:extLst>
      <p:ext uri="{BB962C8B-B14F-4D97-AF65-F5344CB8AC3E}">
        <p14:creationId xmlns:p14="http://schemas.microsoft.com/office/powerpoint/2010/main" val="1429499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3" name="Picture 2">
            <a:extLst>
              <a:ext uri="{FF2B5EF4-FFF2-40B4-BE49-F238E27FC236}">
                <a16:creationId xmlns:a16="http://schemas.microsoft.com/office/drawing/2014/main" id="{6086C34A-FDD5-4A00-9DF5-4BD0DA7CC79B}"/>
              </a:ext>
            </a:extLst>
          </p:cNvPr>
          <p:cNvPicPr>
            <a:picLocks noChangeAspect="1"/>
          </p:cNvPicPr>
          <p:nvPr/>
        </p:nvPicPr>
        <p:blipFill>
          <a:blip r:embed="rId3"/>
          <a:stretch>
            <a:fillRect/>
          </a:stretch>
        </p:blipFill>
        <p:spPr>
          <a:xfrm>
            <a:off x="124288" y="82233"/>
            <a:ext cx="8458200" cy="523875"/>
          </a:xfrm>
          <a:prstGeom prst="rect">
            <a:avLst/>
          </a:prstGeom>
          <a:ln>
            <a:solidFill>
              <a:schemeClr val="tx1"/>
            </a:solidFill>
          </a:ln>
        </p:spPr>
      </p:pic>
      <p:sp>
        <p:nvSpPr>
          <p:cNvPr id="5" name="Rectangle 1">
            <a:extLst>
              <a:ext uri="{FF2B5EF4-FFF2-40B4-BE49-F238E27FC236}">
                <a16:creationId xmlns:a16="http://schemas.microsoft.com/office/drawing/2014/main" id="{86A2B20D-1E13-4562-BB38-E924612292A4}"/>
              </a:ext>
            </a:extLst>
          </p:cNvPr>
          <p:cNvSpPr>
            <a:spLocks noChangeArrowheads="1"/>
          </p:cNvSpPr>
          <p:nvPr/>
        </p:nvSpPr>
        <p:spPr bwMode="auto">
          <a:xfrm>
            <a:off x="124288" y="682512"/>
            <a:ext cx="11123720" cy="11695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rPr>
              <a:t>Steps to Invoke a Method with Reflection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a:ln>
                  <a:noFill/>
                </a:ln>
                <a:solidFill>
                  <a:schemeClr val="tx1"/>
                </a:solidFill>
                <a:effectLst/>
              </a:rPr>
              <a:t>Obtain the Class Object:</a:t>
            </a:r>
            <a:r>
              <a:rPr kumimoji="0" lang="en-US" altLang="en-US" sz="1000" b="0" i="0" u="none" strike="noStrike" cap="none" normalizeH="0" baseline="0">
                <a:ln>
                  <a:noFill/>
                </a:ln>
                <a:solidFill>
                  <a:schemeClr val="tx1"/>
                </a:solidFill>
                <a:effectLst/>
              </a:rPr>
              <a:t> Use an instance’s getClass() method or Class.forName("fully.qualified.ClassName") if you have the class name.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a:ln>
                  <a:noFill/>
                </a:ln>
                <a:solidFill>
                  <a:schemeClr val="tx1"/>
                </a:solidFill>
                <a:effectLst/>
              </a:rPr>
              <a:t>Retrieve the Method Object:</a:t>
            </a:r>
            <a:r>
              <a:rPr kumimoji="0" lang="en-US" altLang="en-US" sz="1000" b="0" i="0" u="none" strike="noStrike" cap="none" normalizeH="0" baseline="0">
                <a:ln>
                  <a:noFill/>
                </a:ln>
                <a:solidFill>
                  <a:schemeClr val="tx1"/>
                </a:solidFill>
                <a:effectLst/>
              </a:rPr>
              <a:t> Use the getDeclaredMethod("methodName", parameterTypes...) (or getMethod for public methods) to get a Method object corresponding to the method you want to invoke.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a:ln>
                  <a:noFill/>
                </a:ln>
                <a:solidFill>
                  <a:schemeClr val="tx1"/>
                </a:solidFill>
                <a:effectLst/>
              </a:rPr>
              <a:t>Set Accessible if Needed:</a:t>
            </a:r>
            <a:r>
              <a:rPr kumimoji="0" lang="en-US" altLang="en-US" sz="1000" b="0" i="0" u="none" strike="noStrike" cap="none" normalizeH="0" baseline="0">
                <a:ln>
                  <a:noFill/>
                </a:ln>
                <a:solidFill>
                  <a:schemeClr val="tx1"/>
                </a:solidFill>
                <a:effectLst/>
              </a:rPr>
              <a:t> If the method is not public, call setAccessible(true) on the Method object to bypass Java’s access checks.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a:ln>
                  <a:noFill/>
                </a:ln>
                <a:solidFill>
                  <a:schemeClr val="tx1"/>
                </a:solidFill>
                <a:effectLst/>
              </a:rPr>
              <a:t>Invoke the Method:</a:t>
            </a:r>
            <a:r>
              <a:rPr kumimoji="0" lang="en-US" altLang="en-US" sz="1000" b="0" i="0" u="none" strike="noStrike" cap="none" normalizeH="0" baseline="0">
                <a:ln>
                  <a:noFill/>
                </a:ln>
                <a:solidFill>
                  <a:schemeClr val="tx1"/>
                </a:solidFill>
                <a:effectLst/>
              </a:rPr>
              <a:t> Use the invoke(Object instance, Object... args) method on the Method object. The first argument is the instance on which to invoke the method (use null for static methods), followed by any parameters the method requires.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a:ln>
                <a:noFill/>
              </a:ln>
              <a:solidFill>
                <a:schemeClr val="tx1"/>
              </a:solidFill>
              <a:effectLst/>
            </a:endParaRPr>
          </a:p>
        </p:txBody>
      </p:sp>
      <p:pic>
        <p:nvPicPr>
          <p:cNvPr id="7" name="Picture 6">
            <a:extLst>
              <a:ext uri="{FF2B5EF4-FFF2-40B4-BE49-F238E27FC236}">
                <a16:creationId xmlns:a16="http://schemas.microsoft.com/office/drawing/2014/main" id="{8AA77A3C-FB24-4B2D-98D7-FCC46916D97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0" y="2068496"/>
            <a:ext cx="12192000" cy="4789503"/>
          </a:xfrm>
          <a:prstGeom prst="rect">
            <a:avLst/>
          </a:prstGeom>
        </p:spPr>
      </p:pic>
    </p:spTree>
    <p:extLst>
      <p:ext uri="{BB962C8B-B14F-4D97-AF65-F5344CB8AC3E}">
        <p14:creationId xmlns:p14="http://schemas.microsoft.com/office/powerpoint/2010/main" val="3876648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3" name="Picture 2">
            <a:extLst>
              <a:ext uri="{FF2B5EF4-FFF2-40B4-BE49-F238E27FC236}">
                <a16:creationId xmlns:a16="http://schemas.microsoft.com/office/drawing/2014/main" id="{67A48D47-2BF6-48C4-80C7-0D92B045CBF4}"/>
              </a:ext>
            </a:extLst>
          </p:cNvPr>
          <p:cNvPicPr>
            <a:picLocks noChangeAspect="1"/>
          </p:cNvPicPr>
          <p:nvPr/>
        </p:nvPicPr>
        <p:blipFill>
          <a:blip r:embed="rId3"/>
          <a:stretch>
            <a:fillRect/>
          </a:stretch>
        </p:blipFill>
        <p:spPr>
          <a:xfrm>
            <a:off x="331433" y="129594"/>
            <a:ext cx="8315417" cy="400110"/>
          </a:xfrm>
          <a:prstGeom prst="rect">
            <a:avLst/>
          </a:prstGeom>
          <a:ln>
            <a:solidFill>
              <a:schemeClr val="tx1"/>
            </a:solidFill>
          </a:ln>
        </p:spPr>
      </p:pic>
      <p:sp>
        <p:nvSpPr>
          <p:cNvPr id="5" name="Rectangle 1">
            <a:extLst>
              <a:ext uri="{FF2B5EF4-FFF2-40B4-BE49-F238E27FC236}">
                <a16:creationId xmlns:a16="http://schemas.microsoft.com/office/drawing/2014/main" id="{5AF9525B-0E10-4B8A-958F-3F5FE5F580A0}"/>
              </a:ext>
            </a:extLst>
          </p:cNvPr>
          <p:cNvSpPr>
            <a:spLocks noChangeArrowheads="1"/>
          </p:cNvSpPr>
          <p:nvPr/>
        </p:nvSpPr>
        <p:spPr bwMode="auto">
          <a:xfrm>
            <a:off x="331433" y="634433"/>
            <a:ext cx="9571851" cy="8617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Obtain the Class Object:</a:t>
            </a:r>
            <a:r>
              <a:rPr kumimoji="0" lang="en-US" altLang="en-US" sz="1000" b="0" i="0" u="none" strike="noStrike" cap="none" normalizeH="0" baseline="0" dirty="0">
                <a:ln>
                  <a:noFill/>
                </a:ln>
                <a:solidFill>
                  <a:schemeClr val="tx1"/>
                </a:solidFill>
                <a:effectLst/>
              </a:rPr>
              <a:t> This can be done using </a:t>
            </a:r>
            <a:r>
              <a:rPr kumimoji="0" lang="en-US" altLang="en-US" sz="1000" b="0" i="0" u="none" strike="noStrike" cap="none" normalizeH="0" baseline="0" dirty="0" err="1">
                <a:ln>
                  <a:noFill/>
                </a:ln>
                <a:solidFill>
                  <a:schemeClr val="tx1"/>
                </a:solidFill>
                <a:effectLst/>
              </a:rPr>
              <a:t>Class.forName</a:t>
            </a:r>
            <a:r>
              <a:rPr kumimoji="0" lang="en-US" altLang="en-US" sz="1000" b="0" i="0" u="none" strike="noStrike" cap="none" normalizeH="0" baseline="0" dirty="0">
                <a:ln>
                  <a:noFill/>
                </a:ln>
                <a:solidFill>
                  <a:schemeClr val="tx1"/>
                </a:solidFill>
                <a:effectLst/>
              </a:rPr>
              <a:t>("</a:t>
            </a:r>
            <a:r>
              <a:rPr kumimoji="0" lang="en-US" altLang="en-US" sz="1000" b="0" i="0" u="none" strike="noStrike" cap="none" normalizeH="0" baseline="0" dirty="0" err="1">
                <a:ln>
                  <a:noFill/>
                </a:ln>
                <a:solidFill>
                  <a:schemeClr val="tx1"/>
                </a:solidFill>
                <a:effectLst/>
              </a:rPr>
              <a:t>fully.qualified.ClassName</a:t>
            </a:r>
            <a:r>
              <a:rPr kumimoji="0" lang="en-US" altLang="en-US" sz="1000" b="0" i="0" u="none" strike="noStrike" cap="none" normalizeH="0" baseline="0" dirty="0">
                <a:ln>
                  <a:noFill/>
                </a:ln>
                <a:solidFill>
                  <a:schemeClr val="tx1"/>
                </a:solidFill>
                <a:effectLst/>
              </a:rPr>
              <a:t>") or by using the .class literal if the class is known at compile-time.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Retrieve the Constructor: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rPr>
              <a:t>To get a </a:t>
            </a:r>
            <a:r>
              <a:rPr kumimoji="0" lang="en-US" altLang="en-US" sz="1000" b="1" i="0" u="none" strike="noStrike" cap="none" normalizeH="0" baseline="0" dirty="0">
                <a:ln>
                  <a:noFill/>
                </a:ln>
                <a:solidFill>
                  <a:schemeClr val="tx1"/>
                </a:solidFill>
                <a:effectLst/>
              </a:rPr>
              <a:t>public constructor</a:t>
            </a:r>
            <a:r>
              <a:rPr kumimoji="0" lang="en-US" altLang="en-US" sz="1000" b="0" i="0" u="none" strike="noStrike" cap="none" normalizeH="0" baseline="0" dirty="0">
                <a:ln>
                  <a:noFill/>
                </a:ln>
                <a:solidFill>
                  <a:schemeClr val="tx1"/>
                </a:solidFill>
                <a:effectLst/>
              </a:rPr>
              <a:t>, use </a:t>
            </a:r>
            <a:r>
              <a:rPr kumimoji="0" lang="en-US" altLang="en-US" sz="1000" b="0" i="0" u="none" strike="noStrike" cap="none" normalizeH="0" baseline="0" dirty="0" err="1">
                <a:ln>
                  <a:noFill/>
                </a:ln>
                <a:solidFill>
                  <a:schemeClr val="tx1"/>
                </a:solidFill>
                <a:effectLst/>
              </a:rPr>
              <a:t>getConstructor</a:t>
            </a:r>
            <a:r>
              <a:rPr kumimoji="0" lang="en-US" altLang="en-US" sz="1000" b="0" i="0" u="none" strike="noStrike" cap="none" normalizeH="0" baseline="0" dirty="0">
                <a:ln>
                  <a:noFill/>
                </a:ln>
                <a:solidFill>
                  <a:schemeClr val="tx1"/>
                </a:solidFill>
                <a:effectLst/>
              </a:rPr>
              <a:t>(</a:t>
            </a:r>
            <a:r>
              <a:rPr kumimoji="0" lang="en-US" altLang="en-US" sz="1000" b="0" i="0" u="none" strike="noStrike" cap="none" normalizeH="0" baseline="0" dirty="0" err="1">
                <a:ln>
                  <a:noFill/>
                </a:ln>
                <a:solidFill>
                  <a:schemeClr val="tx1"/>
                </a:solidFill>
                <a:effectLst/>
              </a:rPr>
              <a:t>parameterTypes</a:t>
            </a:r>
            <a:r>
              <a:rPr kumimoji="0" lang="en-US" altLang="en-US" sz="1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rPr>
              <a:t>For any constructor (including </a:t>
            </a:r>
            <a:r>
              <a:rPr kumimoji="0" lang="en-US" altLang="en-US" sz="1000" b="1" i="0" u="none" strike="noStrike" cap="none" normalizeH="0" baseline="0" dirty="0">
                <a:ln>
                  <a:noFill/>
                </a:ln>
                <a:solidFill>
                  <a:schemeClr val="tx1"/>
                </a:solidFill>
                <a:effectLst/>
              </a:rPr>
              <a:t>private</a:t>
            </a:r>
            <a:r>
              <a:rPr kumimoji="0" lang="en-US" altLang="en-US" sz="1000" b="0" i="0" u="none" strike="noStrike" cap="none" normalizeH="0" baseline="0" dirty="0">
                <a:ln>
                  <a:noFill/>
                </a:ln>
                <a:solidFill>
                  <a:schemeClr val="tx1"/>
                </a:solidFill>
                <a:effectLst/>
              </a:rPr>
              <a:t> ones), use </a:t>
            </a:r>
            <a:r>
              <a:rPr kumimoji="0" lang="en-US" altLang="en-US" sz="1000" b="0" i="0" u="none" strike="noStrike" cap="none" normalizeH="0" baseline="0" dirty="0" err="1">
                <a:ln>
                  <a:noFill/>
                </a:ln>
                <a:solidFill>
                  <a:schemeClr val="tx1"/>
                </a:solidFill>
                <a:effectLst/>
              </a:rPr>
              <a:t>getDeclaredConstructor</a:t>
            </a:r>
            <a:r>
              <a:rPr kumimoji="0" lang="en-US" altLang="en-US" sz="1000" b="0" i="0" u="none" strike="noStrike" cap="none" normalizeH="0" baseline="0" dirty="0">
                <a:ln>
                  <a:noFill/>
                </a:ln>
                <a:solidFill>
                  <a:schemeClr val="tx1"/>
                </a:solidFill>
                <a:effectLst/>
              </a:rPr>
              <a:t>(</a:t>
            </a:r>
            <a:r>
              <a:rPr kumimoji="0" lang="en-US" altLang="en-US" sz="1000" b="0" i="0" u="none" strike="noStrike" cap="none" normalizeH="0" baseline="0" dirty="0" err="1">
                <a:ln>
                  <a:noFill/>
                </a:ln>
                <a:solidFill>
                  <a:schemeClr val="tx1"/>
                </a:solidFill>
                <a:effectLst/>
              </a:rPr>
              <a:t>parameterTypes</a:t>
            </a:r>
            <a:r>
              <a:rPr kumimoji="0" lang="en-US" altLang="en-US" sz="1000" b="0" i="0" u="none" strike="noStrike" cap="none" normalizeH="0" baseline="0" dirty="0">
                <a:ln>
                  <a:noFill/>
                </a:ln>
                <a:solidFill>
                  <a:schemeClr val="tx1"/>
                </a:solidFill>
                <a:effectLst/>
              </a:rPr>
              <a:t>...). If the constructor is non-public, call </a:t>
            </a:r>
            <a:r>
              <a:rPr kumimoji="0" lang="en-US" altLang="en-US" sz="1000" b="0" i="0" u="none" strike="noStrike" cap="none" normalizeH="0" baseline="0" dirty="0" err="1">
                <a:ln>
                  <a:noFill/>
                </a:ln>
                <a:solidFill>
                  <a:schemeClr val="tx1"/>
                </a:solidFill>
                <a:effectLst/>
              </a:rPr>
              <a:t>setAccessible</a:t>
            </a:r>
            <a:r>
              <a:rPr kumimoji="0" lang="en-US" altLang="en-US" sz="1000" b="0" i="0" u="none" strike="noStrike" cap="none" normalizeH="0" baseline="0" dirty="0">
                <a:ln>
                  <a:noFill/>
                </a:ln>
                <a:solidFill>
                  <a:schemeClr val="tx1"/>
                </a:solidFill>
                <a:effectLst/>
              </a:rPr>
              <a:t>(true) to override the access checks.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rPr>
              <a:t>Instantiate an Object:</a:t>
            </a:r>
            <a:r>
              <a:rPr kumimoji="0" lang="en-US" altLang="en-US" sz="1000" b="0" i="0" u="none" strike="noStrike" cap="none" normalizeH="0" baseline="0" dirty="0">
                <a:ln>
                  <a:noFill/>
                </a:ln>
                <a:solidFill>
                  <a:schemeClr val="tx1"/>
                </a:solidFill>
                <a:effectLst/>
              </a:rPr>
              <a:t> Once the constructor is accessible, you invoke it using </a:t>
            </a:r>
            <a:r>
              <a:rPr kumimoji="0" lang="en-US" altLang="en-US" sz="1000" b="0" i="0" u="none" strike="noStrike" cap="none" normalizeH="0" baseline="0" dirty="0" err="1">
                <a:ln>
                  <a:noFill/>
                </a:ln>
                <a:solidFill>
                  <a:schemeClr val="tx1"/>
                </a:solidFill>
                <a:effectLst/>
              </a:rPr>
              <a:t>newInstance</a:t>
            </a:r>
            <a:r>
              <a:rPr kumimoji="0" lang="en-US" altLang="en-US" sz="1000" b="0" i="0" u="none" strike="noStrike" cap="none" normalizeH="0" baseline="0" dirty="0">
                <a:ln>
                  <a:noFill/>
                </a:ln>
                <a:solidFill>
                  <a:schemeClr val="tx1"/>
                </a:solidFill>
                <a:effectLst/>
              </a:rPr>
              <a:t>(...) with the appropriate parameters, which creates a new instance of the class.</a:t>
            </a:r>
          </a:p>
        </p:txBody>
      </p:sp>
      <p:pic>
        <p:nvPicPr>
          <p:cNvPr id="7" name="Picture 6">
            <a:extLst>
              <a:ext uri="{FF2B5EF4-FFF2-40B4-BE49-F238E27FC236}">
                <a16:creationId xmlns:a16="http://schemas.microsoft.com/office/drawing/2014/main" id="{5A98E3D3-7DFA-4058-A672-8F6D889321B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0" y="1811044"/>
            <a:ext cx="12192000" cy="5046955"/>
          </a:xfrm>
          <a:prstGeom prst="rect">
            <a:avLst/>
          </a:prstGeom>
        </p:spPr>
      </p:pic>
    </p:spTree>
    <p:extLst>
      <p:ext uri="{BB962C8B-B14F-4D97-AF65-F5344CB8AC3E}">
        <p14:creationId xmlns:p14="http://schemas.microsoft.com/office/powerpoint/2010/main" val="267369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6" name="Picture 5">
            <a:extLst>
              <a:ext uri="{FF2B5EF4-FFF2-40B4-BE49-F238E27FC236}">
                <a16:creationId xmlns:a16="http://schemas.microsoft.com/office/drawing/2014/main" id="{A2A5C3B5-BFB6-4895-91ED-9E8213480F9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30819" y="1020601"/>
            <a:ext cx="11700770" cy="4816798"/>
          </a:xfrm>
          <a:prstGeom prst="rect">
            <a:avLst/>
          </a:prstGeom>
          <a:ln>
            <a:solidFill>
              <a:schemeClr val="tx1"/>
            </a:solidFill>
          </a:ln>
        </p:spPr>
      </p:pic>
    </p:spTree>
    <p:extLst>
      <p:ext uri="{BB962C8B-B14F-4D97-AF65-F5344CB8AC3E}">
        <p14:creationId xmlns:p14="http://schemas.microsoft.com/office/powerpoint/2010/main" val="348146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7B2D06-C403-41C0-85E5-58734FE27208}"/>
              </a:ext>
            </a:extLst>
          </p:cNvPr>
          <p:cNvSpPr txBox="1"/>
          <p:nvPr/>
        </p:nvSpPr>
        <p:spPr>
          <a:xfrm>
            <a:off x="9277165" y="129594"/>
            <a:ext cx="2583402" cy="400110"/>
          </a:xfrm>
          <a:prstGeom prst="rect">
            <a:avLst/>
          </a:prstGeom>
          <a:noFill/>
          <a:ln>
            <a:solidFill>
              <a:schemeClr val="tx1"/>
            </a:solidFill>
          </a:ln>
        </p:spPr>
        <p:txBody>
          <a:bodyPr wrap="square" rtlCol="0">
            <a:spAutoFit/>
          </a:bodyPr>
          <a:lstStyle/>
          <a:p>
            <a:r>
              <a:rPr lang="en-US" sz="1000" b="1" dirty="0"/>
              <a:t>Name : CHAVAN ADVAIT GURUNATH</a:t>
            </a:r>
          </a:p>
          <a:p>
            <a:r>
              <a:rPr lang="en-US" sz="1000" b="1" dirty="0"/>
              <a:t>Email id : </a:t>
            </a:r>
            <a:r>
              <a:rPr lang="en-US" sz="1000" b="1" dirty="0">
                <a:hlinkClick r:id="rId2"/>
              </a:rPr>
              <a:t>advaitchavan135@gmail.com</a:t>
            </a:r>
            <a:endParaRPr lang="en-IN" sz="1000" b="1" dirty="0"/>
          </a:p>
        </p:txBody>
      </p:sp>
      <p:pic>
        <p:nvPicPr>
          <p:cNvPr id="3" name="Picture 2">
            <a:extLst>
              <a:ext uri="{FF2B5EF4-FFF2-40B4-BE49-F238E27FC236}">
                <a16:creationId xmlns:a16="http://schemas.microsoft.com/office/drawing/2014/main" id="{E64FCE00-8B03-4D93-B277-6F426674CDF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0516" y="715968"/>
            <a:ext cx="10972801" cy="5426064"/>
          </a:xfrm>
          <a:prstGeom prst="rect">
            <a:avLst/>
          </a:prstGeom>
          <a:ln>
            <a:solidFill>
              <a:schemeClr val="tx1"/>
            </a:solidFill>
          </a:ln>
        </p:spPr>
      </p:pic>
    </p:spTree>
    <p:extLst>
      <p:ext uri="{BB962C8B-B14F-4D97-AF65-F5344CB8AC3E}">
        <p14:creationId xmlns:p14="http://schemas.microsoft.com/office/powerpoint/2010/main" val="437906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784</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ADVAIT CHAVAN</dc:creator>
  <cp:lastModifiedBy>ADVAIT CHAVAN</cp:lastModifiedBy>
  <cp:revision>23</cp:revision>
  <dcterms:created xsi:type="dcterms:W3CDTF">2025-06-12T17:05:08Z</dcterms:created>
  <dcterms:modified xsi:type="dcterms:W3CDTF">2025-06-12T18:05:16Z</dcterms:modified>
</cp:coreProperties>
</file>