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ppt/media/image6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3EE6-D4E6-3BDC-8551-F1EDC69A1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CDBA9-523C-2935-D8A8-ACCBE3494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8916-CE85-2846-D800-2E922E96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5EDC-428F-F9B1-CD35-95B8324D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1586-3AE1-5A3B-79AD-BE98C1B5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1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7C31-683B-A82B-8318-16313953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EC99-27AB-2610-CF79-EEF3CAE5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41E9-E310-21E0-0315-DE1ACAAC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F6E3-32E8-E88A-C143-F8F5C6FE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36AF-F317-C925-CE58-A86B2BDB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CA70-98EB-EBC0-EA1A-5B189825A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DD2D9-BAD1-7882-E1C2-653142069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9518-3E01-3946-8406-A8347ED1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23A8-F11A-B654-3A6F-5349C912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C324-F3E3-23FC-ABF3-9F4D55EE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64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33E-FF23-B33A-E8CC-F4E50242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58C8-C337-5557-8E6A-3D404745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5E09-1706-CAEB-B57F-42F496D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028E-36E7-C4F6-214E-0FAA9284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8DB5-C771-9C32-0FCF-CFFDB936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CD23-E37A-2E82-758F-3383EA60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8B4C-8DCA-3588-9D41-C0E406B2E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EA3E7-F750-1C88-454D-E980151B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D827-992F-4129-2E51-A69B77F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1596-EA55-2DF8-87C5-B22A68C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7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7D9A-5F56-C8BA-9001-5C3C695D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246D-E4D7-B781-D14C-32EC560BF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C191C-FC64-3617-0F98-D48ADB1E3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A7E41-2E4A-6A02-47BC-F198D084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ADB20-FFC0-9A6D-38B8-F7671951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30CE-C9B6-6967-BD00-1FC27A0B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57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AA48-6D53-0459-2529-BB26325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4A51-55BB-D974-946D-B512C675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13BC8-B026-81F9-75CB-77DCA4FE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53318-161E-080B-8F38-3AA4F3244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8DC49-0B55-497B-FFE6-B0E08AB28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6F839-CB62-159A-3E0A-6B05A96B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C6DB5-8D0E-0739-2720-8285877F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EBB4E-32C9-BC97-DD0F-F129A04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9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C38E-903D-6A01-02D7-31378D85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B7187-9927-8703-57C9-72CB8419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3FC6-EE2E-B162-33FB-AA1DAB7E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385A2-6906-C9BB-88F6-9ACA22AE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6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4ECFE-B14E-B4BE-FCB7-95B6193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4EA68-0C3E-856C-F0CF-BD74A344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0E9B9-7061-46DF-9FEF-2EECB07C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6A31-8E49-D15E-16B6-67C93F80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8ECF-EF08-16B3-A4E2-852BAC00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C9A5C-28CE-E1CF-4C24-65470696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95A33-7D80-899C-FBAD-A0C1CF8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DB36-79B1-9313-7624-A464CA34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BEB5-9BB4-9D0A-1E63-5AEC314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D193-BDA8-3596-B0A8-AA8F29A0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3F710-435B-F7F7-8359-9027F25CE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B4AB2-BA33-29D4-83AB-26931CAC0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63558-599C-8362-884B-B63FBB5A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BBCA6-DED2-2DA7-5335-418CB2EB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5F4D7-A4A1-744F-3149-FC751F6A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3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C021D-E054-8D61-297C-E0C20B31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FE921-7964-E154-F07A-453E0BC8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48D0-BE50-B640-EE4F-9D0A1C886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F398-20FE-4762-818E-CC45E17C36A6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BAE7-7C6D-AD41-E4BF-9DBC40453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622D-7053-BB6E-7DE2-760F65CE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AF917-BBA6-4AC3-87F1-84FEF2B4E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0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agent.ph/integration/google-shee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damn.com/news/web-development/what-is-flask-web-framework-in-python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LauraMaiolo/Explora-Ando-." TargetMode="External"/><Relationship Id="rId7" Type="http://schemas.openxmlformats.org/officeDocument/2006/relationships/hyperlink" Target="https://fity.club/lists/suggestions/node.js/" TargetMode="External"/><Relationship Id="rId12" Type="http://schemas.openxmlformats.org/officeDocument/2006/relationships/hyperlink" Target="https://codedamn.com/news/web-development/what-is-flask-web-framework-in-pytho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3.png"/><Relationship Id="rId5" Type="http://schemas.openxmlformats.org/officeDocument/2006/relationships/hyperlink" Target="https://www.educba.com/es6-javascript/" TargetMode="Externa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en.wikipedia.org/wiki/Google_Apps_Scrip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8498-1B70-1398-D5F3-E3FF45DC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27"/>
            <a:ext cx="9144000" cy="2387600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Georgia" panose="02040502050405020303" pitchFamily="18" charset="0"/>
              </a:rPr>
              <a:t>Web-based Teacher-Student Examination System with NLP-Driven Automated Scoring and Google Sheets Integration</a:t>
            </a:r>
            <a:endParaRPr lang="en-IN" sz="3400" b="1" dirty="0"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90D07-AE98-FBBC-7407-2D18100FCD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08505" y="3280662"/>
            <a:ext cx="55749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Chavan Advait Gurunath (PRN: 250220528009)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PG Diploma in Artificial Intelligence, CDAC Noida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A9719-D0CB-5CFE-8668-C8A6C5548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8" y="3801995"/>
            <a:ext cx="1949103" cy="1819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73D47-203B-0A68-16A5-74BD21A6CD2A}"/>
              </a:ext>
            </a:extLst>
          </p:cNvPr>
          <p:cNvSpPr txBox="1"/>
          <p:nvPr/>
        </p:nvSpPr>
        <p:spPr>
          <a:xfrm>
            <a:off x="9381744" y="614298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Date: 05 August 2025</a:t>
            </a:r>
          </a:p>
        </p:txBody>
      </p:sp>
    </p:spTree>
    <p:extLst>
      <p:ext uri="{BB962C8B-B14F-4D97-AF65-F5344CB8AC3E}">
        <p14:creationId xmlns:p14="http://schemas.microsoft.com/office/powerpoint/2010/main" val="133206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BCEF-52F1-8B28-D40D-23F6D810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Interface Snapshots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0A329-3078-6DCE-1EF9-4F93EAA7AA6B}"/>
              </a:ext>
            </a:extLst>
          </p:cNvPr>
          <p:cNvSpPr txBox="1"/>
          <p:nvPr/>
        </p:nvSpPr>
        <p:spPr>
          <a:xfrm>
            <a:off x="838200" y="139724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Teacher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A7E25-E6DE-12BB-F940-20AF3578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7" y="1986343"/>
            <a:ext cx="5657850" cy="33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B9F42-4BD7-94DD-D2B1-62C467EC303B}"/>
              </a:ext>
            </a:extLst>
          </p:cNvPr>
          <p:cNvSpPr txBox="1"/>
          <p:nvPr/>
        </p:nvSpPr>
        <p:spPr>
          <a:xfrm>
            <a:off x="1446276" y="5361055"/>
            <a:ext cx="315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Teacher Login Page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AEC33-943C-3D23-A3A8-A70C963518BD}"/>
              </a:ext>
            </a:extLst>
          </p:cNvPr>
          <p:cNvSpPr txBox="1"/>
          <p:nvPr/>
        </p:nvSpPr>
        <p:spPr>
          <a:xfrm>
            <a:off x="7738491" y="5310568"/>
            <a:ext cx="28780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/>
              <a:t>Question creation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2A69A-83F1-F188-0EE9-656C1A01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03" y="1986343"/>
            <a:ext cx="5657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4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0661-C6E3-29A2-62C9-23DB6C1B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Interface Snapshots</a:t>
            </a:r>
            <a:endParaRPr lang="en-IN" sz="3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066B7-6FC1-666E-968E-2A31044873B6}"/>
              </a:ext>
            </a:extLst>
          </p:cNvPr>
          <p:cNvSpPr txBox="1"/>
          <p:nvPr/>
        </p:nvSpPr>
        <p:spPr>
          <a:xfrm>
            <a:off x="838200" y="132135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Student Exam &amp;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715E9-FC85-EF22-9592-2CC56FA7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7" y="1812310"/>
            <a:ext cx="5657850" cy="33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8D2A3-0593-E9E2-1DDF-759AE77419C6}"/>
              </a:ext>
            </a:extLst>
          </p:cNvPr>
          <p:cNvSpPr txBox="1"/>
          <p:nvPr/>
        </p:nvSpPr>
        <p:spPr>
          <a:xfrm>
            <a:off x="1254252" y="5259645"/>
            <a:ext cx="3154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Student Login Page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B42DF-8600-50A0-0D2B-1AD410E8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63" y="365126"/>
            <a:ext cx="4432173" cy="260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EB760D-A16E-1A20-A546-DF12FAFAA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163" y="3168651"/>
            <a:ext cx="4432173" cy="2604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B4408-3BF4-4A29-168E-49FF0CDBCBC1}"/>
              </a:ext>
            </a:extLst>
          </p:cNvPr>
          <p:cNvSpPr txBox="1"/>
          <p:nvPr/>
        </p:nvSpPr>
        <p:spPr>
          <a:xfrm>
            <a:off x="5259324" y="42830"/>
            <a:ext cx="6094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Dynamic question display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64AAF2-C54F-FDF0-AF83-4F9F06268E48}"/>
              </a:ext>
            </a:extLst>
          </p:cNvPr>
          <p:cNvSpPr txBox="1"/>
          <p:nvPr/>
        </p:nvSpPr>
        <p:spPr>
          <a:xfrm>
            <a:off x="5259324" y="5772739"/>
            <a:ext cx="60944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dirty="0"/>
              <a:t>Instant score table</a:t>
            </a:r>
          </a:p>
        </p:txBody>
      </p:sp>
    </p:spTree>
    <p:extLst>
      <p:ext uri="{BB962C8B-B14F-4D97-AF65-F5344CB8AC3E}">
        <p14:creationId xmlns:p14="http://schemas.microsoft.com/office/powerpoint/2010/main" val="120248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5FED-D3B9-F8B8-8DAD-9A383608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Testing &amp;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2F4358-DCE2-F69F-7AFB-A966E49F8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4988"/>
              </p:ext>
            </p:extLst>
          </p:nvPr>
        </p:nvGraphicFramePr>
        <p:xfrm>
          <a:off x="883460" y="1673120"/>
          <a:ext cx="10425080" cy="4930668"/>
        </p:xfrm>
        <a:graphic>
          <a:graphicData uri="http://schemas.openxmlformats.org/drawingml/2006/table">
            <a:tbl>
              <a:tblPr/>
              <a:tblGrid>
                <a:gridCol w="2606270">
                  <a:extLst>
                    <a:ext uri="{9D8B030D-6E8A-4147-A177-3AD203B41FA5}">
                      <a16:colId xmlns:a16="http://schemas.microsoft.com/office/drawing/2014/main" val="3543593976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433127037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1999785576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62634185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Test ID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Description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Expected Result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Status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9592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Valid teacher login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Redirect to dashboard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6557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Invalid teacher credentials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“Invalid credentials” alert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81806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Post questions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New rows in Questions sheet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99963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Unregistered student login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“Email not registered” alert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6972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Fetch questions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Question blocks displayed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7100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NLP scoring endpoint test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Correct JSON scores[]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91220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Submit student responses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Rows in StudentsResponses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84133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TC08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End-to-end workflow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Complete flow without errors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Pass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66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FB1B-3859-03BE-0654-EFA15B91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AA3A-9E34-E0F6-98C7-CC777DA3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29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b="1" dirty="0"/>
              <a:t>Conclusion</a:t>
            </a:r>
            <a:endParaRPr lang="en-IN" sz="1800" dirty="0"/>
          </a:p>
          <a:p>
            <a:pPr lvl="1"/>
            <a:r>
              <a:rPr lang="en-IN" sz="1800" dirty="0"/>
              <a:t>Fully web-based, zero-cost examination lifecycle</a:t>
            </a:r>
          </a:p>
          <a:p>
            <a:pPr lvl="1"/>
            <a:r>
              <a:rPr lang="en-IN" sz="1800" dirty="0"/>
              <a:t>Sub-second per-question scoring, ~90% model accuracy</a:t>
            </a:r>
          </a:p>
          <a:p>
            <a:pPr lvl="1"/>
            <a:r>
              <a:rPr lang="en-IN" sz="1800" dirty="0"/>
              <a:t>Reliable, scalable, and transparent record-keeping</a:t>
            </a:r>
          </a:p>
          <a:p>
            <a:endParaRPr lang="en-IN" sz="1800" dirty="0"/>
          </a:p>
          <a:p>
            <a:r>
              <a:rPr lang="en-IN" sz="1800" b="1" dirty="0"/>
              <a:t>Future Enhancements</a:t>
            </a:r>
            <a:endParaRPr lang="en-IN" sz="1800" dirty="0"/>
          </a:p>
          <a:p>
            <a:pPr lvl="1"/>
            <a:r>
              <a:rPr lang="en-IN" sz="1800" dirty="0"/>
              <a:t>Integrate larger or fine-tuned transformer models</a:t>
            </a:r>
          </a:p>
          <a:p>
            <a:pPr lvl="1"/>
            <a:r>
              <a:rPr lang="en-IN" sz="1800" dirty="0"/>
              <a:t>Add MCQ and file-upload question types</a:t>
            </a:r>
          </a:p>
          <a:p>
            <a:pPr lvl="1"/>
            <a:r>
              <a:rPr lang="en-IN" sz="1800" dirty="0"/>
              <a:t>Role-based access control and audit logging</a:t>
            </a:r>
          </a:p>
          <a:p>
            <a:pPr lvl="1"/>
            <a:r>
              <a:rPr lang="en-IN" sz="1800" dirty="0"/>
              <a:t>Mobile-responsive UI or native app</a:t>
            </a:r>
          </a:p>
          <a:p>
            <a:pPr lvl="1"/>
            <a:r>
              <a:rPr lang="en-IN" sz="1800" dirty="0"/>
              <a:t>Analytics dashboards for performance trends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466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EFA0-5EB4-7301-B8DA-72D9BABB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Acknowledgements &amp; 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D0ADDE-8005-A05E-F405-F9A99239A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62384"/>
            <a:ext cx="843057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Sincere thanks to CDAC Noida faculty for guidance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Key References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Reimers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Gurevych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“Sentence-BERT,” EMNLP 2019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Apps Script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Official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Official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Mahmoud, “Automated Short-Answer Scoring with Transformers,” JAIED, 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4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5ADB4-5CE4-6EF1-3D85-ECA3BAD8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0"/>
            <a:ext cx="12192000" cy="5219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DA3D4-D9D8-5404-BF8F-4208B50FB3C2}"/>
              </a:ext>
            </a:extLst>
          </p:cNvPr>
          <p:cNvSpPr txBox="1"/>
          <p:nvPr/>
        </p:nvSpPr>
        <p:spPr>
          <a:xfrm>
            <a:off x="2039112" y="448056"/>
            <a:ext cx="765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lgerian" panose="04020705040A02060702" pitchFamily="82" charset="0"/>
              </a:rPr>
              <a:t>Thank you !!!! That’s  all from my side</a:t>
            </a:r>
            <a:endParaRPr lang="en-IN" b="1" i="1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8745A-AA17-4A10-3D63-DBC4A21DB214}"/>
              </a:ext>
            </a:extLst>
          </p:cNvPr>
          <p:cNvSpPr txBox="1"/>
          <p:nvPr/>
        </p:nvSpPr>
        <p:spPr>
          <a:xfrm>
            <a:off x="3410712" y="6245352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Algerian" panose="04020705040A02060702" pitchFamily="82" charset="0"/>
              </a:rPr>
              <a:t>Any questions ????</a:t>
            </a:r>
          </a:p>
        </p:txBody>
      </p:sp>
    </p:spTree>
    <p:extLst>
      <p:ext uri="{BB962C8B-B14F-4D97-AF65-F5344CB8AC3E}">
        <p14:creationId xmlns:p14="http://schemas.microsoft.com/office/powerpoint/2010/main" val="4607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7BF8-3B2E-AA95-EEFD-B42D7DEA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Motivation &amp; 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60A73F-5D57-8474-4194-773C6DE00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328" y="1619076"/>
            <a:ext cx="8844088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and blended learning demands scalable, low-cost assessment tools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grading of open-ended responses is time-consuming and inconsistent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platforms often incur licensing fees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 juggle multiple systems, causing delays and potential bias</a:t>
            </a:r>
          </a:p>
        </p:txBody>
      </p:sp>
    </p:spTree>
    <p:extLst>
      <p:ext uri="{BB962C8B-B14F-4D97-AF65-F5344CB8AC3E}">
        <p14:creationId xmlns:p14="http://schemas.microsoft.com/office/powerpoint/2010/main" val="85132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3976-782A-60F6-C315-9F139406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Objectives &amp;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7CC8BE-B86F-16E7-D696-4802EDD52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0037"/>
            <a:ext cx="9686544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email-based login for teachers and students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question creation stored in Google Sheets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Instant, semantically informed scoring via Flask microservice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routing through proxy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Zero-cost data persistence in Google Sheets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Exclusions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Multiple-choice questions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Proctoring features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Mobile-app clients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75915-0EBD-64CF-D2DA-ED52BC4B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50024" y="1269941"/>
            <a:ext cx="2679192" cy="1449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41FAF-FF46-7B79-0468-0485514A0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743752" y="2784328"/>
            <a:ext cx="3970927" cy="17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2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23C4-6B1D-AA86-E1C9-294F01BE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03F828-B86A-B118-96C5-832084382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266798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Front-End: HTML5, CSS3, JavaScript ES6 modules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Proxy Server: Node.js + Express for secure API routing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Backend: Google Apps Script (proxies to Google Sheets)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Scoring Service: Flask microservice with Sentence-Transformer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0598D-AAE0-2D9B-4375-B1A468911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9683" y="365125"/>
            <a:ext cx="4599432" cy="1742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677BEA-01AB-7DB6-03A8-99830496C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18982" y="2561792"/>
            <a:ext cx="3295650" cy="1830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877766-FC22-EC4E-BA4D-206295AE1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02341" y="4654296"/>
            <a:ext cx="3912291" cy="2053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6F43A-B0B4-BF8A-8319-BF3198DEF9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72584" y="4075176"/>
            <a:ext cx="2325624" cy="2325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1FBB65-E7D8-CE96-959D-1B767E45DBCE}"/>
              </a:ext>
            </a:extLst>
          </p:cNvPr>
          <p:cNvSpPr txBox="1"/>
          <p:nvPr/>
        </p:nvSpPr>
        <p:spPr>
          <a:xfrm>
            <a:off x="4672584" y="10171176"/>
            <a:ext cx="189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9" tooltip="https://en.wikipedia.org/wiki/Google_Apps_Scrip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0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463974-354B-6933-BF60-D5D93A844D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10264" y="4490812"/>
            <a:ext cx="3970927" cy="17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6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65A-A562-E4AC-9BF6-728866D6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Georgia" panose="02040502050405020303" pitchFamily="18" charset="0"/>
              </a:rPr>
              <a:t>System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7CB3C-393A-62B2-C38E-2CCD80BEC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174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324C-1615-996C-0892-1354D131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UML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24BBC-FB11-152A-EE83-757D8CEB9D58}"/>
              </a:ext>
            </a:extLst>
          </p:cNvPr>
          <p:cNvSpPr txBox="1"/>
          <p:nvPr/>
        </p:nvSpPr>
        <p:spPr>
          <a:xfrm>
            <a:off x="838200" y="1583688"/>
            <a:ext cx="48920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Use case Diagram</a:t>
            </a:r>
          </a:p>
          <a:p>
            <a:r>
              <a:rPr lang="en-IN" b="1" dirty="0"/>
              <a:t>    actor Teacher</a:t>
            </a:r>
          </a:p>
          <a:p>
            <a:r>
              <a:rPr lang="en-IN" b="1" dirty="0"/>
              <a:t>    actor Student</a:t>
            </a:r>
          </a:p>
          <a:p>
            <a:endParaRPr lang="en-IN" b="1" dirty="0"/>
          </a:p>
          <a:p>
            <a:r>
              <a:rPr lang="en-IN" b="1" dirty="0"/>
              <a:t>    Teacher --&gt; (Login)</a:t>
            </a:r>
          </a:p>
          <a:p>
            <a:r>
              <a:rPr lang="en-IN" b="1" dirty="0"/>
              <a:t>    Student --&gt; (Login)</a:t>
            </a:r>
          </a:p>
          <a:p>
            <a:endParaRPr lang="en-IN" b="1" dirty="0"/>
          </a:p>
          <a:p>
            <a:r>
              <a:rPr lang="en-IN" b="1" dirty="0"/>
              <a:t>    Teacher --&gt; (Create Questions)</a:t>
            </a:r>
          </a:p>
          <a:p>
            <a:r>
              <a:rPr lang="en-IN" b="1" dirty="0"/>
              <a:t>    Teacher --&gt; (Fetch Questions)</a:t>
            </a:r>
          </a:p>
          <a:p>
            <a:endParaRPr lang="en-IN" b="1" dirty="0"/>
          </a:p>
          <a:p>
            <a:r>
              <a:rPr lang="en-IN" b="1" dirty="0"/>
              <a:t>    Student --&gt; (Fetch Questions)</a:t>
            </a:r>
          </a:p>
          <a:p>
            <a:r>
              <a:rPr lang="en-IN" b="1" dirty="0"/>
              <a:t>    Student --&gt; (Submit Responses)</a:t>
            </a:r>
          </a:p>
          <a:p>
            <a:endParaRPr lang="en-IN" b="1" dirty="0"/>
          </a:p>
          <a:p>
            <a:r>
              <a:rPr lang="en-IN" b="1" dirty="0"/>
              <a:t>    Teacher --&gt; (View Results)</a:t>
            </a:r>
          </a:p>
          <a:p>
            <a:r>
              <a:rPr lang="en-IN" b="1" dirty="0"/>
              <a:t>    Student --&gt; (View Results)</a:t>
            </a:r>
          </a:p>
          <a:p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A2D66-DD0E-CE1B-83E5-060BD85386A6}"/>
              </a:ext>
            </a:extLst>
          </p:cNvPr>
          <p:cNvSpPr txBox="1"/>
          <p:nvPr/>
        </p:nvSpPr>
        <p:spPr>
          <a:xfrm>
            <a:off x="5927598" y="1027906"/>
            <a:ext cx="609447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200" b="1" dirty="0"/>
              <a:t>Class Diagram</a:t>
            </a:r>
          </a:p>
          <a:p>
            <a:r>
              <a:rPr lang="en-IN" sz="1200" b="1" dirty="0"/>
              <a:t>    class Teacher {</a:t>
            </a:r>
          </a:p>
          <a:p>
            <a:r>
              <a:rPr lang="en-IN" sz="1200" b="1" dirty="0"/>
              <a:t>        +login()</a:t>
            </a:r>
          </a:p>
          <a:p>
            <a:r>
              <a:rPr lang="en-IN" sz="1200" b="1" dirty="0"/>
              <a:t>        +</a:t>
            </a:r>
            <a:r>
              <a:rPr lang="en-IN" sz="1200" b="1" dirty="0" err="1"/>
              <a:t>postQuestions</a:t>
            </a:r>
            <a:r>
              <a:rPr lang="en-IN" sz="1200" b="1" dirty="0"/>
              <a:t>()</a:t>
            </a:r>
          </a:p>
          <a:p>
            <a:r>
              <a:rPr lang="en-IN" sz="1200" b="1" dirty="0"/>
              <a:t>        +</a:t>
            </a:r>
            <a:r>
              <a:rPr lang="en-IN" sz="1200" b="1" dirty="0" err="1"/>
              <a:t>viewResults</a:t>
            </a:r>
            <a:r>
              <a:rPr lang="en-IN" sz="1200" b="1" dirty="0"/>
              <a:t>()</a:t>
            </a:r>
          </a:p>
          <a:p>
            <a:r>
              <a:rPr lang="en-IN" sz="1200" b="1" dirty="0"/>
              <a:t>    }</a:t>
            </a:r>
          </a:p>
          <a:p>
            <a:endParaRPr lang="en-IN" sz="1200" b="1" dirty="0"/>
          </a:p>
          <a:p>
            <a:r>
              <a:rPr lang="en-IN" sz="1200" b="1" dirty="0"/>
              <a:t>    class Student {</a:t>
            </a:r>
          </a:p>
          <a:p>
            <a:r>
              <a:rPr lang="en-IN" sz="1200" b="1" dirty="0"/>
              <a:t>        +login()</a:t>
            </a:r>
          </a:p>
          <a:p>
            <a:r>
              <a:rPr lang="en-IN" sz="1200" b="1" dirty="0"/>
              <a:t>        +</a:t>
            </a:r>
            <a:r>
              <a:rPr lang="en-IN" sz="1200" b="1" dirty="0" err="1"/>
              <a:t>takeExam</a:t>
            </a:r>
            <a:r>
              <a:rPr lang="en-IN" sz="1200" b="1" dirty="0"/>
              <a:t>()</a:t>
            </a:r>
          </a:p>
          <a:p>
            <a:r>
              <a:rPr lang="en-IN" sz="1200" b="1" dirty="0"/>
              <a:t>        +</a:t>
            </a:r>
            <a:r>
              <a:rPr lang="en-IN" sz="1200" b="1" dirty="0" err="1"/>
              <a:t>viewResults</a:t>
            </a:r>
            <a:r>
              <a:rPr lang="en-IN" sz="1200" b="1" dirty="0"/>
              <a:t>()</a:t>
            </a:r>
          </a:p>
          <a:p>
            <a:r>
              <a:rPr lang="en-IN" sz="1200" b="1" dirty="0"/>
              <a:t>    }</a:t>
            </a:r>
          </a:p>
          <a:p>
            <a:endParaRPr lang="en-IN" sz="1200" b="1" dirty="0"/>
          </a:p>
          <a:p>
            <a:r>
              <a:rPr lang="en-IN" sz="1200" b="1" dirty="0"/>
              <a:t>    class Question {</a:t>
            </a:r>
          </a:p>
          <a:p>
            <a:r>
              <a:rPr lang="en-IN" sz="1200" b="1" dirty="0"/>
              <a:t>        -id: int</a:t>
            </a:r>
          </a:p>
          <a:p>
            <a:r>
              <a:rPr lang="en-IN" sz="1200" b="1" dirty="0"/>
              <a:t>        -text: String</a:t>
            </a:r>
          </a:p>
          <a:p>
            <a:r>
              <a:rPr lang="en-IN" sz="1200" b="1" dirty="0"/>
              <a:t>        -choices: List&lt;String&gt;</a:t>
            </a:r>
          </a:p>
          <a:p>
            <a:r>
              <a:rPr lang="en-IN" sz="1200" b="1" dirty="0"/>
              <a:t>        +</a:t>
            </a:r>
            <a:r>
              <a:rPr lang="en-IN" sz="1200" b="1" dirty="0" err="1"/>
              <a:t>getDetails</a:t>
            </a:r>
            <a:r>
              <a:rPr lang="en-IN" sz="1200" b="1" dirty="0"/>
              <a:t>(): Question</a:t>
            </a:r>
          </a:p>
          <a:p>
            <a:r>
              <a:rPr lang="en-IN" sz="1200" b="1" dirty="0"/>
              <a:t>    }</a:t>
            </a:r>
          </a:p>
          <a:p>
            <a:endParaRPr lang="en-IN" sz="1200" b="1" dirty="0"/>
          </a:p>
          <a:p>
            <a:r>
              <a:rPr lang="en-IN" sz="1200" b="1" dirty="0"/>
              <a:t>    class </a:t>
            </a:r>
            <a:r>
              <a:rPr lang="en-IN" sz="1200" b="1" dirty="0" err="1"/>
              <a:t>ScoringService</a:t>
            </a:r>
            <a:r>
              <a:rPr lang="en-IN" sz="1200" b="1" dirty="0"/>
              <a:t> {</a:t>
            </a:r>
          </a:p>
          <a:p>
            <a:r>
              <a:rPr lang="en-IN" sz="1200" b="1" dirty="0"/>
              <a:t>        +score(responses: Map&lt;</a:t>
            </a:r>
            <a:r>
              <a:rPr lang="en-IN" sz="1200" b="1" dirty="0" err="1"/>
              <a:t>Question,String</a:t>
            </a:r>
            <a:r>
              <a:rPr lang="en-IN" sz="1200" b="1" dirty="0"/>
              <a:t>&gt;): int</a:t>
            </a:r>
          </a:p>
          <a:p>
            <a:r>
              <a:rPr lang="en-IN" sz="1200" b="1" dirty="0"/>
              <a:t>    }</a:t>
            </a:r>
          </a:p>
          <a:p>
            <a:endParaRPr lang="en-IN" sz="1200" b="1" dirty="0"/>
          </a:p>
          <a:p>
            <a:r>
              <a:rPr lang="en-IN" sz="1200" b="1" dirty="0"/>
              <a:t>    Teacher "1" -- "*" Question : creates</a:t>
            </a:r>
          </a:p>
          <a:p>
            <a:r>
              <a:rPr lang="en-IN" sz="1200" b="1" dirty="0"/>
              <a:t>    Student "1" -- "*" Question : takes</a:t>
            </a:r>
          </a:p>
          <a:p>
            <a:r>
              <a:rPr lang="en-IN" sz="1200" b="1" dirty="0"/>
              <a:t>    Student --&gt; </a:t>
            </a:r>
            <a:r>
              <a:rPr lang="en-IN" sz="1200" b="1" dirty="0" err="1"/>
              <a:t>ScoringService</a:t>
            </a:r>
            <a:r>
              <a:rPr lang="en-IN" sz="1200" b="1" dirty="0"/>
              <a:t> : uses</a:t>
            </a:r>
          </a:p>
          <a:p>
            <a:r>
              <a:rPr lang="en-IN" sz="1200" b="1" dirty="0"/>
              <a:t>    Teacher --&gt; </a:t>
            </a:r>
            <a:r>
              <a:rPr lang="en-IN" sz="1200" b="1" dirty="0" err="1"/>
              <a:t>ScoringService</a:t>
            </a:r>
            <a:r>
              <a:rPr lang="en-IN" sz="1200" b="1" dirty="0"/>
              <a:t> : uses</a:t>
            </a:r>
          </a:p>
        </p:txBody>
      </p:sp>
    </p:spTree>
    <p:extLst>
      <p:ext uri="{BB962C8B-B14F-4D97-AF65-F5344CB8AC3E}">
        <p14:creationId xmlns:p14="http://schemas.microsoft.com/office/powerpoint/2010/main" val="381764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CD9-ED75-4219-8894-676E0CD7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Implementation – Front-End &amp; Proxy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B7454C-537D-D0BD-FCB7-ED613B2740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72533"/>
            <a:ext cx="8488680" cy="40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Front-End Pages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login_teacher.html / login_student.html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teacher_dashboard.html (question creation)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student_exam.html (exam and results)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Files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style.css: layout and table styling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main.js: handles login, question CRUD, exam flow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Proxy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Express and CORS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Forwards client requests to Apps Script endpoints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1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E9A9-4791-05D6-75D0-4FCEBA9D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Implementation – Backend &amp; Scoring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48D2A-3705-E49A-B3EE-3BB8565CA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6409"/>
            <a:ext cx="7733207" cy="382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Apps Script (Code.gs)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Endpoints: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teacherLogin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studentLogin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postQuestions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getQuestions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submitResponses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Reads/writes the four Sheets as JSON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Scoring Service (score_api.py)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 all-MiniLM-L6-v2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SentenceTransformer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Computes cosine similarity between desired and student answers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Normalizes and scales scores to question marks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97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B0BD-5E31-5E75-C5E5-24813722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b="1" dirty="0">
                <a:latin typeface="Georgia" panose="02040502050405020303" pitchFamily="18" charset="0"/>
              </a:rPr>
              <a:t>NLP Model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0042D-FA75-C137-E586-F69A857A0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023834"/>
              </p:ext>
            </p:extLst>
          </p:nvPr>
        </p:nvGraphicFramePr>
        <p:xfrm>
          <a:off x="929640" y="1690688"/>
          <a:ext cx="9668256" cy="2194560"/>
        </p:xfrm>
        <a:graphic>
          <a:graphicData uri="http://schemas.openxmlformats.org/drawingml/2006/table">
            <a:tbl>
              <a:tblPr/>
              <a:tblGrid>
                <a:gridCol w="4834128">
                  <a:extLst>
                    <a:ext uri="{9D8B030D-6E8A-4147-A177-3AD203B41FA5}">
                      <a16:colId xmlns:a16="http://schemas.microsoft.com/office/drawing/2014/main" val="1233644604"/>
                    </a:ext>
                  </a:extLst>
                </a:gridCol>
                <a:gridCol w="4834128">
                  <a:extLst>
                    <a:ext uri="{9D8B030D-6E8A-4147-A177-3AD203B41FA5}">
                      <a16:colId xmlns:a16="http://schemas.microsoft.com/office/drawing/2014/main" val="546114788"/>
                    </a:ext>
                  </a:extLst>
                </a:gridCol>
              </a:tblGrid>
              <a:tr h="344583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all-MiniLM-L6-v2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836375"/>
                  </a:ext>
                </a:extLst>
              </a:tr>
              <a:tr h="344583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Embedding Dimension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384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512578"/>
                  </a:ext>
                </a:extLst>
              </a:tr>
              <a:tr h="344583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Transformer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 layers, 12 attention heads each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001376"/>
                  </a:ext>
                </a:extLst>
              </a:tr>
              <a:tr h="344583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Model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&lt;100 MB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441129"/>
                  </a:ext>
                </a:extLst>
              </a:tr>
              <a:tr h="344583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Inference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~10,000 sentences/sec on CPU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069753"/>
                  </a:ext>
                </a:extLst>
              </a:tr>
              <a:tr h="344583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Semantic Accuracy (STS)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Pearson &gt; 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843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171988F-291D-98EB-9F8A-7EC4E887E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4022408"/>
            <a:ext cx="6267326" cy="269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EF844-1ECE-5D70-0FB1-032AF887B65E}"/>
              </a:ext>
            </a:extLst>
          </p:cNvPr>
          <p:cNvSpPr txBox="1"/>
          <p:nvPr/>
        </p:nvSpPr>
        <p:spPr>
          <a:xfrm>
            <a:off x="7043166" y="4520981"/>
            <a:ext cx="4688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Chosen for balance of speed, footprint, and semantic performance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126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783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Georgia</vt:lpstr>
      <vt:lpstr>Office Theme</vt:lpstr>
      <vt:lpstr>Web-based Teacher-Student Examination System with NLP-Driven Automated Scoring and Google Sheets Integration</vt:lpstr>
      <vt:lpstr>Motivation &amp; Problem Statement</vt:lpstr>
      <vt:lpstr>Objectives &amp; Scope</vt:lpstr>
      <vt:lpstr>System Architecture</vt:lpstr>
      <vt:lpstr>System Architecture</vt:lpstr>
      <vt:lpstr>UML Diagrams</vt:lpstr>
      <vt:lpstr>Implementation – Front-End &amp; Proxy</vt:lpstr>
      <vt:lpstr>Implementation – Backend &amp; Scoring</vt:lpstr>
      <vt:lpstr>NLP Model Selection</vt:lpstr>
      <vt:lpstr>Interface Snapshots</vt:lpstr>
      <vt:lpstr>Interface Snapshots</vt:lpstr>
      <vt:lpstr>Testing &amp; Results</vt:lpstr>
      <vt:lpstr>Conclusion &amp; Future Work</vt:lpstr>
      <vt:lpstr>Acknowledgements &amp;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ADVAIT CHAVAN</dc:creator>
  <cp:keywords>CDAC PROJECT</cp:keywords>
  <cp:lastModifiedBy>ADVAIT CHAVAN</cp:lastModifiedBy>
  <cp:revision>70</cp:revision>
  <dcterms:created xsi:type="dcterms:W3CDTF">2025-08-02T03:12:50Z</dcterms:created>
  <dcterms:modified xsi:type="dcterms:W3CDTF">2025-08-02T04:13:16Z</dcterms:modified>
</cp:coreProperties>
</file>