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2" d="100"/>
          <a:sy n="82" d="100"/>
        </p:scale>
        <p:origin x="605"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12/14/2023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12/14/2023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5"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13.xml"/><Relationship Id="rId7" Type="http://schemas.openxmlformats.org/officeDocument/2006/relationships/image" Target="../media/image11.png"/><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1"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a:t>
            </a:r>
            <a:br>
              <a:rPr lang="en-US" dirty="0">
                <a:solidFill>
                  <a:srgbClr val="D4DF33"/>
                </a:solidFill>
              </a:rPr>
            </a:br>
            <a:r>
              <a:rPr lang="en-US" dirty="0">
                <a:solidFill>
                  <a:srgbClr val="D4DF33"/>
                </a:solidFill>
              </a:rPr>
              <a:t>for </a:t>
            </a:r>
            <a:r>
              <a:rPr lang="en-US" dirty="0" err="1">
                <a:solidFill>
                  <a:srgbClr val="D4DF33"/>
                </a:solidFill>
              </a:rPr>
              <a:t>PowerCo</a:t>
            </a:r>
            <a:endParaRPr lang="en-US" dirty="0">
              <a:solidFill>
                <a:srgbClr val="D4DF33"/>
              </a:solidFill>
            </a:endParaRP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From the model, price is not a major factor of churn.</a:t>
            </a:r>
          </a:p>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According to the Model: -</a:t>
            </a:r>
          </a:p>
          <a:p>
            <a:pPr marL="393750" lvl="1" indent="-285750">
              <a:buClr>
                <a:schemeClr val="tx2">
                  <a:lumMod val="100000"/>
                </a:schemeClr>
              </a:buClr>
              <a:buSzPct val="1000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Electricity consumption for past 12 months is the highest determining factor of customer churn. </a:t>
            </a:r>
          </a:p>
          <a:p>
            <a:pPr marL="393750" lvl="1" indent="-285750">
              <a:buClr>
                <a:schemeClr val="tx2">
                  <a:lumMod val="100000"/>
                </a:schemeClr>
              </a:buClr>
              <a:buSzPct val="1000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Then, comes the Forecast Meter Rental for next 12 months</a:t>
            </a:r>
          </a:p>
          <a:p>
            <a:pPr marL="393750" lvl="1" indent="-285750">
              <a:buClr>
                <a:schemeClr val="tx2">
                  <a:lumMod val="100000"/>
                </a:schemeClr>
              </a:buClr>
              <a:buSzPct val="1000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Then, we have Net Margin </a:t>
            </a:r>
          </a:p>
          <a:p>
            <a:pPr marL="393750" lvl="1" indent="-285750">
              <a:buClr>
                <a:schemeClr val="tx2">
                  <a:lumMod val="100000"/>
                </a:schemeClr>
              </a:buClr>
              <a:buSzPct val="1000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Then, we have Margin for Gross Power Electricity. Followed by</a:t>
            </a:r>
          </a:p>
          <a:p>
            <a:pPr marL="393750" lvl="1" indent="-285750">
              <a:buClr>
                <a:schemeClr val="tx2">
                  <a:lumMod val="100000"/>
                </a:schemeClr>
              </a:buClr>
              <a:buSzPct val="100000"/>
              <a:buFont typeface="Wingdings" panose="05000000000000000000" pitchFamily="2" charset="2"/>
              <a:buChar char="Ø"/>
            </a:pPr>
            <a:r>
              <a:rPr lang="en-US" sz="1600" dirty="0">
                <a:solidFill>
                  <a:schemeClr val="tx1">
                    <a:lumMod val="100000"/>
                  </a:schemeClr>
                </a:solidFill>
                <a:latin typeface="Trebuchet MS" panose="020B0703020202090204" pitchFamily="34" charset="0"/>
              </a:rPr>
              <a:t>Consumer Forecast for next 12 Months.</a:t>
            </a:r>
          </a:p>
        </p:txBody>
      </p:sp>
      <p:pic>
        <p:nvPicPr>
          <p:cNvPr id="5" name="Picture 4">
            <a:extLst>
              <a:ext uri="{FF2B5EF4-FFF2-40B4-BE49-F238E27FC236}">
                <a16:creationId xmlns:a16="http://schemas.microsoft.com/office/drawing/2014/main" id="{667D23C4-2C0E-40D1-B7F1-0F8E57CC2933}"/>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r="273" b="81633"/>
          <a:stretch/>
        </p:blipFill>
        <p:spPr>
          <a:xfrm>
            <a:off x="4228007" y="3797559"/>
            <a:ext cx="6566497" cy="24912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79</Words>
  <Application>Microsoft Office PowerPoint</Application>
  <PresentationFormat>Widescreen</PresentationFormat>
  <Paragraphs>9</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Wingdings</vt:lpstr>
      <vt:lpstr>BCG Grid 16:9</vt:lpstr>
      <vt:lpstr>think-cell Slide</vt:lpstr>
      <vt:lpstr>Executive summary  for PowerCo</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ADVAIT CHAVAN</cp:lastModifiedBy>
  <cp:revision>450</cp:revision>
  <cp:lastPrinted>2016-04-06T18:59:25Z</cp:lastPrinted>
  <dcterms:created xsi:type="dcterms:W3CDTF">2016-11-04T11:46:04Z</dcterms:created>
  <dcterms:modified xsi:type="dcterms:W3CDTF">2023-12-14T16:26:00Z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