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95318B-F92D-47A6-9458-B6729D0A3C7D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10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80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51BF782-915D-447E-A607-25195288EB52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74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55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03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92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962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04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86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59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6725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4.wdp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5.wdp"/><Relationship Id="rId4" Type="http://schemas.openxmlformats.org/officeDocument/2006/relationships/image" Target="../media/image5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7.wdp"/><Relationship Id="rId7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8.wdp"/><Relationship Id="rId4" Type="http://schemas.openxmlformats.org/officeDocument/2006/relationships/image" Target="../media/image8.png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10.wdp"/><Relationship Id="rId7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11.wdp"/><Relationship Id="rId4" Type="http://schemas.openxmlformats.org/officeDocument/2006/relationships/image" Target="../media/image11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1025"/>
            <a:ext cx="9144000" cy="367268"/>
          </a:xfrm>
          <a:solidFill>
            <a:schemeClr val="accent2"/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en-GB" sz="1800" b="1" dirty="0">
                <a:solidFill>
                  <a:schemeClr val="bg1"/>
                </a:solidFill>
              </a:rPr>
              <a:t>Forage British Airways Data Science Job Sim Task 1 : </a:t>
            </a:r>
            <a:r>
              <a:rPr lang="en-US" sz="1800" b="1" i="0" dirty="0">
                <a:solidFill>
                  <a:schemeClr val="bg1"/>
                </a:solidFill>
                <a:effectLst/>
              </a:rPr>
              <a:t>Web scraping to gain company insights</a:t>
            </a:r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22368E-F1A8-483C-9D40-19C9689F5BAE}"/>
              </a:ext>
            </a:extLst>
          </p:cNvPr>
          <p:cNvSpPr txBox="1"/>
          <p:nvPr/>
        </p:nvSpPr>
        <p:spPr>
          <a:xfrm>
            <a:off x="495300" y="1104900"/>
            <a:ext cx="1120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There are a total of 3701 reviews given for British Airways on Skytrax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Out of which 1923 reviews/trips are verified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254 reviews/trips are unverified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1524 reviews/trips are neither verified nor unverified </a:t>
            </a:r>
            <a:endParaRPr lang="en-IN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F39DBF-3EE9-47FC-BD83-BB9F6F92B4D9}"/>
              </a:ext>
            </a:extLst>
          </p:cNvPr>
          <p:cNvSpPr txBox="1"/>
          <p:nvPr/>
        </p:nvSpPr>
        <p:spPr>
          <a:xfrm>
            <a:off x="495300" y="2171700"/>
            <a:ext cx="5838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 Rounded MT Bold" panose="020F0704030504030204" pitchFamily="34" charset="0"/>
              </a:rPr>
              <a:t>Analysis for Verified Trips: -</a:t>
            </a:r>
            <a:endParaRPr lang="en-IN" sz="1600" b="1" dirty="0"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1F78EE-AB83-4E52-A3EB-F6EA6F264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622946"/>
            <a:ext cx="6243546" cy="32008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CB856C-4D2B-4061-BA8C-E1882039DA1D}"/>
              </a:ext>
            </a:extLst>
          </p:cNvPr>
          <p:cNvSpPr txBox="1"/>
          <p:nvPr/>
        </p:nvSpPr>
        <p:spPr>
          <a:xfrm>
            <a:off x="7057748" y="2622946"/>
            <a:ext cx="46389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SemiBold SemiConden" panose="020B0502040204020203" pitchFamily="34" charset="0"/>
              </a:rPr>
              <a:t>From the </a:t>
            </a:r>
            <a:r>
              <a:rPr lang="en-US" sz="1400" dirty="0" err="1">
                <a:latin typeface="Bahnschrift SemiBold SemiConden" panose="020B0502040204020203" pitchFamily="34" charset="0"/>
              </a:rPr>
              <a:t>wordcloud</a:t>
            </a:r>
            <a:r>
              <a:rPr lang="en-US" sz="1400" dirty="0">
                <a:latin typeface="Bahnschrift SemiBold SemiConden" panose="020B0502040204020203" pitchFamily="34" charset="0"/>
              </a:rPr>
              <a:t> plot we can infer that the following words were used the most for giving a verified review: 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Bahnschrift SemiBold SemiConden" panose="020B0502040204020203" pitchFamily="34" charset="0"/>
              </a:rPr>
              <a:t>flight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Bahnschrift SemiBold SemiConden" panose="020B0502040204020203" pitchFamily="34" charset="0"/>
              </a:rPr>
              <a:t>seat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Bahnschrift SemiBold SemiConden" panose="020B0502040204020203" pitchFamily="34" charset="0"/>
              </a:rPr>
              <a:t>London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Bahnschrift SemiBold SemiConden" panose="020B0502040204020203" pitchFamily="34" charset="0"/>
              </a:rPr>
              <a:t>service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Bahnschrift SemiBold SemiConden" panose="020B0502040204020203" pitchFamily="34" charset="0"/>
              </a:rPr>
              <a:t>check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Bahnschrift SemiBold SemiConden" panose="020B0502040204020203" pitchFamily="34" charset="0"/>
              </a:rPr>
              <a:t>one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Bahnschrift SemiBold SemiConden" panose="020B0502040204020203" pitchFamily="34" charset="0"/>
              </a:rPr>
              <a:t>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Bahnschrift SemiBold SemiConden" panose="020B0502040204020203" pitchFamily="34" charset="0"/>
              </a:rPr>
              <a:t>good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Bahnschrift SemiBold SemiConden" panose="020B0502040204020203" pitchFamily="34" charset="0"/>
              </a:rPr>
              <a:t>food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Bahnschrift SemiBold SemiConden" panose="020B0502040204020203" pitchFamily="34" charset="0"/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Bahnschrift SemiBold SemiConden" panose="020B0502040204020203" pitchFamily="34" charset="0"/>
              </a:rPr>
              <a:t>airline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Bahnschrift SemiBold SemiConden" panose="020B0502040204020203" pitchFamily="34" charset="0"/>
              </a:rPr>
              <a:t>BA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F701C0-935B-44AD-9ECC-6BD47245C3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7" y="93117"/>
            <a:ext cx="1333616" cy="5639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50303E-A109-4B4A-9C42-F5078DE134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97" y="6001716"/>
            <a:ext cx="2293819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FB385E-DCF7-4342-A716-ECBE13A02694}"/>
              </a:ext>
            </a:extLst>
          </p:cNvPr>
          <p:cNvSpPr txBox="1">
            <a:spLocks/>
          </p:cNvSpPr>
          <p:nvPr/>
        </p:nvSpPr>
        <p:spPr>
          <a:xfrm>
            <a:off x="1524000" y="581025"/>
            <a:ext cx="9144000" cy="36726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b="1">
                <a:solidFill>
                  <a:schemeClr val="bg1"/>
                </a:solidFill>
              </a:rPr>
              <a:t>Forage British Airways Data Science Job Sim Task 1 : </a:t>
            </a:r>
            <a:r>
              <a:rPr lang="en-US" sz="1800" b="1">
                <a:solidFill>
                  <a:schemeClr val="bg1"/>
                </a:solidFill>
              </a:rPr>
              <a:t>Web scraping to gain company insights</a:t>
            </a:r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E25C5-74D4-4603-8AB2-DFC65A84D1B7}"/>
              </a:ext>
            </a:extLst>
          </p:cNvPr>
          <p:cNvSpPr txBox="1"/>
          <p:nvPr/>
        </p:nvSpPr>
        <p:spPr>
          <a:xfrm>
            <a:off x="477545" y="1266178"/>
            <a:ext cx="5838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 Rounded MT Bold" panose="020F0704030504030204" pitchFamily="34" charset="0"/>
              </a:rPr>
              <a:t>Analysis for Verified Trips: -</a:t>
            </a:r>
            <a:endParaRPr lang="en-IN" sz="1600" b="1" dirty="0"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FBFC23-EA80-4E64-A353-14AEBF15D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45" y="1922617"/>
            <a:ext cx="5701313" cy="35637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F1017C-8D8B-4892-AD40-379BCA317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76" y="1922616"/>
            <a:ext cx="5701313" cy="35637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DE2D85-497E-4B01-AC82-2586D0EA9128}"/>
              </a:ext>
            </a:extLst>
          </p:cNvPr>
          <p:cNvSpPr txBox="1"/>
          <p:nvPr/>
        </p:nvSpPr>
        <p:spPr>
          <a:xfrm>
            <a:off x="4341180" y="1264145"/>
            <a:ext cx="5131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SemiBold SemiConden" panose="020B0502040204020203" pitchFamily="34" charset="0"/>
              </a:rPr>
              <a:t>-&gt; The average sentiment score is 0.07</a:t>
            </a:r>
            <a:endParaRPr lang="en-IN" sz="1400" dirty="0">
              <a:latin typeface="Bahnschrift SemiBold SemiConden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0691A5-D818-4E1B-B20C-34870277B052}"/>
              </a:ext>
            </a:extLst>
          </p:cNvPr>
          <p:cNvSpPr txBox="1"/>
          <p:nvPr/>
        </p:nvSpPr>
        <p:spPr>
          <a:xfrm>
            <a:off x="477545" y="5717219"/>
            <a:ext cx="61274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Bahnschrift SemiBold SemiConden" panose="020B0502040204020203" pitchFamily="34" charset="0"/>
              </a:rPr>
              <a:t>There are 1003 (52.2%) positive reviews of the total 1923 verified reviews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Bahnschrift SemiBold SemiConden" panose="020B0502040204020203" pitchFamily="34" charset="0"/>
              </a:rPr>
              <a:t>There are 913 (47.5%) negative reviews of the total 1923 verified reviews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Bahnschrift SemiBold SemiConden" panose="020B0502040204020203" pitchFamily="34" charset="0"/>
              </a:rPr>
              <a:t>There are 7 (0.364%) neutral reviews of the total 1923 verified reviews</a:t>
            </a:r>
            <a:endParaRPr lang="en-IN" sz="1400" dirty="0">
              <a:latin typeface="Bahnschrift SemiBold SemiConden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0B60F9-BB72-413B-9160-AB44D4232E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7" y="93117"/>
            <a:ext cx="1333616" cy="5639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20BB07-40B4-42EE-85C6-4728BADA11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97" y="6001716"/>
            <a:ext cx="2293819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1025"/>
            <a:ext cx="9144000" cy="367268"/>
          </a:xfrm>
          <a:solidFill>
            <a:schemeClr val="accent2"/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en-GB" sz="1800" b="1" dirty="0">
                <a:solidFill>
                  <a:schemeClr val="bg1"/>
                </a:solidFill>
              </a:rPr>
              <a:t>Forage British Airways Data Science Job Sim Task 1 : </a:t>
            </a:r>
            <a:r>
              <a:rPr lang="en-US" sz="1800" b="1" i="0" dirty="0">
                <a:solidFill>
                  <a:schemeClr val="bg1"/>
                </a:solidFill>
                <a:effectLst/>
              </a:rPr>
              <a:t>Web scraping to gain company insights</a:t>
            </a:r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64D207-D76E-4B99-A9D9-6FC1318D476B}"/>
              </a:ext>
            </a:extLst>
          </p:cNvPr>
          <p:cNvSpPr txBox="1"/>
          <p:nvPr/>
        </p:nvSpPr>
        <p:spPr>
          <a:xfrm>
            <a:off x="477545" y="1266178"/>
            <a:ext cx="5838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 Rounded MT Bold" panose="020F0704030504030204" pitchFamily="34" charset="0"/>
              </a:rPr>
              <a:t>Analysis for Unverified Trips: -</a:t>
            </a:r>
            <a:endParaRPr lang="en-IN" sz="1600" b="1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3A8152-9297-46CB-AEAC-269C71C6B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44" y="1825910"/>
            <a:ext cx="6491427" cy="3944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0EF8CD-FBB9-421C-94DE-AA7FAD19D271}"/>
              </a:ext>
            </a:extLst>
          </p:cNvPr>
          <p:cNvSpPr txBox="1"/>
          <p:nvPr/>
        </p:nvSpPr>
        <p:spPr>
          <a:xfrm>
            <a:off x="6968971" y="1825910"/>
            <a:ext cx="463895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SemiBold SemiConden" panose="020B0502040204020203" pitchFamily="34" charset="0"/>
              </a:rPr>
              <a:t>From the </a:t>
            </a:r>
            <a:r>
              <a:rPr lang="en-US" sz="1400" dirty="0" err="1">
                <a:latin typeface="Bahnschrift SemiBold SemiConden" panose="020B0502040204020203" pitchFamily="34" charset="0"/>
              </a:rPr>
              <a:t>wordcloud</a:t>
            </a:r>
            <a:r>
              <a:rPr lang="en-US" sz="1400" dirty="0">
                <a:latin typeface="Bahnschrift SemiBold SemiConden" panose="020B0502040204020203" pitchFamily="34" charset="0"/>
              </a:rPr>
              <a:t> plot we can infer that the following words were used the most for giving a unverified review: 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Bahnschrift SemiBold SemiConden" panose="020B0502040204020203" pitchFamily="34" charset="0"/>
              </a:rPr>
              <a:t>flight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Bahnschrift SemiBold SemiConden" panose="020B0502040204020203" pitchFamily="34" charset="0"/>
              </a:rPr>
              <a:t>seat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Bahnschrift SemiBold SemiConden" panose="020B0502040204020203" pitchFamily="34" charset="0"/>
              </a:rPr>
              <a:t>London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Bahnschrift SemiBold SemiConden" panose="020B0502040204020203" pitchFamily="34" charset="0"/>
              </a:rPr>
              <a:t>Heathrow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Bahnschrift SemiBold SemiConden" panose="020B0502040204020203" pitchFamily="34" charset="0"/>
              </a:rPr>
              <a:t>service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Bahnschrift SemiBold SemiConden" panose="020B0502040204020203" pitchFamily="34" charset="0"/>
              </a:rPr>
              <a:t>check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Bahnschrift SemiBold SemiConden" panose="020B0502040204020203" pitchFamily="34" charset="0"/>
              </a:rPr>
              <a:t>one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Bahnschrift SemiBold SemiConden" panose="020B0502040204020203" pitchFamily="34" charset="0"/>
              </a:rPr>
              <a:t>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Bahnschrift SemiBold SemiConden" panose="020B0502040204020203" pitchFamily="34" charset="0"/>
              </a:rPr>
              <a:t>good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Bahnschrift SemiBold SemiConden" panose="020B0502040204020203" pitchFamily="34" charset="0"/>
              </a:rPr>
              <a:t>food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Bahnschrift SemiBold SemiConden" panose="020B0502040204020203" pitchFamily="34" charset="0"/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Bahnschrift SemiBold SemiConden" panose="020B0502040204020203" pitchFamily="34" charset="0"/>
              </a:rPr>
              <a:t>airline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Bahnschrift SemiBold SemiConden" panose="020B0502040204020203" pitchFamily="34" charset="0"/>
              </a:rPr>
              <a:t>BA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Bahnschrift SemiBold SemiConden" panose="020B0502040204020203" pitchFamily="34" charset="0"/>
              </a:rPr>
              <a:t>business class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Bahnschrift SemiBold SemiConden" panose="020B0502040204020203" pitchFamily="34" charset="0"/>
              </a:rPr>
              <a:t>flying </a:t>
            </a:r>
            <a:endParaRPr lang="en-IN" sz="1400" dirty="0">
              <a:latin typeface="Bahnschrift SemiBold SemiConden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75BD9D-5D8C-46E5-8C88-C7EF6DFB9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7" y="93117"/>
            <a:ext cx="1333616" cy="563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F4E475-9E90-41E2-8AFD-83369350DE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97" y="6001716"/>
            <a:ext cx="2293819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8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1025"/>
            <a:ext cx="9144000" cy="367268"/>
          </a:xfrm>
          <a:solidFill>
            <a:schemeClr val="accent2"/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en-GB" sz="1800" b="1" dirty="0">
                <a:solidFill>
                  <a:schemeClr val="bg1"/>
                </a:solidFill>
              </a:rPr>
              <a:t>Forage British Airways Data Science Job Sim Task 1 : </a:t>
            </a:r>
            <a:r>
              <a:rPr lang="en-US" sz="1800" b="1" i="0" dirty="0">
                <a:solidFill>
                  <a:schemeClr val="bg1"/>
                </a:solidFill>
                <a:effectLst/>
              </a:rPr>
              <a:t>Web scraping to gain company insights</a:t>
            </a:r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9340A8-C5C3-46CB-B02A-7BF38205BC75}"/>
              </a:ext>
            </a:extLst>
          </p:cNvPr>
          <p:cNvSpPr txBox="1"/>
          <p:nvPr/>
        </p:nvSpPr>
        <p:spPr>
          <a:xfrm>
            <a:off x="477545" y="1266178"/>
            <a:ext cx="5838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 Rounded MT Bold" panose="020F0704030504030204" pitchFamily="34" charset="0"/>
              </a:rPr>
              <a:t>Analysis for Unverified Trips: -</a:t>
            </a:r>
            <a:endParaRPr lang="en-IN" sz="1600" b="1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FB80FF-0E07-4DB3-9CB2-91BF546CB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45" y="1798698"/>
            <a:ext cx="5618455" cy="3793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5AF37C-B21A-4F8A-A037-151E982CBB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370" y="1798698"/>
            <a:ext cx="5712873" cy="37931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A1752E-ACEA-4F03-A9E3-C84B3F5DDF07}"/>
              </a:ext>
            </a:extLst>
          </p:cNvPr>
          <p:cNvSpPr txBox="1"/>
          <p:nvPr/>
        </p:nvSpPr>
        <p:spPr>
          <a:xfrm>
            <a:off x="477545" y="5717219"/>
            <a:ext cx="6127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Bahnschrift SemiBold SemiConden" panose="020B0502040204020203" pitchFamily="34" charset="0"/>
              </a:rPr>
              <a:t>There are 129 (50.8%) positive reviews of the total 254 unverified reviews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Bahnschrift SemiBold SemiConden" panose="020B0502040204020203" pitchFamily="34" charset="0"/>
              </a:rPr>
              <a:t>There are 125 (49.2%) negative reviews of the total 254 unverified reviews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E6116F-BA76-48EC-B1B0-38B05A45F615}"/>
              </a:ext>
            </a:extLst>
          </p:cNvPr>
          <p:cNvSpPr txBox="1"/>
          <p:nvPr/>
        </p:nvSpPr>
        <p:spPr>
          <a:xfrm>
            <a:off x="4358936" y="1296955"/>
            <a:ext cx="5131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SemiBold SemiConden" panose="020B0502040204020203" pitchFamily="34" charset="0"/>
              </a:rPr>
              <a:t>-&gt; The average sentiment score is 0.04</a:t>
            </a:r>
            <a:endParaRPr lang="en-IN" sz="1400" dirty="0">
              <a:latin typeface="Bahnschrift SemiBold SemiConden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D7AAF1-37A8-4E97-9730-FE58E62BBD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7" y="93117"/>
            <a:ext cx="1333616" cy="5639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B29E13-B214-4DCC-AA6D-3E22A888A7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97" y="6001716"/>
            <a:ext cx="2293819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6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1025"/>
            <a:ext cx="9144000" cy="367268"/>
          </a:xfrm>
          <a:solidFill>
            <a:schemeClr val="accent2"/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en-GB" sz="1800" b="1" dirty="0">
                <a:solidFill>
                  <a:schemeClr val="bg1"/>
                </a:solidFill>
              </a:rPr>
              <a:t>Forage British Airways Data Science Job Sim Task 1 : </a:t>
            </a:r>
            <a:r>
              <a:rPr lang="en-US" sz="1800" b="1" i="0" dirty="0">
                <a:solidFill>
                  <a:schemeClr val="bg1"/>
                </a:solidFill>
                <a:effectLst/>
              </a:rPr>
              <a:t>Web scraping to gain company insights</a:t>
            </a:r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016AAF-90D5-4FFE-8E25-3EE9F9BDC5FF}"/>
              </a:ext>
            </a:extLst>
          </p:cNvPr>
          <p:cNvSpPr txBox="1"/>
          <p:nvPr/>
        </p:nvSpPr>
        <p:spPr>
          <a:xfrm>
            <a:off x="295182" y="118693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 Rounded MT Bold" panose="020F0704030504030204" pitchFamily="34" charset="0"/>
              </a:rPr>
              <a:t>Analysis for neither Verified nor Unverified Trips: -</a:t>
            </a:r>
            <a:endParaRPr lang="en-IN" sz="1800" b="1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E3351-E258-45E3-ADBD-BE0B41FBD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2" y="1728256"/>
            <a:ext cx="7223774" cy="39428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A82F85-5EF7-49CE-84CE-5C3E41FAF178}"/>
              </a:ext>
            </a:extLst>
          </p:cNvPr>
          <p:cNvSpPr txBox="1"/>
          <p:nvPr/>
        </p:nvSpPr>
        <p:spPr>
          <a:xfrm>
            <a:off x="7518956" y="1728256"/>
            <a:ext cx="411517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SemiBold SemiConden" panose="020B0502040204020203" pitchFamily="34" charset="0"/>
              </a:rPr>
              <a:t>From the </a:t>
            </a:r>
            <a:r>
              <a:rPr lang="en-US" sz="1400" dirty="0" err="1">
                <a:latin typeface="Bahnschrift SemiBold SemiConden" panose="020B0502040204020203" pitchFamily="34" charset="0"/>
              </a:rPr>
              <a:t>wordcloud</a:t>
            </a:r>
            <a:r>
              <a:rPr lang="en-US" sz="1400" dirty="0">
                <a:latin typeface="Bahnschrift SemiBold SemiConden" panose="020B0502040204020203" pitchFamily="34" charset="0"/>
              </a:rPr>
              <a:t> plot we can infer that the following words were used the most for neither Verified nor Unverified Trips</a:t>
            </a:r>
            <a:r>
              <a:rPr lang="en-US" sz="1400" b="1" dirty="0">
                <a:latin typeface="Arial Rounded MT Bold" panose="020F0704030504030204" pitchFamily="34" charset="0"/>
              </a:rPr>
              <a:t> </a:t>
            </a:r>
            <a:r>
              <a:rPr lang="en-US" sz="1400" dirty="0">
                <a:latin typeface="Bahnschrift SemiBold SemiConden" panose="020B0502040204020203" pitchFamily="34" charset="0"/>
              </a:rPr>
              <a:t>: 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Bahnschrift SemiBold SemiConden" panose="020B0502040204020203" pitchFamily="34" charset="0"/>
              </a:rPr>
              <a:t>BA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Bahnschrift SemiBold SemiConden" panose="020B0502040204020203" pitchFamily="34" charset="0"/>
              </a:rPr>
              <a:t>seat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Bahnschrift SemiBold SemiConden" panose="020B0502040204020203" pitchFamily="34" charset="0"/>
              </a:rPr>
              <a:t>flight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Bahnschrift SemiBold SemiConden" panose="020B0502040204020203" pitchFamily="34" charset="0"/>
              </a:rPr>
              <a:t>British Airway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Bahnschrift SemiBold SemiConden" panose="020B0502040204020203" pitchFamily="34" charset="0"/>
              </a:rPr>
              <a:t>London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Bahnschrift SemiBold SemiConden" panose="020B0502040204020203" pitchFamily="34" charset="0"/>
              </a:rPr>
              <a:t>Heathrow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Bahnschrift SemiBold SemiConden" panose="020B0502040204020203" pitchFamily="34" charset="0"/>
              </a:rPr>
              <a:t>airline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Bahnschrift SemiBold SemiConden" panose="020B0502040204020203" pitchFamily="34" charset="0"/>
              </a:rPr>
              <a:t>cabin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Bahnschrift SemiBold SemiConden" panose="020B0502040204020203" pitchFamily="34" charset="0"/>
              </a:rPr>
              <a:t>check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Bahnschrift SemiBold SemiConden" panose="020B0502040204020203" pitchFamily="34" charset="0"/>
              </a:rPr>
              <a:t>business class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Bahnschrift SemiBold SemiConden" panose="020B0502040204020203" pitchFamily="34" charset="0"/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Bahnschrift SemiBold SemiConden" panose="020B0502040204020203" pitchFamily="34" charset="0"/>
              </a:rPr>
              <a:t>good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Bahnschrift SemiBold SemiConden" panose="020B0502040204020203" pitchFamily="34" charset="0"/>
              </a:rPr>
              <a:t>passenger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Bahnschrift SemiBold SemiConden" panose="020B0502040204020203" pitchFamily="34" charset="0"/>
              </a:rPr>
              <a:t>time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Bahnschrift SemiBold SemiConden" panose="020B0502040204020203" pitchFamily="34" charset="0"/>
              </a:rPr>
              <a:t>lounge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Bahnschrift SemiBold SemiConden" panose="020B0502040204020203" pitchFamily="34" charset="0"/>
              </a:rPr>
              <a:t>drink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99F142-B15C-45BD-868B-5414DCABB9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7" y="93117"/>
            <a:ext cx="1333616" cy="563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D2D207-706F-4422-B5F2-EAB7897566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97" y="6001716"/>
            <a:ext cx="2293819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06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1025"/>
            <a:ext cx="9144000" cy="367268"/>
          </a:xfrm>
          <a:solidFill>
            <a:schemeClr val="accent2"/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en-GB" sz="1800" b="1" dirty="0">
                <a:solidFill>
                  <a:schemeClr val="bg1"/>
                </a:solidFill>
              </a:rPr>
              <a:t>Forage British Airways Data Science Job Sim Task 1 : </a:t>
            </a:r>
            <a:r>
              <a:rPr lang="en-US" sz="1800" b="1" i="0" dirty="0">
                <a:solidFill>
                  <a:schemeClr val="bg1"/>
                </a:solidFill>
                <a:effectLst/>
              </a:rPr>
              <a:t>Web scraping to gain company insights</a:t>
            </a:r>
            <a:endParaRPr lang="en-GB" sz="18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A7FAA-360D-450B-A24E-6017F5FEE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81" y="1523490"/>
            <a:ext cx="6118564" cy="40694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80C6C4-EC6B-4CAB-8F63-87D78A910E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454" y="1523490"/>
            <a:ext cx="5517842" cy="40694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B9F92F-1443-4C1C-8568-C9699DD27913}"/>
              </a:ext>
            </a:extLst>
          </p:cNvPr>
          <p:cNvSpPr txBox="1"/>
          <p:nvPr/>
        </p:nvSpPr>
        <p:spPr>
          <a:xfrm>
            <a:off x="264481" y="5690586"/>
            <a:ext cx="76100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Bahnschrift SemiBold SemiConden" panose="020B0502040204020203" pitchFamily="34" charset="0"/>
              </a:rPr>
              <a:t>There are 1025 (67.3%) positive reviews of the total 1524 neither verified nor unverified reviews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Bahnschrift SemiBold SemiConden" panose="020B0502040204020203" pitchFamily="34" charset="0"/>
              </a:rPr>
              <a:t>There are 496 (32.5%) negative reviews of the total 1524 neither verified nor unverified reviews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Bahnschrift SemiBold SemiConden" panose="020B0502040204020203" pitchFamily="34" charset="0"/>
              </a:rPr>
              <a:t>There are 3 (0.197%) neutral reviews of the total 1524 neither verified nor unverified reviews</a:t>
            </a:r>
            <a:endParaRPr lang="en-IN" sz="1400" dirty="0">
              <a:latin typeface="Bahnschrift SemiBold SemiConden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162F6B-D805-46C8-A3B6-49145EAA1A46}"/>
              </a:ext>
            </a:extLst>
          </p:cNvPr>
          <p:cNvSpPr txBox="1"/>
          <p:nvPr/>
        </p:nvSpPr>
        <p:spPr>
          <a:xfrm>
            <a:off x="295182" y="118693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 Rounded MT Bold" panose="020F0704030504030204" pitchFamily="34" charset="0"/>
              </a:rPr>
              <a:t>Analysis for neither Verified nor Unverified Trips: -</a:t>
            </a:r>
            <a:endParaRPr lang="en-IN" sz="1800" b="1" dirty="0"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EC421F-5124-4152-92AB-3707C13E0649}"/>
              </a:ext>
            </a:extLst>
          </p:cNvPr>
          <p:cNvSpPr txBox="1"/>
          <p:nvPr/>
        </p:nvSpPr>
        <p:spPr>
          <a:xfrm>
            <a:off x="6498454" y="1166885"/>
            <a:ext cx="5131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SemiBold SemiConden" panose="020B0502040204020203" pitchFamily="34" charset="0"/>
              </a:rPr>
              <a:t>-&gt; The average sentiment score is 0.31</a:t>
            </a:r>
            <a:endParaRPr lang="en-IN" sz="1400" dirty="0">
              <a:latin typeface="Bahnschrift SemiBold SemiConden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F507DE-32DE-4F39-9281-7FE9FD98F2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7" y="93117"/>
            <a:ext cx="1333616" cy="5639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301671-A7AF-4E9C-808C-C74CB5A182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97" y="6001716"/>
            <a:ext cx="2293819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73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430</Words>
  <Application>Microsoft Office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Rounded MT Bold</vt:lpstr>
      <vt:lpstr>Bahnschrift SemiBold SemiConden</vt:lpstr>
      <vt:lpstr>Calibri</vt:lpstr>
      <vt:lpstr>Calibri Light</vt:lpstr>
      <vt:lpstr>Wingdings</vt:lpstr>
      <vt:lpstr>Office Theme</vt:lpstr>
      <vt:lpstr>Forage British Airways Data Science Job Sim Task 1 : Web scraping to gain company insights</vt:lpstr>
      <vt:lpstr>PowerPoint Presentation</vt:lpstr>
      <vt:lpstr>Forage British Airways Data Science Job Sim Task 1 : Web scraping to gain company insights</vt:lpstr>
      <vt:lpstr>Forage British Airways Data Science Job Sim Task 1 : Web scraping to gain company insights</vt:lpstr>
      <vt:lpstr>Forage British Airways Data Science Job Sim Task 1 : Web scraping to gain company insights</vt:lpstr>
      <vt:lpstr>Forage British Airways Data Science Job Sim Task 1 : Web scraping to gain company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ADVAIT CHAVAN</cp:lastModifiedBy>
  <cp:revision>6</cp:revision>
  <dcterms:created xsi:type="dcterms:W3CDTF">2022-12-06T11:13:27Z</dcterms:created>
  <dcterms:modified xsi:type="dcterms:W3CDTF">2023-11-22T07:01:22Z</dcterms:modified>
</cp:coreProperties>
</file>