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D0BE-F80F-4716-AA74-DD51F0EF6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99E1AF-2471-4D80-BE6F-80AFF00E5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F4AC02-2BCE-41E8-97FA-FA0456640ACC}"/>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5" name="Footer Placeholder 4">
            <a:extLst>
              <a:ext uri="{FF2B5EF4-FFF2-40B4-BE49-F238E27FC236}">
                <a16:creationId xmlns:a16="http://schemas.microsoft.com/office/drawing/2014/main" id="{EA247071-BDC9-42DA-B460-A4AE95E02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7F7FD-1A81-4BCD-B186-D7B863827098}"/>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98301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8D78-87B9-4B5F-8BA5-ABC43EEE50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699334-F275-4981-866D-4A429B121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4C522-C440-4603-804C-98F729C3B7B7}"/>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5" name="Footer Placeholder 4">
            <a:extLst>
              <a:ext uri="{FF2B5EF4-FFF2-40B4-BE49-F238E27FC236}">
                <a16:creationId xmlns:a16="http://schemas.microsoft.com/office/drawing/2014/main" id="{FA0454C3-CF87-4B53-9A12-DCB54BDA2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8CC78-CF81-48F6-98BD-0A8228E5F6E2}"/>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30308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BD1F2-19D2-43D4-B77E-6BCA55E2F6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227B2-D133-418B-AC5A-40507832A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13AF6-3252-4950-8C96-DB51338A314A}"/>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5" name="Footer Placeholder 4">
            <a:extLst>
              <a:ext uri="{FF2B5EF4-FFF2-40B4-BE49-F238E27FC236}">
                <a16:creationId xmlns:a16="http://schemas.microsoft.com/office/drawing/2014/main" id="{323623FE-5A1C-47A8-8134-97BEF66B7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B7AB9-F71F-4BB7-874B-75AAE204AC17}"/>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1673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1EDD-9DA1-4A10-82F7-1299938E6B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9810D-360C-45AD-B89A-7240A0460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B9990-228C-4641-83F0-B44AEC05E3CD}"/>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5" name="Footer Placeholder 4">
            <a:extLst>
              <a:ext uri="{FF2B5EF4-FFF2-40B4-BE49-F238E27FC236}">
                <a16:creationId xmlns:a16="http://schemas.microsoft.com/office/drawing/2014/main" id="{01064A42-8FCA-48E7-A028-8D51D0A06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4A506D-6656-467A-B587-433EB13C013C}"/>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32251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EC51-FD2F-4D4D-ABE3-F06A134D1E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91914D-E845-415E-B7F6-9979CA781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94C6D-7D23-4FED-984F-5D583F4E9EDC}"/>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5" name="Footer Placeholder 4">
            <a:extLst>
              <a:ext uri="{FF2B5EF4-FFF2-40B4-BE49-F238E27FC236}">
                <a16:creationId xmlns:a16="http://schemas.microsoft.com/office/drawing/2014/main" id="{3C1E63E0-D892-459A-91A2-26ADE28AC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C8B6E-74B1-40E2-A13B-213A9FD66298}"/>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99921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4819-7A42-4B05-91DF-8D9490F699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BEF02-1A3B-4E32-AC4B-550A928EE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CEC38-3909-4C6E-9BAA-F2B364267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92B6C9-E18E-492A-A862-8DED5DBF1361}"/>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6" name="Footer Placeholder 5">
            <a:extLst>
              <a:ext uri="{FF2B5EF4-FFF2-40B4-BE49-F238E27FC236}">
                <a16:creationId xmlns:a16="http://schemas.microsoft.com/office/drawing/2014/main" id="{012DE0C6-7D56-4081-8BEB-0D280E9E9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DD75F-A4FF-4977-8F4F-6E71B20DA6CB}"/>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40367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850-018A-4296-AB77-69F69B8B1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7232CD-7E94-440F-B20C-5307ECD1E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CFDA2-095F-4BE1-8237-E3D462C6B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0EEFBD-2D93-4C78-BB94-2438FF824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AEC00-C1EC-430B-98C4-0B21981F8F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D989CE-8F7C-4161-A79B-76E983AE6D10}"/>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8" name="Footer Placeholder 7">
            <a:extLst>
              <a:ext uri="{FF2B5EF4-FFF2-40B4-BE49-F238E27FC236}">
                <a16:creationId xmlns:a16="http://schemas.microsoft.com/office/drawing/2014/main" id="{CDD3E5CA-CBF9-4D12-98A0-74C5CE6362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0E5E87-B825-46FF-A36D-934324CB7951}"/>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21315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D5CD-9755-47CC-8BF2-9B35861572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52BB9A-34D1-4B38-AFD6-5C9551B249BC}"/>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4" name="Footer Placeholder 3">
            <a:extLst>
              <a:ext uri="{FF2B5EF4-FFF2-40B4-BE49-F238E27FC236}">
                <a16:creationId xmlns:a16="http://schemas.microsoft.com/office/drawing/2014/main" id="{CE37505D-47DD-4E8D-8D97-757CF90462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969B4B-7854-4AC0-8C4D-81D7E2D1CF88}"/>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52165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C812C-2E19-4628-8D6B-E88CB81CCEB6}"/>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3" name="Footer Placeholder 2">
            <a:extLst>
              <a:ext uri="{FF2B5EF4-FFF2-40B4-BE49-F238E27FC236}">
                <a16:creationId xmlns:a16="http://schemas.microsoft.com/office/drawing/2014/main" id="{D6A27B8B-AFFD-4776-A3CD-BFF028D307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9C3E14-1B2D-435C-BDDB-8BB74A46C2F2}"/>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91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02C0-9E30-4B59-A862-47F804F80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BC0888-17D1-41B2-B361-11F7DF585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CAFE16-7444-4BAD-94C1-E21187C85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56DAF-359D-4F38-BB04-9FC41EB0546A}"/>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6" name="Footer Placeholder 5">
            <a:extLst>
              <a:ext uri="{FF2B5EF4-FFF2-40B4-BE49-F238E27FC236}">
                <a16:creationId xmlns:a16="http://schemas.microsoft.com/office/drawing/2014/main" id="{1B71AF86-52C4-46D6-B732-DC782510D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27A66-1DDE-4BD5-A1E1-2E70F9753E3F}"/>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10872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AB2F-48AB-4C10-B5E1-0A729F741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772089-4112-4940-911E-CC3D57991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63C2DC-E9A6-4304-864F-098071EF1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F3B0E-3F33-4EFD-A65F-50ACBE0BDB79}"/>
              </a:ext>
            </a:extLst>
          </p:cNvPr>
          <p:cNvSpPr>
            <a:spLocks noGrp="1"/>
          </p:cNvSpPr>
          <p:nvPr>
            <p:ph type="dt" sz="half" idx="10"/>
          </p:nvPr>
        </p:nvSpPr>
        <p:spPr/>
        <p:txBody>
          <a:bodyPr/>
          <a:lstStyle/>
          <a:p>
            <a:fld id="{123C6DB2-0BC1-448F-906E-32016AB3A01D}" type="datetimeFigureOut">
              <a:rPr lang="en-IN" smtClean="0"/>
              <a:t>16-11-2023</a:t>
            </a:fld>
            <a:endParaRPr lang="en-IN"/>
          </a:p>
        </p:txBody>
      </p:sp>
      <p:sp>
        <p:nvSpPr>
          <p:cNvPr id="6" name="Footer Placeholder 5">
            <a:extLst>
              <a:ext uri="{FF2B5EF4-FFF2-40B4-BE49-F238E27FC236}">
                <a16:creationId xmlns:a16="http://schemas.microsoft.com/office/drawing/2014/main" id="{F371C91A-C870-4BB7-B5BF-AD38EF979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0A6D7-6687-413D-9141-56C856D20DEA}"/>
              </a:ext>
            </a:extLst>
          </p:cNvPr>
          <p:cNvSpPr>
            <a:spLocks noGrp="1"/>
          </p:cNvSpPr>
          <p:nvPr>
            <p:ph type="sldNum" sz="quarter" idx="12"/>
          </p:nvPr>
        </p:nvSpPr>
        <p:spPr/>
        <p:txBody>
          <a:bodyPr/>
          <a:lstStyle/>
          <a:p>
            <a:fld id="{02F70FEE-8EF6-4425-A3DB-F063DC4774FC}" type="slidenum">
              <a:rPr lang="en-IN" smtClean="0"/>
              <a:t>‹#›</a:t>
            </a:fld>
            <a:endParaRPr lang="en-IN"/>
          </a:p>
        </p:txBody>
      </p:sp>
    </p:spTree>
    <p:extLst>
      <p:ext uri="{BB962C8B-B14F-4D97-AF65-F5344CB8AC3E}">
        <p14:creationId xmlns:p14="http://schemas.microsoft.com/office/powerpoint/2010/main" val="362640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27115-924D-41E4-8015-0D79CBCCE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D623D2-46EB-4090-BE5D-4B5EC23D5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E4703F-8B1E-4566-B299-4524B4C40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C6DB2-0BC1-448F-906E-32016AB3A01D}" type="datetimeFigureOut">
              <a:rPr lang="en-IN" smtClean="0"/>
              <a:t>16-11-2023</a:t>
            </a:fld>
            <a:endParaRPr lang="en-IN"/>
          </a:p>
        </p:txBody>
      </p:sp>
      <p:sp>
        <p:nvSpPr>
          <p:cNvPr id="5" name="Footer Placeholder 4">
            <a:extLst>
              <a:ext uri="{FF2B5EF4-FFF2-40B4-BE49-F238E27FC236}">
                <a16:creationId xmlns:a16="http://schemas.microsoft.com/office/drawing/2014/main" id="{93D7BF5C-3272-4C77-BC76-FE218D6AF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670C06-BE71-46B6-82D6-9EF76CF2C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70FEE-8EF6-4425-A3DB-F063DC4774FC}" type="slidenum">
              <a:rPr lang="en-IN" smtClean="0"/>
              <a:t>‹#›</a:t>
            </a:fld>
            <a:endParaRPr lang="en-IN"/>
          </a:p>
        </p:txBody>
      </p:sp>
    </p:spTree>
    <p:extLst>
      <p:ext uri="{BB962C8B-B14F-4D97-AF65-F5344CB8AC3E}">
        <p14:creationId xmlns:p14="http://schemas.microsoft.com/office/powerpoint/2010/main" val="259041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E095D4-CAA3-40E5-B569-92B21EC61E8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6157" y="168676"/>
            <a:ext cx="7742623" cy="6194098"/>
          </a:xfrm>
          <a:prstGeom prst="rect">
            <a:avLst/>
          </a:prstGeom>
          <a:ln>
            <a:solidFill>
              <a:schemeClr val="tx1"/>
            </a:solidFill>
          </a:ln>
        </p:spPr>
      </p:pic>
      <p:sp>
        <p:nvSpPr>
          <p:cNvPr id="7" name="TextBox 6">
            <a:extLst>
              <a:ext uri="{FF2B5EF4-FFF2-40B4-BE49-F238E27FC236}">
                <a16:creationId xmlns:a16="http://schemas.microsoft.com/office/drawing/2014/main" id="{FF860158-B378-4624-B548-A8BDB98F955D}"/>
              </a:ext>
            </a:extLst>
          </p:cNvPr>
          <p:cNvSpPr txBox="1"/>
          <p:nvPr/>
        </p:nvSpPr>
        <p:spPr>
          <a:xfrm>
            <a:off x="8123068" y="2361460"/>
            <a:ext cx="3888420"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t>From the plot given we can infer that </a:t>
            </a:r>
            <a:r>
              <a:rPr lang="en-US" sz="1200" dirty="0" err="1"/>
              <a:t>unit_price</a:t>
            </a:r>
            <a:r>
              <a:rPr lang="en-US" sz="1200" dirty="0"/>
              <a:t> and temperature and </a:t>
            </a:r>
            <a:r>
              <a:rPr lang="en-US" sz="1200" dirty="0" err="1"/>
              <a:t>timestamp_hour</a:t>
            </a:r>
            <a:r>
              <a:rPr lang="en-US" sz="1200" dirty="0"/>
              <a:t> are the top-3 features that affect the </a:t>
            </a:r>
            <a:r>
              <a:rPr lang="en-US" sz="1200" dirty="0" err="1"/>
              <a:t>estimated_stock_pct</a:t>
            </a:r>
            <a:endParaRPr lang="en-US" sz="1200" dirty="0"/>
          </a:p>
          <a:p>
            <a:pPr marL="171450" indent="-171450">
              <a:buFont typeface="Arial" panose="020B0604020202020204" pitchFamily="34" charset="0"/>
              <a:buChar char="•"/>
            </a:pPr>
            <a:r>
              <a:rPr lang="en-US" sz="1200" dirty="0"/>
              <a:t>The Relative Importance of </a:t>
            </a:r>
            <a:r>
              <a:rPr lang="en-US" sz="1200" dirty="0" err="1"/>
              <a:t>unit_price</a:t>
            </a:r>
            <a:r>
              <a:rPr lang="en-US" sz="1200" dirty="0"/>
              <a:t> is </a:t>
            </a:r>
            <a:r>
              <a:rPr lang="en-US" sz="1200" b="1" dirty="0"/>
              <a:t>0.287(28.7%)</a:t>
            </a:r>
            <a:r>
              <a:rPr lang="en-US" sz="1200" dirty="0"/>
              <a:t>, temperature is </a:t>
            </a:r>
            <a:r>
              <a:rPr lang="en-US" sz="1200" b="1" dirty="0"/>
              <a:t>0.162(16.2%)</a:t>
            </a:r>
            <a:r>
              <a:rPr lang="en-US" sz="1200" dirty="0"/>
              <a:t> and that of </a:t>
            </a:r>
            <a:r>
              <a:rPr lang="en-US" sz="1200" dirty="0" err="1"/>
              <a:t>timestamp_hour</a:t>
            </a:r>
            <a:r>
              <a:rPr lang="en-US" sz="1200" dirty="0"/>
              <a:t> is </a:t>
            </a:r>
            <a:r>
              <a:rPr lang="en-US" sz="1200" b="1" dirty="0"/>
              <a:t>0.111(11.1%)</a:t>
            </a:r>
          </a:p>
          <a:p>
            <a:pPr marL="171450" indent="-171450">
              <a:buFont typeface="Arial" panose="020B0604020202020204" pitchFamily="34" charset="0"/>
              <a:buChar char="•"/>
            </a:pPr>
            <a:r>
              <a:rPr lang="en-US" sz="1200" dirty="0"/>
              <a:t>These Relative Importance scores are the scores are how the feature has an impact on the selected target variable in our case it’s </a:t>
            </a:r>
            <a:r>
              <a:rPr lang="en-US" sz="1200" b="1" dirty="0" err="1"/>
              <a:t>estimated_stock_pct</a:t>
            </a:r>
            <a:endParaRPr lang="en-US" sz="1200" b="1" dirty="0"/>
          </a:p>
          <a:p>
            <a:pPr marL="171450" indent="-171450">
              <a:buFont typeface="Arial" panose="020B0604020202020204" pitchFamily="34" charset="0"/>
              <a:buChar char="•"/>
            </a:pPr>
            <a:r>
              <a:rPr lang="en-US" sz="1200" dirty="0"/>
              <a:t>So, we can tell that </a:t>
            </a:r>
            <a:r>
              <a:rPr lang="en-US" sz="1200" b="1" dirty="0" err="1"/>
              <a:t>unit_price</a:t>
            </a:r>
            <a:r>
              <a:rPr lang="en-US" sz="1200" b="1" dirty="0"/>
              <a:t>, temperature </a:t>
            </a:r>
            <a:r>
              <a:rPr lang="en-US" sz="1200" dirty="0"/>
              <a:t> and </a:t>
            </a:r>
            <a:r>
              <a:rPr lang="en-US" sz="1200" b="1" dirty="0" err="1"/>
              <a:t>timestamp_hour</a:t>
            </a:r>
            <a:r>
              <a:rPr lang="en-US" sz="1200" dirty="0"/>
              <a:t> has some impact on the </a:t>
            </a:r>
            <a:r>
              <a:rPr lang="en-US" sz="1200" b="1" dirty="0" err="1"/>
              <a:t>estimated_stock_pct</a:t>
            </a:r>
            <a:r>
              <a:rPr lang="en-US" sz="1200" b="1"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IN" sz="1200" dirty="0"/>
          </a:p>
        </p:txBody>
      </p:sp>
      <p:sp>
        <p:nvSpPr>
          <p:cNvPr id="8" name="TextBox 7">
            <a:extLst>
              <a:ext uri="{FF2B5EF4-FFF2-40B4-BE49-F238E27FC236}">
                <a16:creationId xmlns:a16="http://schemas.microsoft.com/office/drawing/2014/main" id="{6942567F-0D7E-4D1A-ACCF-539ADA86AA21}"/>
              </a:ext>
            </a:extLst>
          </p:cNvPr>
          <p:cNvSpPr txBox="1"/>
          <p:nvPr/>
        </p:nvSpPr>
        <p:spPr>
          <a:xfrm>
            <a:off x="8345010" y="568171"/>
            <a:ext cx="3204839" cy="1600438"/>
          </a:xfrm>
          <a:prstGeom prst="rect">
            <a:avLst/>
          </a:prstGeom>
          <a:noFill/>
        </p:spPr>
        <p:txBody>
          <a:bodyPr wrap="square" rtlCol="0">
            <a:spAutoFit/>
          </a:bodyPr>
          <a:lstStyle/>
          <a:p>
            <a:r>
              <a:rPr lang="en-US" sz="1400" b="1" i="0" dirty="0">
                <a:effectLst/>
              </a:rPr>
              <a:t>Yes, we can accurately predict the stock levels of products based on sales data and sensor data on an hourly basis in particular cases, in order to more intelligently procure products from our suppliers</a:t>
            </a:r>
            <a:endParaRPr lang="en-US" sz="1400" b="0" i="0" dirty="0">
              <a:effectLst/>
            </a:endParaRPr>
          </a:p>
          <a:p>
            <a:endParaRPr lang="en-IN" sz="1400" dirty="0"/>
          </a:p>
        </p:txBody>
      </p:sp>
    </p:spTree>
    <p:extLst>
      <p:ext uri="{BB962C8B-B14F-4D97-AF65-F5344CB8AC3E}">
        <p14:creationId xmlns:p14="http://schemas.microsoft.com/office/powerpoint/2010/main" val="19871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6C3CA-CA26-458A-98D5-4953F7D973E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7679" y="186431"/>
            <a:ext cx="8045389" cy="6365290"/>
          </a:xfrm>
          <a:prstGeom prst="rect">
            <a:avLst/>
          </a:prstGeom>
          <a:ln>
            <a:solidFill>
              <a:schemeClr val="tx1"/>
            </a:solidFill>
          </a:ln>
        </p:spPr>
      </p:pic>
      <p:sp>
        <p:nvSpPr>
          <p:cNvPr id="4" name="TextBox 3">
            <a:extLst>
              <a:ext uri="{FF2B5EF4-FFF2-40B4-BE49-F238E27FC236}">
                <a16:creationId xmlns:a16="http://schemas.microsoft.com/office/drawing/2014/main" id="{A39926CA-95D6-4BA7-B00A-271A09DFC359}"/>
              </a:ext>
            </a:extLst>
          </p:cNvPr>
          <p:cNvSpPr txBox="1"/>
          <p:nvPr/>
        </p:nvSpPr>
        <p:spPr>
          <a:xfrm>
            <a:off x="8345010" y="568171"/>
            <a:ext cx="3204839" cy="1600438"/>
          </a:xfrm>
          <a:prstGeom prst="rect">
            <a:avLst/>
          </a:prstGeom>
          <a:noFill/>
        </p:spPr>
        <p:txBody>
          <a:bodyPr wrap="square" rtlCol="0">
            <a:spAutoFit/>
          </a:bodyPr>
          <a:lstStyle/>
          <a:p>
            <a:r>
              <a:rPr lang="en-US" sz="1400" b="1" i="0" dirty="0">
                <a:effectLst/>
              </a:rPr>
              <a:t>Yes, we can accurately predict the stock levels of products based on sales data and sensor data on an hourly basis in particular cases, in order to more intelligently procure products from our suppliers</a:t>
            </a:r>
            <a:endParaRPr lang="en-US" sz="1400" b="0" i="0" dirty="0">
              <a:effectLst/>
            </a:endParaRPr>
          </a:p>
          <a:p>
            <a:endParaRPr lang="en-IN" sz="1400" dirty="0"/>
          </a:p>
        </p:txBody>
      </p:sp>
      <p:sp>
        <p:nvSpPr>
          <p:cNvPr id="5" name="TextBox 4">
            <a:extLst>
              <a:ext uri="{FF2B5EF4-FFF2-40B4-BE49-F238E27FC236}">
                <a16:creationId xmlns:a16="http://schemas.microsoft.com/office/drawing/2014/main" id="{B0731B46-EA95-48C1-A396-047A6E41285D}"/>
              </a:ext>
            </a:extLst>
          </p:cNvPr>
          <p:cNvSpPr txBox="1"/>
          <p:nvPr/>
        </p:nvSpPr>
        <p:spPr>
          <a:xfrm>
            <a:off x="8123068" y="2361460"/>
            <a:ext cx="3888420"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t>From the plot given we can infer that </a:t>
            </a:r>
            <a:r>
              <a:rPr lang="en-US" sz="1200" dirty="0" err="1"/>
              <a:t>unit_price</a:t>
            </a:r>
            <a:r>
              <a:rPr lang="en-US" sz="1200" dirty="0"/>
              <a:t> and temperature and </a:t>
            </a:r>
            <a:r>
              <a:rPr lang="en-US" sz="1200" dirty="0" err="1"/>
              <a:t>timestamp_hour</a:t>
            </a:r>
            <a:r>
              <a:rPr lang="en-US" sz="1200" dirty="0"/>
              <a:t> are the top-3 features that affect the </a:t>
            </a:r>
            <a:r>
              <a:rPr lang="en-US" sz="1200" dirty="0" err="1"/>
              <a:t>estimated_stock_pct</a:t>
            </a:r>
            <a:endParaRPr lang="en-US" sz="1200" dirty="0"/>
          </a:p>
          <a:p>
            <a:pPr marL="171450" indent="-171450">
              <a:buFont typeface="Arial" panose="020B0604020202020204" pitchFamily="34" charset="0"/>
              <a:buChar char="•"/>
            </a:pPr>
            <a:r>
              <a:rPr lang="en-US" sz="1200" dirty="0"/>
              <a:t>The Relative Importance of </a:t>
            </a:r>
            <a:r>
              <a:rPr lang="en-US" sz="1200" dirty="0" err="1"/>
              <a:t>unit_price</a:t>
            </a:r>
            <a:r>
              <a:rPr lang="en-US" sz="1200" dirty="0"/>
              <a:t> is </a:t>
            </a:r>
            <a:r>
              <a:rPr lang="en-US" sz="1200" b="1" dirty="0"/>
              <a:t>0.284(28.4%)</a:t>
            </a:r>
            <a:r>
              <a:rPr lang="en-US" sz="1200" dirty="0"/>
              <a:t>, temperature is </a:t>
            </a:r>
            <a:r>
              <a:rPr lang="en-US" sz="1200" b="1" dirty="0"/>
              <a:t>0.169(16.9%)</a:t>
            </a:r>
            <a:r>
              <a:rPr lang="en-US" sz="1200" dirty="0"/>
              <a:t> and that of </a:t>
            </a:r>
            <a:r>
              <a:rPr lang="en-US" sz="1200" dirty="0" err="1"/>
              <a:t>timestamp_hour</a:t>
            </a:r>
            <a:r>
              <a:rPr lang="en-US" sz="1200" dirty="0"/>
              <a:t> is </a:t>
            </a:r>
            <a:r>
              <a:rPr lang="en-US" sz="1200" b="1" dirty="0"/>
              <a:t>0.110(11.0%)</a:t>
            </a:r>
          </a:p>
          <a:p>
            <a:pPr marL="171450" indent="-171450">
              <a:buFont typeface="Arial" panose="020B0604020202020204" pitchFamily="34" charset="0"/>
              <a:buChar char="•"/>
            </a:pPr>
            <a:r>
              <a:rPr lang="en-US" sz="1200" dirty="0"/>
              <a:t>These Relative Importance scores are the scores are how the feature has an impact on the selected target variable in our case it’s </a:t>
            </a:r>
            <a:r>
              <a:rPr lang="en-US" sz="1200" b="1" dirty="0" err="1"/>
              <a:t>estimated_stock_pct</a:t>
            </a:r>
            <a:endParaRPr lang="en-US" sz="1200" b="1" dirty="0"/>
          </a:p>
          <a:p>
            <a:pPr marL="171450" indent="-171450">
              <a:buFont typeface="Arial" panose="020B0604020202020204" pitchFamily="34" charset="0"/>
              <a:buChar char="•"/>
            </a:pPr>
            <a:r>
              <a:rPr lang="en-US" sz="1200" dirty="0"/>
              <a:t>So, we can tell that </a:t>
            </a:r>
            <a:r>
              <a:rPr lang="en-US" sz="1200" b="1" dirty="0" err="1"/>
              <a:t>unit_price</a:t>
            </a:r>
            <a:r>
              <a:rPr lang="en-US" sz="1200" b="1" dirty="0"/>
              <a:t>, temperature </a:t>
            </a:r>
            <a:r>
              <a:rPr lang="en-US" sz="1200" dirty="0"/>
              <a:t> and </a:t>
            </a:r>
            <a:r>
              <a:rPr lang="en-US" sz="1200" b="1" dirty="0" err="1"/>
              <a:t>timestamp_hour</a:t>
            </a:r>
            <a:r>
              <a:rPr lang="en-US" sz="1200" dirty="0"/>
              <a:t> has some impact on the </a:t>
            </a:r>
            <a:r>
              <a:rPr lang="en-US" sz="1200" b="1" dirty="0" err="1"/>
              <a:t>estimated_stock_pct</a:t>
            </a:r>
            <a:r>
              <a:rPr lang="en-US" sz="1200" b="1"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7115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 CHAVAN</dc:creator>
  <cp:lastModifiedBy>ADVAIT CHAVAN</cp:lastModifiedBy>
  <cp:revision>2</cp:revision>
  <dcterms:created xsi:type="dcterms:W3CDTF">2023-11-16T14:52:37Z</dcterms:created>
  <dcterms:modified xsi:type="dcterms:W3CDTF">2023-11-16T14:53:37Z</dcterms:modified>
</cp:coreProperties>
</file>