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3"/>
  </p:notesMasterIdLst>
  <p:sldIdLst>
    <p:sldId id="260" r:id="rId2"/>
    <p:sldId id="261" r:id="rId3"/>
    <p:sldId id="259" r:id="rId4"/>
    <p:sldId id="263" r:id="rId5"/>
    <p:sldId id="293" r:id="rId6"/>
    <p:sldId id="294" r:id="rId7"/>
    <p:sldId id="262" r:id="rId8"/>
    <p:sldId id="292" r:id="rId9"/>
    <p:sldId id="295" r:id="rId10"/>
    <p:sldId id="296"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gupta" initials="ag" lastIdx="1" clrIdx="0">
    <p:extLst>
      <p:ext uri="{19B8F6BF-5375-455C-9EA6-DF929625EA0E}">
        <p15:presenceInfo xmlns:p15="http://schemas.microsoft.com/office/powerpoint/2012/main" userId="e35a4b9f9d3257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3d2" qsCatId="3D" csTypeId="urn:microsoft.com/office/officeart/2005/8/colors/accent0_3" csCatId="mainScheme" phldr="1"/>
      <dgm:spPr/>
      <dgm:t>
        <a:bodyPr/>
        <a:lstStyle/>
        <a:p>
          <a:endParaRPr lang="en-US"/>
        </a:p>
      </dgm:t>
    </dgm:pt>
    <dgm:pt modelId="{8159643A-818D-4545-AFE5-29FC064B1AAA}">
      <dgm:prSet/>
      <dgm:spPr>
        <a:xfrm>
          <a:off x="8724" y="2479282"/>
          <a:ext cx="2838273" cy="572142"/>
        </a:xfrm>
        <a:prstGeom prst="homePlate">
          <a:avLst>
            <a:gd name="adj" fmla="val 25000"/>
          </a:avLst>
        </a:prstGeom>
      </dgm:spPr>
      <dgm:t>
        <a:bodyPr/>
        <a:lstStyle/>
        <a:p>
          <a:pPr>
            <a:buNone/>
          </a:pPr>
          <a:r>
            <a:rPr lang="en-US" dirty="0">
              <a:latin typeface="Elephant" panose="02020904090505020303" pitchFamily="18" charset="0"/>
              <a:ea typeface="+mn-ea"/>
              <a:cs typeface="+mn-cs"/>
            </a:rPr>
            <a:t>4119006</a:t>
          </a:r>
        </a:p>
      </dgm:t>
    </dgm:pt>
    <dgm:pt modelId="{2AC99ED1-74BC-44F4-AB57-AD4179C7D85F}" type="parTrans" cxnId="{D9DD0A07-3DE1-4FDB-9228-533E0FAB48D9}">
      <dgm:prSet/>
      <dgm:spPr/>
      <dgm:t>
        <a:bodyPr/>
        <a:lstStyle/>
        <a:p>
          <a:endParaRPr lang="en-US"/>
        </a:p>
      </dgm:t>
    </dgm:pt>
    <dgm:pt modelId="{384C38D0-1DF9-4571-8437-3CD10BEF2AAE}" type="sibTrans" cxnId="{D9DD0A07-3DE1-4FDB-9228-533E0FAB48D9}">
      <dgm:prSet/>
      <dgm:spPr/>
      <dgm:t>
        <a:bodyPr/>
        <a:lstStyle/>
        <a:p>
          <a:endParaRPr lang="en-US"/>
        </a:p>
      </dgm:t>
    </dgm:pt>
    <dgm:pt modelId="{11173297-B697-4A11-9EAC-E45317C547A3}">
      <dgm:prSet/>
      <dgm:spPr>
        <a:xfrm>
          <a:off x="2733467" y="2479282"/>
          <a:ext cx="2838273" cy="572142"/>
        </a:xfrm>
        <a:prstGeom prst="chevron">
          <a:avLst>
            <a:gd name="adj" fmla="val 25000"/>
          </a:avLst>
        </a:prstGeom>
      </dgm:spPr>
      <dgm:t>
        <a:bodyPr/>
        <a:lstStyle/>
        <a:p>
          <a:pPr>
            <a:buNone/>
          </a:pPr>
          <a:r>
            <a:rPr lang="en-US" dirty="0">
              <a:latin typeface="Elephant" panose="02020904090505020303" pitchFamily="18" charset="0"/>
              <a:ea typeface="+mn-ea"/>
              <a:cs typeface="+mn-cs"/>
            </a:rPr>
            <a:t>4119007</a:t>
          </a:r>
        </a:p>
      </dgm:t>
    </dgm:pt>
    <dgm:pt modelId="{04B33EEE-24D9-46D5-87A7-153B2EA6E29D}" type="parTrans" cxnId="{6C7779F4-FD69-4B67-B910-A8608F5BFD91}">
      <dgm:prSet/>
      <dgm:spPr/>
      <dgm:t>
        <a:bodyPr/>
        <a:lstStyle/>
        <a:p>
          <a:endParaRPr lang="en-US"/>
        </a:p>
      </dgm:t>
    </dgm:pt>
    <dgm:pt modelId="{F44242F6-86F1-4EA1-8BA3-3748696B9D36}" type="sibTrans" cxnId="{6C7779F4-FD69-4B67-B910-A8608F5BFD91}">
      <dgm:prSet/>
      <dgm:spPr/>
      <dgm:t>
        <a:bodyPr/>
        <a:lstStyle/>
        <a:p>
          <a:endParaRPr lang="en-US"/>
        </a:p>
      </dgm:t>
    </dgm:pt>
    <dgm:pt modelId="{D59A6E49-80F2-47F2-A3F1-A7D3C1042B7A}">
      <dgm:prSet/>
      <dgm:spPr>
        <a:xfrm>
          <a:off x="5458209" y="2479282"/>
          <a:ext cx="2838273" cy="572142"/>
        </a:xfrm>
        <a:prstGeom prst="chevron">
          <a:avLst>
            <a:gd name="adj" fmla="val 25000"/>
          </a:avLst>
        </a:prstGeom>
      </dgm:spPr>
      <dgm:t>
        <a:bodyPr/>
        <a:lstStyle/>
        <a:p>
          <a:pPr>
            <a:buNone/>
          </a:pPr>
          <a:r>
            <a:rPr lang="en-US" dirty="0">
              <a:latin typeface="Elephant" panose="02020904090505020303" pitchFamily="18" charset="0"/>
              <a:ea typeface="+mn-ea"/>
              <a:cs typeface="+mn-cs"/>
            </a:rPr>
            <a:t>4119008</a:t>
          </a:r>
        </a:p>
      </dgm:t>
    </dgm:pt>
    <dgm:pt modelId="{0F0347E2-53BF-4AF0-BE04-E562E9D07F8C}" type="parTrans" cxnId="{1DEAA8D5-09D4-43B8-9CE1-38F63628F861}">
      <dgm:prSet/>
      <dgm:spPr/>
      <dgm:t>
        <a:bodyPr/>
        <a:lstStyle/>
        <a:p>
          <a:endParaRPr lang="en-US"/>
        </a:p>
      </dgm:t>
    </dgm:pt>
    <dgm:pt modelId="{7E011706-AE0C-4AA0-B690-E8284D94C1FB}" type="sibTrans" cxnId="{1DEAA8D5-09D4-43B8-9CE1-38F63628F861}">
      <dgm:prSet/>
      <dgm:spPr/>
      <dgm:t>
        <a:bodyPr/>
        <a:lstStyle/>
        <a:p>
          <a:endParaRPr lang="en-US"/>
        </a:p>
      </dgm:t>
    </dgm:pt>
    <dgm:pt modelId="{9B474DED-05AA-4E44-AA15-442256DC0F01}">
      <dgm:prSet/>
      <dgm:spPr>
        <a:xfrm>
          <a:off x="5685271" y="899093"/>
          <a:ext cx="2304677" cy="1050751"/>
        </a:xfrm>
        <a:prstGeom prst="rect">
          <a:avLst/>
        </a:prstGeom>
      </dgm:spPr>
      <dgm:t>
        <a:bodyPr/>
        <a:lstStyle/>
        <a:p>
          <a:pPr>
            <a:buNone/>
          </a:pPr>
          <a:r>
            <a:rPr lang="en-US" b="1" dirty="0">
              <a:latin typeface="Elephant" panose="02020904090505020303" pitchFamily="18" charset="0"/>
              <a:ea typeface="+mn-ea"/>
              <a:cs typeface="+mn-cs"/>
            </a:rPr>
            <a:t>ADVAIT GURUNATH CHAVAN</a:t>
          </a:r>
        </a:p>
      </dgm:t>
    </dgm:pt>
    <dgm:pt modelId="{CFF16821-219F-4652-9A2D-4721A95A737C}" type="parTrans" cxnId="{EBA2C3C9-2573-4C3C-9F9F-2BAB40BA1738}">
      <dgm:prSet/>
      <dgm:spPr/>
      <dgm:t>
        <a:bodyPr/>
        <a:lstStyle/>
        <a:p>
          <a:endParaRPr lang="en-IN"/>
        </a:p>
      </dgm:t>
    </dgm:pt>
    <dgm:pt modelId="{3541D586-2637-4260-ACB7-78154C9BF652}" type="sibTrans" cxnId="{EBA2C3C9-2573-4C3C-9F9F-2BAB40BA1738}">
      <dgm:prSet/>
      <dgm:spPr/>
      <dgm:t>
        <a:bodyPr/>
        <a:lstStyle/>
        <a:p>
          <a:endParaRPr lang="en-IN"/>
        </a:p>
      </dgm:t>
    </dgm:pt>
    <dgm:pt modelId="{4D0D0A6A-5C38-4A99-A76F-CF41092E3005}">
      <dgm:prSet/>
      <dgm:spPr>
        <a:xfrm>
          <a:off x="8182951" y="2479282"/>
          <a:ext cx="2838273" cy="572142"/>
        </a:xfrm>
        <a:prstGeom prst="chevron">
          <a:avLst>
            <a:gd name="adj" fmla="val 25000"/>
          </a:avLst>
        </a:prstGeom>
      </dgm:spPr>
      <dgm:t>
        <a:bodyPr/>
        <a:lstStyle/>
        <a:p>
          <a:pPr>
            <a:buNone/>
          </a:pPr>
          <a:r>
            <a:rPr lang="en-US" b="0" dirty="0">
              <a:latin typeface="Elephant" panose="02020904090505020303" pitchFamily="18" charset="0"/>
              <a:ea typeface="+mn-ea"/>
              <a:cs typeface="+mn-cs"/>
            </a:rPr>
            <a:t>4119009</a:t>
          </a:r>
        </a:p>
      </dgm:t>
    </dgm:pt>
    <dgm:pt modelId="{AF1BC6B1-1C3F-4EB8-AA0C-02C76DCB01EB}" type="parTrans" cxnId="{54CC3CE0-EDD9-4887-AD88-D6280791F39E}">
      <dgm:prSet/>
      <dgm:spPr/>
      <dgm:t>
        <a:bodyPr/>
        <a:lstStyle/>
        <a:p>
          <a:endParaRPr lang="en-IN"/>
        </a:p>
      </dgm:t>
    </dgm:pt>
    <dgm:pt modelId="{EE3A20FD-1C59-4CCF-A8B6-4766C4295649}" type="sibTrans" cxnId="{54CC3CE0-EDD9-4887-AD88-D6280791F39E}">
      <dgm:prSet/>
      <dgm:spPr/>
      <dgm:t>
        <a:bodyPr/>
        <a:lstStyle/>
        <a:p>
          <a:endParaRPr lang="en-IN"/>
        </a:p>
      </dgm:t>
    </dgm:pt>
    <dgm:pt modelId="{E514CF1A-E4A3-4268-9870-5ECABB9764F3}">
      <dgm:prSet/>
      <dgm:spPr>
        <a:xfrm>
          <a:off x="8410013" y="899093"/>
          <a:ext cx="2304677" cy="1050751"/>
        </a:xfrm>
        <a:prstGeom prst="rect">
          <a:avLst/>
        </a:prstGeom>
      </dgm:spPr>
      <dgm:t>
        <a:bodyPr/>
        <a:lstStyle/>
        <a:p>
          <a:pPr>
            <a:buNone/>
          </a:pPr>
          <a:r>
            <a:rPr lang="en-US" b="1" dirty="0">
              <a:latin typeface="Elephant" panose="02020904090505020303" pitchFamily="18" charset="0"/>
              <a:ea typeface="+mn-ea"/>
              <a:cs typeface="+mn-cs"/>
            </a:rPr>
            <a:t>AAKASH NANKHURAM GUPTA</a:t>
          </a:r>
        </a:p>
      </dgm:t>
    </dgm:pt>
    <dgm:pt modelId="{110EC1E1-DB14-4894-8944-AF175A2478D5}" type="parTrans" cxnId="{670D79E0-8E2F-4B88-9BA2-28D237DB1F1A}">
      <dgm:prSet/>
      <dgm:spPr/>
      <dgm:t>
        <a:bodyPr/>
        <a:lstStyle/>
        <a:p>
          <a:endParaRPr lang="en-IN"/>
        </a:p>
      </dgm:t>
    </dgm:pt>
    <dgm:pt modelId="{896453A4-B2CD-46E8-B130-B6808F7080B6}" type="sibTrans" cxnId="{670D79E0-8E2F-4B88-9BA2-28D237DB1F1A}">
      <dgm:prSet/>
      <dgm:spPr/>
      <dgm:t>
        <a:bodyPr/>
        <a:lstStyle/>
        <a:p>
          <a:endParaRPr lang="en-IN"/>
        </a:p>
      </dgm:t>
    </dgm:pt>
    <dgm:pt modelId="{99ECA378-BDA2-40A8-824E-E53A212A7F39}">
      <dgm:prSet/>
      <dgm:spPr>
        <a:xfrm>
          <a:off x="2960529" y="899093"/>
          <a:ext cx="2304677" cy="1050751"/>
        </a:xfrm>
        <a:prstGeom prst="rect">
          <a:avLst/>
        </a:prstGeom>
      </dgm:spPr>
      <dgm:t>
        <a:bodyPr/>
        <a:lstStyle/>
        <a:p>
          <a:pPr>
            <a:buNone/>
          </a:pPr>
          <a:r>
            <a:rPr lang="en-US" b="1" dirty="0">
              <a:latin typeface="Elephant" panose="02020904090505020303" pitchFamily="18" charset="0"/>
              <a:ea typeface="+mn-ea"/>
              <a:cs typeface="+mn-cs"/>
            </a:rPr>
            <a:t>HAMZA SHAKEEL ANSARI</a:t>
          </a:r>
        </a:p>
      </dgm:t>
    </dgm:pt>
    <dgm:pt modelId="{361D94DC-98E1-4FF9-9FBA-0D7968CC7DFB}" type="parTrans" cxnId="{74946E45-9E43-4326-8E1E-FE36B33C6272}">
      <dgm:prSet/>
      <dgm:spPr/>
      <dgm:t>
        <a:bodyPr/>
        <a:lstStyle/>
        <a:p>
          <a:endParaRPr lang="en-IN"/>
        </a:p>
      </dgm:t>
    </dgm:pt>
    <dgm:pt modelId="{5C4924FF-396A-4BE2-A0BB-0F4444C9A58A}" type="sibTrans" cxnId="{74946E45-9E43-4326-8E1E-FE36B33C6272}">
      <dgm:prSet/>
      <dgm:spPr/>
      <dgm:t>
        <a:bodyPr/>
        <a:lstStyle/>
        <a:p>
          <a:endParaRPr lang="en-IN"/>
        </a:p>
      </dgm:t>
    </dgm:pt>
    <dgm:pt modelId="{9BF6810C-89A5-4AFB-A403-EB67F0B19DF6}">
      <dgm:prSet/>
      <dgm:spPr>
        <a:xfrm>
          <a:off x="235786" y="899093"/>
          <a:ext cx="2304677" cy="1050751"/>
        </a:xfrm>
        <a:prstGeom prst="rect">
          <a:avLst/>
        </a:prstGeom>
      </dgm:spPr>
      <dgm:t>
        <a:bodyPr/>
        <a:lstStyle/>
        <a:p>
          <a:pPr>
            <a:buNone/>
          </a:pPr>
          <a:r>
            <a:rPr lang="en-US" b="1" dirty="0">
              <a:latin typeface="Elephant" panose="02020904090505020303" pitchFamily="18" charset="0"/>
              <a:ea typeface="+mn-ea"/>
              <a:cs typeface="+mn-cs"/>
            </a:rPr>
            <a:t>TAJ MOHAMMED SHAH</a:t>
          </a:r>
        </a:p>
      </dgm:t>
    </dgm:pt>
    <dgm:pt modelId="{0A44E7E0-0537-4227-B47B-A5E913B1B48E}" type="parTrans" cxnId="{1755DFCC-1D10-40B3-99B7-98894045E34E}">
      <dgm:prSet/>
      <dgm:spPr/>
      <dgm:t>
        <a:bodyPr/>
        <a:lstStyle/>
        <a:p>
          <a:endParaRPr lang="en-IN"/>
        </a:p>
      </dgm:t>
    </dgm:pt>
    <dgm:pt modelId="{B76DBD11-9924-4E72-BB21-FCF8FB34F13A}" type="sibTrans" cxnId="{1755DFCC-1D10-40B3-99B7-98894045E34E}">
      <dgm:prSet/>
      <dgm:spPr/>
      <dgm:t>
        <a:bodyPr/>
        <a:lstStyle/>
        <a:p>
          <a:endParaRPr lang="en-IN"/>
        </a:p>
      </dgm:t>
    </dgm:pt>
    <dgm:pt modelId="{783BA2EA-8436-4CCE-A39E-6BCF5238143F}" type="pres">
      <dgm:prSet presAssocID="{AAD4E0A1-2FAA-4C4F-A963-A18676DD2709}" presName="Name0" presStyleCnt="0">
        <dgm:presLayoutVars>
          <dgm:animLvl val="lvl"/>
          <dgm:resizeHandles val="exact"/>
        </dgm:presLayoutVars>
      </dgm:prSet>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0" presStyleCnt="4">
        <dgm:presLayoutVars>
          <dgm:chMax val="0"/>
          <dgm:chPref val="0"/>
        </dgm:presLayoutVars>
      </dgm:prSet>
      <dgm:spPr>
        <a:xfrm rot="5400000">
          <a:off x="-735957" y="1507538"/>
          <a:ext cx="1716426" cy="227061"/>
        </a:xfrm>
        <a:prstGeom prst="corner">
          <a:avLst>
            <a:gd name="adj1" fmla="val 1000"/>
            <a:gd name="adj2" fmla="val 1000"/>
          </a:avLst>
        </a:prstGeom>
      </dgm:spPr>
    </dgm:pt>
    <dgm:pt modelId="{E71F2D5D-B2F9-4DA3-A66A-9C6CCF024E35}" type="pres">
      <dgm:prSet presAssocID="{8159643A-818D-4545-AFE5-29FC064B1AAA}" presName="parTx" presStyleLbl="alignNode1" presStyleIdx="0" presStyleCnt="4">
        <dgm:presLayoutVars>
          <dgm:chMax val="0"/>
          <dgm:chPref val="0"/>
          <dgm:bulletEnabled val="1"/>
        </dgm:presLayoutVars>
      </dgm:prSet>
      <dgm:spPr/>
    </dgm:pt>
    <dgm:pt modelId="{76F87B8F-7B70-4B8F-BD86-BC83CD9F0297}" type="pres">
      <dgm:prSet presAssocID="{8159643A-818D-4545-AFE5-29FC064B1AAA}" presName="desTx" presStyleLbl="revTx" presStyleIdx="0" presStyleCnt="4">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1" presStyleCnt="4">
        <dgm:presLayoutVars>
          <dgm:chMax val="0"/>
          <dgm:chPref val="0"/>
        </dgm:presLayoutVars>
      </dgm:prSet>
      <dgm:spPr>
        <a:xfrm rot="5400000">
          <a:off x="1988784" y="1507538"/>
          <a:ext cx="1716426" cy="227061"/>
        </a:xfrm>
        <a:prstGeom prst="corner">
          <a:avLst>
            <a:gd name="adj1" fmla="val 1000"/>
            <a:gd name="adj2" fmla="val 1000"/>
          </a:avLst>
        </a:prstGeom>
      </dgm:spPr>
    </dgm:pt>
    <dgm:pt modelId="{FCBE03BB-10EF-463F-ADE9-2490921E2F01}" type="pres">
      <dgm:prSet presAssocID="{11173297-B697-4A11-9EAC-E45317C547A3}" presName="parTx" presStyleLbl="alignNode1" presStyleIdx="1" presStyleCnt="4">
        <dgm:presLayoutVars>
          <dgm:chMax val="0"/>
          <dgm:chPref val="0"/>
          <dgm:bulletEnabled val="1"/>
        </dgm:presLayoutVars>
      </dgm:prSet>
      <dgm:spPr/>
    </dgm:pt>
    <dgm:pt modelId="{499DECC5-47AF-4CB1-BCD3-F288444FFD05}" type="pres">
      <dgm:prSet presAssocID="{11173297-B697-4A11-9EAC-E45317C547A3}" presName="desTx" presStyleLbl="revTx" presStyleIdx="1" presStyleCnt="4">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33C0640E-1908-43E2-A30D-C597CD2E5C45}" type="pres">
      <dgm:prSet presAssocID="{D59A6E49-80F2-47F2-A3F1-A7D3C1042B7A}" presName="composite" presStyleCnt="0"/>
      <dgm:spPr/>
    </dgm:pt>
    <dgm:pt modelId="{D45698BB-B312-4969-9C62-8B658A7BE04B}" type="pres">
      <dgm:prSet presAssocID="{D59A6E49-80F2-47F2-A3F1-A7D3C1042B7A}" presName="L" presStyleLbl="solidFgAcc1" presStyleIdx="2" presStyleCnt="4">
        <dgm:presLayoutVars>
          <dgm:chMax val="0"/>
          <dgm:chPref val="0"/>
        </dgm:presLayoutVars>
      </dgm:prSet>
      <dgm:spPr>
        <a:xfrm rot="5400000">
          <a:off x="4713527" y="1507538"/>
          <a:ext cx="1716426" cy="227061"/>
        </a:xfrm>
        <a:prstGeom prst="corner">
          <a:avLst>
            <a:gd name="adj1" fmla="val 1000"/>
            <a:gd name="adj2" fmla="val 1000"/>
          </a:avLst>
        </a:prstGeom>
      </dgm:spPr>
    </dgm:pt>
    <dgm:pt modelId="{8CE5514B-799A-4B97-A4CE-949CED117359}" type="pres">
      <dgm:prSet presAssocID="{D59A6E49-80F2-47F2-A3F1-A7D3C1042B7A}" presName="parTx" presStyleLbl="alignNode1" presStyleIdx="2" presStyleCnt="4">
        <dgm:presLayoutVars>
          <dgm:chMax val="0"/>
          <dgm:chPref val="0"/>
          <dgm:bulletEnabled val="1"/>
        </dgm:presLayoutVars>
      </dgm:prSet>
      <dgm:spPr/>
    </dgm:pt>
    <dgm:pt modelId="{26E75E88-EED9-45B9-B2E1-7CF90983F84F}" type="pres">
      <dgm:prSet presAssocID="{D59A6E49-80F2-47F2-A3F1-A7D3C1042B7A}" presName="desTx" presStyleLbl="revTx" presStyleIdx="2" presStyleCnt="4">
        <dgm:presLayoutVars>
          <dgm:chMax val="0"/>
          <dgm:chPref val="0"/>
          <dgm:bulletEnabled val="1"/>
        </dgm:presLayoutVars>
      </dgm:prSet>
      <dgm:spPr/>
    </dgm:pt>
    <dgm:pt modelId="{0E310878-290E-4CDF-A224-A01279FC1395}" type="pres">
      <dgm:prSet presAssocID="{D59A6E49-80F2-47F2-A3F1-A7D3C1042B7A}" presName="EmptyPlaceHolder" presStyleCnt="0"/>
      <dgm:spPr/>
    </dgm:pt>
    <dgm:pt modelId="{55F036F5-304F-4940-A050-48A87A0DF8E4}" type="pres">
      <dgm:prSet presAssocID="{7E011706-AE0C-4AA0-B690-E8284D94C1FB}" presName="space" presStyleCnt="0"/>
      <dgm:spPr/>
    </dgm:pt>
    <dgm:pt modelId="{C23C3D45-EA9B-48B0-AB48-EAA382BBC5EF}" type="pres">
      <dgm:prSet presAssocID="{4D0D0A6A-5C38-4A99-A76F-CF41092E3005}" presName="composite" presStyleCnt="0"/>
      <dgm:spPr/>
    </dgm:pt>
    <dgm:pt modelId="{7ADA02BC-7949-43A9-A699-619D21C54994}" type="pres">
      <dgm:prSet presAssocID="{4D0D0A6A-5C38-4A99-A76F-CF41092E3005}" presName="L" presStyleLbl="solidFgAcc1" presStyleIdx="3" presStyleCnt="4">
        <dgm:presLayoutVars>
          <dgm:chMax val="0"/>
          <dgm:chPref val="0"/>
        </dgm:presLayoutVars>
      </dgm:prSet>
      <dgm:spPr>
        <a:xfrm rot="5400000">
          <a:off x="7438269" y="1507538"/>
          <a:ext cx="1716426" cy="227061"/>
        </a:xfrm>
        <a:prstGeom prst="corner">
          <a:avLst>
            <a:gd name="adj1" fmla="val 1000"/>
            <a:gd name="adj2" fmla="val 1000"/>
          </a:avLst>
        </a:prstGeom>
      </dgm:spPr>
    </dgm:pt>
    <dgm:pt modelId="{15BD8773-D485-43F8-AC9D-9197DDE50DDA}" type="pres">
      <dgm:prSet presAssocID="{4D0D0A6A-5C38-4A99-A76F-CF41092E3005}" presName="parTx" presStyleLbl="alignNode1" presStyleIdx="3" presStyleCnt="4">
        <dgm:presLayoutVars>
          <dgm:chMax val="0"/>
          <dgm:chPref val="0"/>
          <dgm:bulletEnabled val="1"/>
        </dgm:presLayoutVars>
      </dgm:prSet>
      <dgm:spPr/>
    </dgm:pt>
    <dgm:pt modelId="{016233B1-18F4-4717-9BB6-49D6EF5760D6}" type="pres">
      <dgm:prSet presAssocID="{4D0D0A6A-5C38-4A99-A76F-CF41092E3005}" presName="desTx" presStyleLbl="revTx" presStyleIdx="3" presStyleCnt="4">
        <dgm:presLayoutVars>
          <dgm:chMax val="0"/>
          <dgm:chPref val="0"/>
          <dgm:bulletEnabled val="1"/>
        </dgm:presLayoutVars>
      </dgm:prSet>
      <dgm:spPr/>
    </dgm:pt>
    <dgm:pt modelId="{7AE55591-293C-447E-B7B9-7B7CD6F3F940}" type="pres">
      <dgm:prSet presAssocID="{4D0D0A6A-5C38-4A99-A76F-CF41092E3005}" presName="EmptyPlaceHolder" presStyleCnt="0"/>
      <dgm:spPr/>
    </dgm:pt>
  </dgm:ptLst>
  <dgm:cxnLst>
    <dgm:cxn modelId="{5B45E405-DF30-46BC-BF59-472C294F0D41}" type="presOf" srcId="{9B474DED-05AA-4E44-AA15-442256DC0F01}" destId="{26E75E88-EED9-45B9-B2E1-7CF90983F84F}" srcOrd="0" destOrd="0" presId="urn:microsoft.com/office/officeart/2016/7/layout/AccentHomeChevronProcess"/>
    <dgm:cxn modelId="{D9DD0A07-3DE1-4FDB-9228-533E0FAB48D9}" srcId="{AAD4E0A1-2FAA-4C4F-A963-A18676DD2709}" destId="{8159643A-818D-4545-AFE5-29FC064B1AAA}" srcOrd="0" destOrd="0" parTransId="{2AC99ED1-74BC-44F4-AB57-AD4179C7D85F}" sibTransId="{384C38D0-1DF9-4571-8437-3CD10BEF2AAE}"/>
    <dgm:cxn modelId="{74946E45-9E43-4326-8E1E-FE36B33C6272}" srcId="{11173297-B697-4A11-9EAC-E45317C547A3}" destId="{99ECA378-BDA2-40A8-824E-E53A212A7F39}" srcOrd="0" destOrd="0" parTransId="{361D94DC-98E1-4FF9-9FBA-0D7968CC7DFB}" sibTransId="{5C4924FF-396A-4BE2-A0BB-0F4444C9A58A}"/>
    <dgm:cxn modelId="{EBCA9966-8EF2-49F3-972B-7D6EDBB39C81}" type="presOf" srcId="{11173297-B697-4A11-9EAC-E45317C547A3}" destId="{FCBE03BB-10EF-463F-ADE9-2490921E2F01}" srcOrd="0" destOrd="0" presId="urn:microsoft.com/office/officeart/2016/7/layout/AccentHomeChevronProcess"/>
    <dgm:cxn modelId="{5CDA5068-27F4-4645-8E7B-0E3A0640DD8A}" type="presOf" srcId="{9BF6810C-89A5-4AFB-A403-EB67F0B19DF6}" destId="{76F87B8F-7B70-4B8F-BD86-BC83CD9F0297}" srcOrd="0" destOrd="0" presId="urn:microsoft.com/office/officeart/2016/7/layout/AccentHomeChevronProcess"/>
    <dgm:cxn modelId="{050C9254-2664-45D0-A7C0-16D1E600B953}" type="presOf" srcId="{D59A6E49-80F2-47F2-A3F1-A7D3C1042B7A}" destId="{8CE5514B-799A-4B97-A4CE-949CED117359}" srcOrd="0" destOrd="0" presId="urn:microsoft.com/office/officeart/2016/7/layout/AccentHomeChevronProcess"/>
    <dgm:cxn modelId="{D092A974-DAE3-4E12-BE09-9F4F943823A8}" type="presOf" srcId="{E514CF1A-E4A3-4268-9870-5ECABB9764F3}" destId="{016233B1-18F4-4717-9BB6-49D6EF5760D6}" srcOrd="0" destOrd="0" presId="urn:microsoft.com/office/officeart/2016/7/layout/AccentHomeChevronProcess"/>
    <dgm:cxn modelId="{6A4A0C8C-26C1-4250-B1E6-5A237C41479D}" type="presOf" srcId="{4D0D0A6A-5C38-4A99-A76F-CF41092E3005}" destId="{15BD8773-D485-43F8-AC9D-9197DDE50DDA}" srcOrd="0" destOrd="0" presId="urn:microsoft.com/office/officeart/2016/7/layout/AccentHomeChevronProcess"/>
    <dgm:cxn modelId="{EBA2C3C9-2573-4C3C-9F9F-2BAB40BA1738}" srcId="{D59A6E49-80F2-47F2-A3F1-A7D3C1042B7A}" destId="{9B474DED-05AA-4E44-AA15-442256DC0F01}" srcOrd="0" destOrd="0" parTransId="{CFF16821-219F-4652-9A2D-4721A95A737C}" sibTransId="{3541D586-2637-4260-ACB7-78154C9BF652}"/>
    <dgm:cxn modelId="{1755DFCC-1D10-40B3-99B7-98894045E34E}" srcId="{8159643A-818D-4545-AFE5-29FC064B1AAA}" destId="{9BF6810C-89A5-4AFB-A403-EB67F0B19DF6}" srcOrd="0" destOrd="0" parTransId="{0A44E7E0-0537-4227-B47B-A5E913B1B48E}" sibTransId="{B76DBD11-9924-4E72-BB21-FCF8FB34F13A}"/>
    <dgm:cxn modelId="{AEC3EBD0-1922-4FDA-8C9E-4E7A1D61E53D}" type="presOf" srcId="{AAD4E0A1-2FAA-4C4F-A963-A18676DD2709}" destId="{783BA2EA-8436-4CCE-A39E-6BCF5238143F}" srcOrd="0" destOrd="0" presId="urn:microsoft.com/office/officeart/2016/7/layout/AccentHomeChevronProcess"/>
    <dgm:cxn modelId="{1DEAA8D5-09D4-43B8-9CE1-38F63628F861}" srcId="{AAD4E0A1-2FAA-4C4F-A963-A18676DD2709}" destId="{D59A6E49-80F2-47F2-A3F1-A7D3C1042B7A}" srcOrd="2" destOrd="0" parTransId="{0F0347E2-53BF-4AF0-BE04-E562E9D07F8C}" sibTransId="{7E011706-AE0C-4AA0-B690-E8284D94C1FB}"/>
    <dgm:cxn modelId="{54CC3CE0-EDD9-4887-AD88-D6280791F39E}" srcId="{AAD4E0A1-2FAA-4C4F-A963-A18676DD2709}" destId="{4D0D0A6A-5C38-4A99-A76F-CF41092E3005}" srcOrd="3" destOrd="0" parTransId="{AF1BC6B1-1C3F-4EB8-AA0C-02C76DCB01EB}" sibTransId="{EE3A20FD-1C59-4CCF-A8B6-4766C4295649}"/>
    <dgm:cxn modelId="{670D79E0-8E2F-4B88-9BA2-28D237DB1F1A}" srcId="{4D0D0A6A-5C38-4A99-A76F-CF41092E3005}" destId="{E514CF1A-E4A3-4268-9870-5ECABB9764F3}" srcOrd="0" destOrd="0" parTransId="{110EC1E1-DB14-4894-8944-AF175A2478D5}" sibTransId="{896453A4-B2CD-46E8-B130-B6808F7080B6}"/>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1" destOrd="0" parTransId="{04B33EEE-24D9-46D5-87A7-153B2EA6E29D}" sibTransId="{F44242F6-86F1-4EA1-8BA3-3748696B9D36}"/>
    <dgm:cxn modelId="{91491BF5-3782-445B-BE1E-904029247C66}" type="presOf" srcId="{99ECA378-BDA2-40A8-824E-E53A212A7F39}" destId="{499DECC5-47AF-4CB1-BCD3-F288444FFD05}" srcOrd="0" destOrd="0" presId="urn:microsoft.com/office/officeart/2016/7/layout/AccentHomeChevronProcess"/>
    <dgm:cxn modelId="{7F2E54B8-A4E8-4F58-B05C-AC407951920B}" type="presParOf" srcId="{783BA2EA-8436-4CCE-A39E-6BCF5238143F}" destId="{14B6A5EE-E0B3-4A85-B764-A872E77BD918}" srcOrd="0"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1" destOrd="0" presId="urn:microsoft.com/office/officeart/2016/7/layout/AccentHomeChevronProcess"/>
    <dgm:cxn modelId="{6EF0D53E-C29F-4657-A617-6C3C35BB9FAE}" type="presParOf" srcId="{783BA2EA-8436-4CCE-A39E-6BCF5238143F}" destId="{D85162A9-E7E1-4DA6-A96C-574B4875794C}" srcOrd="2"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3" destOrd="0" presId="urn:microsoft.com/office/officeart/2016/7/layout/AccentHomeChevronProcess"/>
    <dgm:cxn modelId="{D08F1D36-1DBD-4A90-B35A-11CB6AB70837}" type="presParOf" srcId="{783BA2EA-8436-4CCE-A39E-6BCF5238143F}" destId="{33C0640E-1908-43E2-A30D-C597CD2E5C45}" srcOrd="4" destOrd="0" presId="urn:microsoft.com/office/officeart/2016/7/layout/AccentHomeChevronProcess"/>
    <dgm:cxn modelId="{77398350-C6EC-4106-8EBF-0C0C73F7D8E2}" type="presParOf" srcId="{33C0640E-1908-43E2-A30D-C597CD2E5C45}" destId="{D45698BB-B312-4969-9C62-8B658A7BE04B}" srcOrd="0" destOrd="0" presId="urn:microsoft.com/office/officeart/2016/7/layout/AccentHomeChevronProcess"/>
    <dgm:cxn modelId="{BB0C5B20-87A6-498F-A1F7-C45BD18A0349}" type="presParOf" srcId="{33C0640E-1908-43E2-A30D-C597CD2E5C45}" destId="{8CE5514B-799A-4B97-A4CE-949CED117359}" srcOrd="1" destOrd="0" presId="urn:microsoft.com/office/officeart/2016/7/layout/AccentHomeChevronProcess"/>
    <dgm:cxn modelId="{7900CD8C-9318-4089-992F-92843765BB6E}" type="presParOf" srcId="{33C0640E-1908-43E2-A30D-C597CD2E5C45}" destId="{26E75E88-EED9-45B9-B2E1-7CF90983F84F}" srcOrd="2" destOrd="0" presId="urn:microsoft.com/office/officeart/2016/7/layout/AccentHomeChevronProcess"/>
    <dgm:cxn modelId="{51FB55C6-15A1-4FDA-9B20-03379835FB58}" type="presParOf" srcId="{33C0640E-1908-43E2-A30D-C597CD2E5C45}" destId="{0E310878-290E-4CDF-A224-A01279FC1395}" srcOrd="3" destOrd="0" presId="urn:microsoft.com/office/officeart/2016/7/layout/AccentHomeChevronProcess"/>
    <dgm:cxn modelId="{846F24E1-EA22-4D81-ACCB-5088E0274B96}" type="presParOf" srcId="{783BA2EA-8436-4CCE-A39E-6BCF5238143F}" destId="{55F036F5-304F-4940-A050-48A87A0DF8E4}" srcOrd="5" destOrd="0" presId="urn:microsoft.com/office/officeart/2016/7/layout/AccentHomeChevronProcess"/>
    <dgm:cxn modelId="{D7D0F034-0D28-4134-98EF-58B6B4F5B7BC}" type="presParOf" srcId="{783BA2EA-8436-4CCE-A39E-6BCF5238143F}" destId="{C23C3D45-EA9B-48B0-AB48-EAA382BBC5EF}" srcOrd="6" destOrd="0" presId="urn:microsoft.com/office/officeart/2016/7/layout/AccentHomeChevronProcess"/>
    <dgm:cxn modelId="{46A01FB0-85C1-4F7C-B442-21E58471F3D5}" type="presParOf" srcId="{C23C3D45-EA9B-48B0-AB48-EAA382BBC5EF}" destId="{7ADA02BC-7949-43A9-A699-619D21C54994}" srcOrd="0" destOrd="0" presId="urn:microsoft.com/office/officeart/2016/7/layout/AccentHomeChevronProcess"/>
    <dgm:cxn modelId="{C970FBA0-6F20-4DEA-9552-8E7900390A3A}" type="presParOf" srcId="{C23C3D45-EA9B-48B0-AB48-EAA382BBC5EF}" destId="{15BD8773-D485-43F8-AC9D-9197DDE50DDA}" srcOrd="1" destOrd="0" presId="urn:microsoft.com/office/officeart/2016/7/layout/AccentHomeChevronProcess"/>
    <dgm:cxn modelId="{9C87A799-CC61-4B1A-BAE3-116D91E75675}" type="presParOf" srcId="{C23C3D45-EA9B-48B0-AB48-EAA382BBC5EF}" destId="{016233B1-18F4-4717-9BB6-49D6EF5760D6}" srcOrd="2" destOrd="0" presId="urn:microsoft.com/office/officeart/2016/7/layout/AccentHomeChevronProcess"/>
    <dgm:cxn modelId="{C0167DA9-0600-45D9-909F-404FE01CA947}" type="presParOf" srcId="{C23C3D45-EA9B-48B0-AB48-EAA382BBC5EF}" destId="{7AE55591-293C-447E-B7B9-7B7CD6F3F940}"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32145-1148-4956-9088-B915D0D0FD99}">
      <dsp:nvSpPr>
        <dsp:cNvPr id="0" name=""/>
        <dsp:cNvSpPr/>
      </dsp:nvSpPr>
      <dsp:spPr>
        <a:xfrm rot="5400000">
          <a:off x="-651895" y="1348754"/>
          <a:ext cx="1548302" cy="227061"/>
        </a:xfrm>
        <a:prstGeom prst="corner">
          <a:avLst>
            <a:gd name="adj1" fmla="val 1000"/>
            <a:gd name="adj2" fmla="val 1000"/>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71F2D5D-B2F9-4DA3-A66A-9C6CCF024E35}">
      <dsp:nvSpPr>
        <dsp:cNvPr id="0" name=""/>
        <dsp:cNvSpPr/>
      </dsp:nvSpPr>
      <dsp:spPr>
        <a:xfrm>
          <a:off x="8724" y="2236436"/>
          <a:ext cx="2838273" cy="516100"/>
        </a:xfrm>
        <a:prstGeom prst="homePlate">
          <a:avLst>
            <a:gd name="adj" fmla="val 25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Elephant" panose="02020904090505020303" pitchFamily="18" charset="0"/>
              <a:ea typeface="+mn-ea"/>
              <a:cs typeface="+mn-cs"/>
            </a:rPr>
            <a:t>4119006</a:t>
          </a:r>
        </a:p>
      </dsp:txBody>
      <dsp:txXfrm>
        <a:off x="8724" y="2236436"/>
        <a:ext cx="2773761" cy="516100"/>
      </dsp:txXfrm>
    </dsp:sp>
    <dsp:sp modelId="{76F87B8F-7B70-4B8F-BD86-BC83CD9F0297}">
      <dsp:nvSpPr>
        <dsp:cNvPr id="0" name=""/>
        <dsp:cNvSpPr/>
      </dsp:nvSpPr>
      <dsp:spPr>
        <a:xfrm>
          <a:off x="235786" y="824371"/>
          <a:ext cx="2304677" cy="88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Elephant" panose="02020904090505020303" pitchFamily="18" charset="0"/>
              <a:ea typeface="+mn-ea"/>
              <a:cs typeface="+mn-cs"/>
            </a:rPr>
            <a:t>TAJ MOHAMMED SHAH</a:t>
          </a:r>
        </a:p>
      </dsp:txBody>
      <dsp:txXfrm>
        <a:off x="235786" y="824371"/>
        <a:ext cx="2304677" cy="882627"/>
      </dsp:txXfrm>
    </dsp:sp>
    <dsp:sp modelId="{5C7AB7EB-E74C-4AF9-873D-5493F7962F03}">
      <dsp:nvSpPr>
        <dsp:cNvPr id="0" name=""/>
        <dsp:cNvSpPr/>
      </dsp:nvSpPr>
      <dsp:spPr>
        <a:xfrm rot="5400000">
          <a:off x="2072846" y="1348754"/>
          <a:ext cx="1548302" cy="227061"/>
        </a:xfrm>
        <a:prstGeom prst="corner">
          <a:avLst>
            <a:gd name="adj1" fmla="val 1000"/>
            <a:gd name="adj2" fmla="val 1000"/>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CBE03BB-10EF-463F-ADE9-2490921E2F01}">
      <dsp:nvSpPr>
        <dsp:cNvPr id="0" name=""/>
        <dsp:cNvSpPr/>
      </dsp:nvSpPr>
      <dsp:spPr>
        <a:xfrm>
          <a:off x="2733467" y="2236436"/>
          <a:ext cx="2838273" cy="516100"/>
        </a:xfrm>
        <a:prstGeom prst="chevron">
          <a:avLst>
            <a:gd name="adj" fmla="val 25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Elephant" panose="02020904090505020303" pitchFamily="18" charset="0"/>
              <a:ea typeface="+mn-ea"/>
              <a:cs typeface="+mn-cs"/>
            </a:rPr>
            <a:t>4119007</a:t>
          </a:r>
        </a:p>
      </dsp:txBody>
      <dsp:txXfrm>
        <a:off x="2862492" y="2236436"/>
        <a:ext cx="2580223" cy="516100"/>
      </dsp:txXfrm>
    </dsp:sp>
    <dsp:sp modelId="{499DECC5-47AF-4CB1-BCD3-F288444FFD05}">
      <dsp:nvSpPr>
        <dsp:cNvPr id="0" name=""/>
        <dsp:cNvSpPr/>
      </dsp:nvSpPr>
      <dsp:spPr>
        <a:xfrm>
          <a:off x="2960529" y="824371"/>
          <a:ext cx="2304677" cy="88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Elephant" panose="02020904090505020303" pitchFamily="18" charset="0"/>
              <a:ea typeface="+mn-ea"/>
              <a:cs typeface="+mn-cs"/>
            </a:rPr>
            <a:t>HAMZA SHAKEEL ANSARI</a:t>
          </a:r>
        </a:p>
      </dsp:txBody>
      <dsp:txXfrm>
        <a:off x="2960529" y="824371"/>
        <a:ext cx="2304677" cy="882627"/>
      </dsp:txXfrm>
    </dsp:sp>
    <dsp:sp modelId="{D45698BB-B312-4969-9C62-8B658A7BE04B}">
      <dsp:nvSpPr>
        <dsp:cNvPr id="0" name=""/>
        <dsp:cNvSpPr/>
      </dsp:nvSpPr>
      <dsp:spPr>
        <a:xfrm rot="5400000">
          <a:off x="4797589" y="1348754"/>
          <a:ext cx="1548302" cy="227061"/>
        </a:xfrm>
        <a:prstGeom prst="corner">
          <a:avLst>
            <a:gd name="adj1" fmla="val 1000"/>
            <a:gd name="adj2" fmla="val 1000"/>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CE5514B-799A-4B97-A4CE-949CED117359}">
      <dsp:nvSpPr>
        <dsp:cNvPr id="0" name=""/>
        <dsp:cNvSpPr/>
      </dsp:nvSpPr>
      <dsp:spPr>
        <a:xfrm>
          <a:off x="5458209" y="2236436"/>
          <a:ext cx="2838273" cy="516100"/>
        </a:xfrm>
        <a:prstGeom prst="chevron">
          <a:avLst>
            <a:gd name="adj" fmla="val 25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Elephant" panose="02020904090505020303" pitchFamily="18" charset="0"/>
              <a:ea typeface="+mn-ea"/>
              <a:cs typeface="+mn-cs"/>
            </a:rPr>
            <a:t>4119008</a:t>
          </a:r>
        </a:p>
      </dsp:txBody>
      <dsp:txXfrm>
        <a:off x="5587234" y="2236436"/>
        <a:ext cx="2580223" cy="516100"/>
      </dsp:txXfrm>
    </dsp:sp>
    <dsp:sp modelId="{26E75E88-EED9-45B9-B2E1-7CF90983F84F}">
      <dsp:nvSpPr>
        <dsp:cNvPr id="0" name=""/>
        <dsp:cNvSpPr/>
      </dsp:nvSpPr>
      <dsp:spPr>
        <a:xfrm>
          <a:off x="5685271" y="824371"/>
          <a:ext cx="2304677" cy="88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Elephant" panose="02020904090505020303" pitchFamily="18" charset="0"/>
              <a:ea typeface="+mn-ea"/>
              <a:cs typeface="+mn-cs"/>
            </a:rPr>
            <a:t>ADVAIT GURUNATH CHAVAN</a:t>
          </a:r>
        </a:p>
      </dsp:txBody>
      <dsp:txXfrm>
        <a:off x="5685271" y="824371"/>
        <a:ext cx="2304677" cy="882627"/>
      </dsp:txXfrm>
    </dsp:sp>
    <dsp:sp modelId="{7ADA02BC-7949-43A9-A699-619D21C54994}">
      <dsp:nvSpPr>
        <dsp:cNvPr id="0" name=""/>
        <dsp:cNvSpPr/>
      </dsp:nvSpPr>
      <dsp:spPr>
        <a:xfrm rot="5400000">
          <a:off x="7522331" y="1348754"/>
          <a:ext cx="1548302" cy="227061"/>
        </a:xfrm>
        <a:prstGeom prst="corner">
          <a:avLst>
            <a:gd name="adj1" fmla="val 1000"/>
            <a:gd name="adj2" fmla="val 1000"/>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5BD8773-D485-43F8-AC9D-9197DDE50DDA}">
      <dsp:nvSpPr>
        <dsp:cNvPr id="0" name=""/>
        <dsp:cNvSpPr/>
      </dsp:nvSpPr>
      <dsp:spPr>
        <a:xfrm>
          <a:off x="8182951" y="2236436"/>
          <a:ext cx="2838273" cy="516100"/>
        </a:xfrm>
        <a:prstGeom prst="chevron">
          <a:avLst>
            <a:gd name="adj" fmla="val 25000"/>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0" kern="1200" dirty="0">
              <a:latin typeface="Elephant" panose="02020904090505020303" pitchFamily="18" charset="0"/>
              <a:ea typeface="+mn-ea"/>
              <a:cs typeface="+mn-cs"/>
            </a:rPr>
            <a:t>4119009</a:t>
          </a:r>
        </a:p>
      </dsp:txBody>
      <dsp:txXfrm>
        <a:off x="8311976" y="2236436"/>
        <a:ext cx="2580223" cy="516100"/>
      </dsp:txXfrm>
    </dsp:sp>
    <dsp:sp modelId="{016233B1-18F4-4717-9BB6-49D6EF5760D6}">
      <dsp:nvSpPr>
        <dsp:cNvPr id="0" name=""/>
        <dsp:cNvSpPr/>
      </dsp:nvSpPr>
      <dsp:spPr>
        <a:xfrm>
          <a:off x="8410013" y="824371"/>
          <a:ext cx="2304677" cy="88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latin typeface="Elephant" panose="02020904090505020303" pitchFamily="18" charset="0"/>
              <a:ea typeface="+mn-ea"/>
              <a:cs typeface="+mn-cs"/>
            </a:rPr>
            <a:t>AAKASH NANKHURAM GUPTA</a:t>
          </a:r>
        </a:p>
      </dsp:txBody>
      <dsp:txXfrm>
        <a:off x="8410013" y="824371"/>
        <a:ext cx="2304677" cy="88262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35EF6-9D1C-4964-AE9D-CBBA652D3F21}" type="datetimeFigureOut">
              <a:rPr lang="en-IN" smtClean="0"/>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36EF4-9205-4EA9-B55F-B49D203452D5}" type="slidenum">
              <a:rPr lang="en-IN" smtClean="0"/>
              <a:t>‹#›</a:t>
            </a:fld>
            <a:endParaRPr lang="en-IN"/>
          </a:p>
        </p:txBody>
      </p:sp>
    </p:spTree>
    <p:extLst>
      <p:ext uri="{BB962C8B-B14F-4D97-AF65-F5344CB8AC3E}">
        <p14:creationId xmlns:p14="http://schemas.microsoft.com/office/powerpoint/2010/main" val="21571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7614E9-A583-2286-EFA5-4041D0FD1B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23520" y="0"/>
            <a:ext cx="9968480" cy="5785557"/>
          </a:xfrm>
          <a:prstGeom prst="rect">
            <a:avLst/>
          </a:prstGeom>
          <a:ln>
            <a:noFill/>
          </a:ln>
          <a:effectLst>
            <a:softEdge rad="112500"/>
          </a:effectLst>
        </p:spPr>
      </p:pic>
      <p:pic>
        <p:nvPicPr>
          <p:cNvPr id="3" name="Picture 2">
            <a:extLst>
              <a:ext uri="{FF2B5EF4-FFF2-40B4-BE49-F238E27FC236}">
                <a16:creationId xmlns:a16="http://schemas.microsoft.com/office/drawing/2014/main" id="{E9584D12-DFAC-40C9-947F-8FCCCC382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951" y="2847005"/>
            <a:ext cx="1239509" cy="1234571"/>
          </a:xfrm>
          <a:prstGeom prst="rect">
            <a:avLst/>
          </a:prstGeom>
        </p:spPr>
      </p:pic>
      <p:pic>
        <p:nvPicPr>
          <p:cNvPr id="5" name="Picture 4">
            <a:extLst>
              <a:ext uri="{FF2B5EF4-FFF2-40B4-BE49-F238E27FC236}">
                <a16:creationId xmlns:a16="http://schemas.microsoft.com/office/drawing/2014/main" id="{424EEC14-F6A0-449F-9386-CED0DF05C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678" y="2847005"/>
            <a:ext cx="1458618" cy="1234571"/>
          </a:xfrm>
          <a:prstGeom prst="rect">
            <a:avLst/>
          </a:prstGeom>
        </p:spPr>
      </p:pic>
      <p:pic>
        <p:nvPicPr>
          <p:cNvPr id="9" name="Picture 8">
            <a:extLst>
              <a:ext uri="{FF2B5EF4-FFF2-40B4-BE49-F238E27FC236}">
                <a16:creationId xmlns:a16="http://schemas.microsoft.com/office/drawing/2014/main" id="{744CC561-6B09-4495-883A-8E02412BAA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514" y="2847005"/>
            <a:ext cx="1594213" cy="1234571"/>
          </a:xfrm>
          <a:prstGeom prst="rect">
            <a:avLst/>
          </a:prstGeom>
        </p:spPr>
      </p:pic>
    </p:spTree>
    <p:extLst>
      <p:ext uri="{BB962C8B-B14F-4D97-AF65-F5344CB8AC3E}">
        <p14:creationId xmlns:p14="http://schemas.microsoft.com/office/powerpoint/2010/main" val="417835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93F6-8BA8-4FF1-AABE-D89A4F32C31A}"/>
              </a:ext>
            </a:extLst>
          </p:cNvPr>
          <p:cNvSpPr txBox="1"/>
          <p:nvPr/>
        </p:nvSpPr>
        <p:spPr>
          <a:xfrm>
            <a:off x="180109" y="277091"/>
            <a:ext cx="11762509" cy="576516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[4]	 R. Y. Wang and J. Popovic, “Real-Time Hand-Tracking with a Color Glove,” ACM transactions on graphics (TOG), vol. 28, no. 3, 2009. </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sz="1800" dirty="0">
                <a:effectLst/>
                <a:latin typeface="Times New Roman" panose="02020603050405020304" pitchFamily="18" charset="0"/>
                <a:ea typeface="Times New Roman" panose="02020603050405020304" pitchFamily="18" charset="0"/>
              </a:rPr>
              <a:t>[5] 	F. S. Chen, C. M. Fu and C. L. Huang, "Hand gesture recognition using a real-time tracking method and hidden Markov models", Image and vision computing, vol. 21, pp. 745-758, 2003. </a:t>
            </a:r>
            <a:endParaRPr lang="en-IN" sz="1800" dirty="0">
              <a:effectLst/>
              <a:latin typeface="Times New Roman" panose="02020603050405020304" pitchFamily="18" charset="0"/>
              <a:ea typeface="Times New Roman" panose="02020603050405020304" pitchFamily="18" charset="0"/>
            </a:endParaRPr>
          </a:p>
          <a:p>
            <a:endParaRPr lang="en-IN" dirty="0"/>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[6] 	M. A. </a:t>
            </a:r>
            <a:r>
              <a:rPr lang="en-US" sz="1800" dirty="0" err="1">
                <a:effectLst/>
                <a:latin typeface="Times New Roman" panose="02020603050405020304" pitchFamily="18" charset="0"/>
                <a:ea typeface="Times New Roman" panose="02020603050405020304" pitchFamily="18" charset="0"/>
              </a:rPr>
              <a:t>Rahaman</a:t>
            </a:r>
            <a:r>
              <a:rPr lang="en-US" sz="1800" dirty="0">
                <a:effectLst/>
                <a:latin typeface="Times New Roman" panose="02020603050405020304" pitchFamily="18" charset="0"/>
                <a:ea typeface="Times New Roman" panose="02020603050405020304" pitchFamily="18" charset="0"/>
              </a:rPr>
              <a:t> , M. Jasim, M. H. Ali and M. </a:t>
            </a:r>
            <a:r>
              <a:rPr lang="en-US" sz="1800" dirty="0" err="1">
                <a:effectLst/>
                <a:latin typeface="Times New Roman" panose="02020603050405020304" pitchFamily="18" charset="0"/>
                <a:ea typeface="Times New Roman" panose="02020603050405020304" pitchFamily="18" charset="0"/>
              </a:rPr>
              <a:t>Hasanuzzaman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RealTime</a:t>
            </a:r>
            <a:r>
              <a:rPr lang="en-US" sz="1800" dirty="0">
                <a:effectLst/>
                <a:latin typeface="Times New Roman" panose="02020603050405020304" pitchFamily="18" charset="0"/>
                <a:ea typeface="Times New Roman" panose="02020603050405020304" pitchFamily="18" charset="0"/>
              </a:rPr>
              <a:t> Computer Vision-Based Bengali Sign Language Recognition,” 17th International Conference on Computer and Information Technology (ICCIT), 2014.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[7] 	S. Padmavathi, M. S. </a:t>
            </a:r>
            <a:r>
              <a:rPr lang="en-US" sz="1800" dirty="0" err="1">
                <a:effectLst/>
                <a:latin typeface="Times New Roman" panose="02020603050405020304" pitchFamily="18" charset="0"/>
                <a:ea typeface="Times New Roman" panose="02020603050405020304" pitchFamily="18" charset="0"/>
              </a:rPr>
              <a:t>Saipreethy</a:t>
            </a:r>
            <a:r>
              <a:rPr lang="en-US" sz="1800" dirty="0">
                <a:effectLst/>
                <a:latin typeface="Times New Roman" panose="02020603050405020304" pitchFamily="18" charset="0"/>
                <a:ea typeface="Times New Roman" panose="02020603050405020304" pitchFamily="18" charset="0"/>
              </a:rPr>
              <a:t> and V. </a:t>
            </a:r>
            <a:r>
              <a:rPr lang="en-US" sz="1800" dirty="0" err="1">
                <a:effectLst/>
                <a:latin typeface="Times New Roman" panose="02020603050405020304" pitchFamily="18" charset="0"/>
                <a:ea typeface="Times New Roman" panose="02020603050405020304" pitchFamily="18" charset="0"/>
              </a:rPr>
              <a:t>Valliammai</a:t>
            </a:r>
            <a:r>
              <a:rPr lang="en-US" sz="1800" dirty="0">
                <a:effectLst/>
                <a:latin typeface="Times New Roman" panose="02020603050405020304" pitchFamily="18" charset="0"/>
                <a:ea typeface="Times New Roman" panose="02020603050405020304" pitchFamily="18" charset="0"/>
              </a:rPr>
              <a:t>, “Indian Sign Language Character Recognition using Neural Networks,” IJCA Special Issue on Recent Trends in Pattern Recognition and Image Analysis RTPRIA, 2013.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[8]	 A. Chaudhary, J. L. Raheja and S. Raheja, “A Vision based Geometrical Method to find Fingers Positions in Real Time Hand Gesture Recognition,” JSW, pp. 861-869, 2012. </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3485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8E757-458C-4AFA-B9E1-92C57E0A526B}"/>
              </a:ext>
            </a:extLst>
          </p:cNvPr>
          <p:cNvSpPr txBox="1"/>
          <p:nvPr/>
        </p:nvSpPr>
        <p:spPr>
          <a:xfrm>
            <a:off x="1274617" y="2433475"/>
            <a:ext cx="9116291" cy="923330"/>
          </a:xfrm>
          <a:prstGeom prst="rect">
            <a:avLst/>
          </a:prstGeom>
          <a:noFill/>
        </p:spPr>
        <p:txBody>
          <a:bodyPr wrap="square" rtlCol="0">
            <a:spAutoFit/>
          </a:bodyPr>
          <a:lstStyle/>
          <a:p>
            <a:pPr algn="ctr"/>
            <a:r>
              <a:rPr lang="en-US" sz="5400" b="1" dirty="0"/>
              <a:t>Thankyou…..</a:t>
            </a:r>
            <a:endParaRPr lang="en-IN" sz="5400" b="1" dirty="0"/>
          </a:p>
        </p:txBody>
      </p:sp>
    </p:spTree>
    <p:extLst>
      <p:ext uri="{BB962C8B-B14F-4D97-AF65-F5344CB8AC3E}">
        <p14:creationId xmlns:p14="http://schemas.microsoft.com/office/powerpoint/2010/main" val="64920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jpeg">
            <a:extLst>
              <a:ext uri="{FF2B5EF4-FFF2-40B4-BE49-F238E27FC236}">
                <a16:creationId xmlns:a16="http://schemas.microsoft.com/office/drawing/2014/main" id="{31C32C09-8DE6-0FC2-F37B-30F1A8356CB7}"/>
              </a:ext>
            </a:extLst>
          </p:cNvPr>
          <p:cNvPicPr>
            <a:picLocks noChangeAspect="1"/>
          </p:cNvPicPr>
          <p:nvPr/>
        </p:nvPicPr>
        <p:blipFill>
          <a:blip r:embed="rId2" cstate="print"/>
          <a:stretch>
            <a:fillRect/>
          </a:stretch>
        </p:blipFill>
        <p:spPr>
          <a:xfrm>
            <a:off x="667520" y="272785"/>
            <a:ext cx="1328948" cy="1349911"/>
          </a:xfrm>
          <a:prstGeom prst="rect">
            <a:avLst/>
          </a:prstGeom>
        </p:spPr>
      </p:pic>
      <p:sp>
        <p:nvSpPr>
          <p:cNvPr id="5" name="TextBox 4">
            <a:extLst>
              <a:ext uri="{FF2B5EF4-FFF2-40B4-BE49-F238E27FC236}">
                <a16:creationId xmlns:a16="http://schemas.microsoft.com/office/drawing/2014/main" id="{60DAB76E-CEA2-6E36-D224-A20BEB543C4C}"/>
              </a:ext>
            </a:extLst>
          </p:cNvPr>
          <p:cNvSpPr txBox="1"/>
          <p:nvPr/>
        </p:nvSpPr>
        <p:spPr>
          <a:xfrm>
            <a:off x="1213485" y="272785"/>
            <a:ext cx="10016434" cy="1590179"/>
          </a:xfrm>
          <a:prstGeom prst="rect">
            <a:avLst/>
          </a:prstGeom>
          <a:noFill/>
        </p:spPr>
        <p:txBody>
          <a:bodyPr wrap="square" rtlCol="0">
            <a:spAutoFit/>
          </a:bodyPr>
          <a:lstStyle/>
          <a:p>
            <a:pPr marL="1371600" marR="771525" indent="-533400" algn="ctr">
              <a:spcBef>
                <a:spcPts val="1565"/>
              </a:spcBef>
              <a:spcAft>
                <a:spcPts val="0"/>
              </a:spcAft>
            </a:pPr>
            <a:r>
              <a:rPr lang="en-US" sz="2800" b="1" dirty="0">
                <a:effectLst/>
                <a:latin typeface="Algerian" panose="04020705040A02060702" pitchFamily="82" charset="0"/>
                <a:ea typeface="Times New Roman" panose="02020603050405020304" pitchFamily="18" charset="0"/>
              </a:rPr>
              <a:t>M. H. </a:t>
            </a:r>
            <a:r>
              <a:rPr lang="en-US" sz="2800" b="1" dirty="0" err="1">
                <a:effectLst/>
                <a:latin typeface="Algerian" panose="04020705040A02060702" pitchFamily="82" charset="0"/>
                <a:ea typeface="Times New Roman" panose="02020603050405020304" pitchFamily="18" charset="0"/>
              </a:rPr>
              <a:t>Saboo</a:t>
            </a:r>
            <a:r>
              <a:rPr lang="en-US" sz="2800" b="1" dirty="0">
                <a:effectLst/>
                <a:latin typeface="Algerian" panose="04020705040A02060702" pitchFamily="82" charset="0"/>
                <a:ea typeface="Times New Roman" panose="02020603050405020304" pitchFamily="18" charset="0"/>
              </a:rPr>
              <a:t> </a:t>
            </a:r>
            <a:r>
              <a:rPr lang="en-US" sz="2800" b="1" dirty="0" err="1">
                <a:effectLst/>
                <a:latin typeface="Algerian" panose="04020705040A02060702" pitchFamily="82" charset="0"/>
                <a:ea typeface="Times New Roman" panose="02020603050405020304" pitchFamily="18" charset="0"/>
              </a:rPr>
              <a:t>Siddik</a:t>
            </a:r>
            <a:r>
              <a:rPr lang="en-US" sz="2800" b="1" dirty="0">
                <a:effectLst/>
                <a:latin typeface="Algerian" panose="04020705040A02060702" pitchFamily="82" charset="0"/>
                <a:ea typeface="Times New Roman" panose="02020603050405020304" pitchFamily="18" charset="0"/>
              </a:rPr>
              <a:t> College of Engineering  </a:t>
            </a:r>
          </a:p>
          <a:p>
            <a:pPr marL="1371600" marR="771525" indent="-533400" algn="ctr">
              <a:spcBef>
                <a:spcPts val="1565"/>
              </a:spcBef>
              <a:spcAft>
                <a:spcPts val="0"/>
              </a:spcAft>
            </a:pPr>
            <a:r>
              <a:rPr lang="en-US" sz="2800" b="1" dirty="0">
                <a:effectLst/>
                <a:latin typeface="Algerian" panose="04020705040A02060702" pitchFamily="82" charset="0"/>
                <a:ea typeface="Times New Roman" panose="02020603050405020304" pitchFamily="18" charset="0"/>
              </a:rPr>
              <a:t>  University of Mumbai</a:t>
            </a:r>
            <a:endParaRPr lang="en-IN" sz="2800" b="1" dirty="0">
              <a:effectLst/>
              <a:latin typeface="Algerian" panose="04020705040A02060702" pitchFamily="82" charset="0"/>
              <a:ea typeface="Times New Roman" panose="02020603050405020304" pitchFamily="18" charset="0"/>
            </a:endParaRPr>
          </a:p>
          <a:p>
            <a:pPr algn="ctr"/>
            <a:r>
              <a:rPr lang="en-US" sz="2800" b="1" cap="small" spc="25" dirty="0">
                <a:effectLst/>
                <a:latin typeface="Algerian" panose="04020705040A02060702" pitchFamily="82" charset="0"/>
                <a:ea typeface="Times New Roman" panose="02020603050405020304" pitchFamily="18" charset="0"/>
                <a:cs typeface="Times New Roman" panose="02020603050405020304" pitchFamily="18" charset="0"/>
              </a:rPr>
              <a:t>2</a:t>
            </a:r>
            <a:r>
              <a:rPr lang="en-US" sz="2800" b="1" cap="small" spc="-5" dirty="0">
                <a:effectLst/>
                <a:latin typeface="Algerian" panose="04020705040A02060702" pitchFamily="82" charset="0"/>
                <a:ea typeface="Times New Roman" panose="02020603050405020304" pitchFamily="18" charset="0"/>
                <a:cs typeface="Times New Roman" panose="02020603050405020304" pitchFamily="18" charset="0"/>
              </a:rPr>
              <a:t>0</a:t>
            </a:r>
            <a:r>
              <a:rPr lang="en-US" sz="2800" b="1" cap="small" dirty="0">
                <a:effectLst/>
                <a:latin typeface="Algerian" panose="04020705040A02060702" pitchFamily="82" charset="0"/>
                <a:ea typeface="Times New Roman" panose="02020603050405020304" pitchFamily="18" charset="0"/>
                <a:cs typeface="Times New Roman" panose="02020603050405020304" pitchFamily="18" charset="0"/>
              </a:rPr>
              <a:t>2</a:t>
            </a:r>
            <a:r>
              <a:rPr lang="en-US" sz="2800" b="1" dirty="0">
                <a:effectLst/>
                <a:latin typeface="Algerian" panose="04020705040A02060702" pitchFamily="82" charset="0"/>
                <a:ea typeface="Times New Roman" panose="02020603050405020304" pitchFamily="18" charset="0"/>
                <a:cs typeface="Times New Roman" panose="02020603050405020304" pitchFamily="18" charset="0"/>
              </a:rPr>
              <a:t>2</a:t>
            </a:r>
            <a:r>
              <a:rPr lang="en-US" sz="2800" b="1" spc="85" dirty="0">
                <a:effectLst/>
                <a:latin typeface="Algerian" panose="04020705040A02060702" pitchFamily="82" charset="0"/>
                <a:ea typeface="Times New Roman" panose="02020603050405020304" pitchFamily="18" charset="0"/>
                <a:cs typeface="Times New Roman" panose="02020603050405020304" pitchFamily="18" charset="0"/>
              </a:rPr>
              <a:t> </a:t>
            </a:r>
            <a:r>
              <a:rPr lang="en-US" sz="2800" b="1" dirty="0">
                <a:effectLst/>
                <a:latin typeface="Algerian" panose="04020705040A02060702" pitchFamily="82" charset="0"/>
                <a:ea typeface="Times New Roman" panose="02020603050405020304" pitchFamily="18" charset="0"/>
                <a:cs typeface="Times New Roman" panose="02020603050405020304" pitchFamily="18" charset="0"/>
              </a:rPr>
              <a:t>-</a:t>
            </a:r>
            <a:r>
              <a:rPr lang="en-US" sz="2800" b="1" spc="85" dirty="0">
                <a:effectLst/>
                <a:latin typeface="Algerian" panose="04020705040A02060702" pitchFamily="82" charset="0"/>
                <a:ea typeface="Times New Roman" panose="02020603050405020304" pitchFamily="18" charset="0"/>
                <a:cs typeface="Times New Roman" panose="02020603050405020304" pitchFamily="18" charset="0"/>
              </a:rPr>
              <a:t> </a:t>
            </a:r>
            <a:r>
              <a:rPr lang="en-US" sz="2800" b="1" cap="small" spc="25" dirty="0">
                <a:effectLst/>
                <a:latin typeface="Algerian" panose="04020705040A02060702" pitchFamily="82" charset="0"/>
                <a:ea typeface="Times New Roman" panose="02020603050405020304" pitchFamily="18" charset="0"/>
                <a:cs typeface="Times New Roman" panose="02020603050405020304" pitchFamily="18" charset="0"/>
              </a:rPr>
              <a:t>2</a:t>
            </a:r>
            <a:r>
              <a:rPr lang="en-US" sz="2800" b="1" spc="20" dirty="0">
                <a:effectLst/>
                <a:latin typeface="Algerian" panose="04020705040A02060702" pitchFamily="82" charset="0"/>
                <a:ea typeface="Times New Roman" panose="02020603050405020304" pitchFamily="18" charset="0"/>
                <a:cs typeface="Times New Roman" panose="02020603050405020304" pitchFamily="18" charset="0"/>
              </a:rPr>
              <a:t>0</a:t>
            </a:r>
            <a:r>
              <a:rPr lang="en-US" sz="2800" b="1" cap="small" spc="5" dirty="0">
                <a:effectLst/>
                <a:latin typeface="Algerian" panose="04020705040A02060702" pitchFamily="82" charset="0"/>
                <a:ea typeface="Times New Roman" panose="02020603050405020304" pitchFamily="18" charset="0"/>
                <a:cs typeface="Times New Roman" panose="02020603050405020304" pitchFamily="18" charset="0"/>
              </a:rPr>
              <a:t>2</a:t>
            </a:r>
            <a:r>
              <a:rPr lang="en-US" sz="2800" b="1" cap="small" dirty="0">
                <a:effectLst/>
                <a:latin typeface="Algerian" panose="04020705040A02060702" pitchFamily="82" charset="0"/>
                <a:ea typeface="Times New Roman" panose="02020603050405020304" pitchFamily="18" charset="0"/>
                <a:cs typeface="Times New Roman" panose="02020603050405020304" pitchFamily="18" charset="0"/>
              </a:rPr>
              <a:t>3</a:t>
            </a:r>
            <a:endParaRPr lang="en-IN" sz="2800" b="1" dirty="0">
              <a:latin typeface="Algerian" panose="04020705040A02060702" pitchFamily="82" charset="0"/>
            </a:endParaRPr>
          </a:p>
        </p:txBody>
      </p:sp>
      <p:graphicFrame>
        <p:nvGraphicFramePr>
          <p:cNvPr id="2" name="Content Placeholder 2" descr="SmartArt timeline">
            <a:extLst>
              <a:ext uri="{FF2B5EF4-FFF2-40B4-BE49-F238E27FC236}">
                <a16:creationId xmlns:a16="http://schemas.microsoft.com/office/drawing/2014/main" id="{7AFA6E5B-CDA6-A738-2FEE-D08F01E1E6B1}"/>
              </a:ext>
            </a:extLst>
          </p:cNvPr>
          <p:cNvGraphicFramePr>
            <a:graphicFrameLocks/>
          </p:cNvGraphicFramePr>
          <p:nvPr>
            <p:extLst>
              <p:ext uri="{D42A27DB-BD31-4B8C-83A1-F6EECF244321}">
                <p14:modId xmlns:p14="http://schemas.microsoft.com/office/powerpoint/2010/main" val="1941516325"/>
              </p:ext>
            </p:extLst>
          </p:nvPr>
        </p:nvGraphicFramePr>
        <p:xfrm>
          <a:off x="504881" y="2574650"/>
          <a:ext cx="11029950" cy="344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D16BE6A-4D52-A0D9-56D8-3B8E124B9121}"/>
              </a:ext>
            </a:extLst>
          </p:cNvPr>
          <p:cNvSpPr txBox="1"/>
          <p:nvPr/>
        </p:nvSpPr>
        <p:spPr>
          <a:xfrm>
            <a:off x="215154" y="2205318"/>
            <a:ext cx="6615952" cy="369332"/>
          </a:xfrm>
          <a:prstGeom prst="rect">
            <a:avLst/>
          </a:prstGeom>
          <a:noFill/>
        </p:spPr>
        <p:txBody>
          <a:bodyPr wrap="square" rtlCol="0">
            <a:spAutoFit/>
          </a:bodyPr>
          <a:lstStyle/>
          <a:p>
            <a:r>
              <a:rPr lang="en-US" b="1" dirty="0">
                <a:solidFill>
                  <a:schemeClr val="tx1">
                    <a:lumMod val="85000"/>
                    <a:lumOff val="15000"/>
                  </a:schemeClr>
                </a:solidFill>
                <a:latin typeface="Algerian" panose="04020705040A02060702" pitchFamily="82" charset="0"/>
              </a:rPr>
              <a:t>Group member details :-</a:t>
            </a:r>
            <a:endParaRPr lang="en-IN" b="1" dirty="0">
              <a:latin typeface="Algerian" panose="04020705040A02060702" pitchFamily="82" charset="0"/>
            </a:endParaRPr>
          </a:p>
        </p:txBody>
      </p:sp>
    </p:spTree>
    <p:extLst>
      <p:ext uri="{BB962C8B-B14F-4D97-AF65-F5344CB8AC3E}">
        <p14:creationId xmlns:p14="http://schemas.microsoft.com/office/powerpoint/2010/main" val="407057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EE41B-71D8-51EB-9D0F-0D9B81DFF8C6}"/>
              </a:ext>
            </a:extLst>
          </p:cNvPr>
          <p:cNvSpPr txBox="1"/>
          <p:nvPr/>
        </p:nvSpPr>
        <p:spPr>
          <a:xfrm>
            <a:off x="3048000" y="3244334"/>
            <a:ext cx="6096000" cy="646331"/>
          </a:xfrm>
          <a:prstGeom prst="rect">
            <a:avLst/>
          </a:prstGeom>
          <a:noFill/>
        </p:spPr>
        <p:txBody>
          <a:bodyPr wrap="square">
            <a:spAutoFit/>
          </a:bodyPr>
          <a:lstStyle/>
          <a:p>
            <a:endParaRPr lang="en-IN" dirty="0"/>
          </a:p>
          <a:p>
            <a:endParaRPr lang="en-IN" dirty="0"/>
          </a:p>
        </p:txBody>
      </p:sp>
      <p:sp>
        <p:nvSpPr>
          <p:cNvPr id="2" name="TextBox 1">
            <a:extLst>
              <a:ext uri="{FF2B5EF4-FFF2-40B4-BE49-F238E27FC236}">
                <a16:creationId xmlns:a16="http://schemas.microsoft.com/office/drawing/2014/main" id="{0BD84C9C-8E7B-402F-8D57-937F01A7A4A1}"/>
              </a:ext>
            </a:extLst>
          </p:cNvPr>
          <p:cNvSpPr txBox="1"/>
          <p:nvPr/>
        </p:nvSpPr>
        <p:spPr>
          <a:xfrm>
            <a:off x="207818" y="263236"/>
            <a:ext cx="2937164" cy="461665"/>
          </a:xfrm>
          <a:prstGeom prst="rect">
            <a:avLst/>
          </a:prstGeom>
          <a:noFill/>
        </p:spPr>
        <p:txBody>
          <a:bodyPr wrap="square" rtlCol="0">
            <a:spAutoFit/>
          </a:bodyPr>
          <a:lstStyle/>
          <a:p>
            <a:r>
              <a:rPr lang="en-US" sz="2400" b="1" dirty="0"/>
              <a:t>Abstract</a:t>
            </a:r>
            <a:endParaRPr lang="en-IN" sz="2400" b="1" dirty="0"/>
          </a:p>
        </p:txBody>
      </p:sp>
      <p:sp>
        <p:nvSpPr>
          <p:cNvPr id="4" name="TextBox 3">
            <a:extLst>
              <a:ext uri="{FF2B5EF4-FFF2-40B4-BE49-F238E27FC236}">
                <a16:creationId xmlns:a16="http://schemas.microsoft.com/office/drawing/2014/main" id="{CB1D3847-DF6E-4C9A-BBC0-33BB5B6D292D}"/>
              </a:ext>
            </a:extLst>
          </p:cNvPr>
          <p:cNvSpPr txBox="1"/>
          <p:nvPr/>
        </p:nvSpPr>
        <p:spPr>
          <a:xfrm>
            <a:off x="207818" y="724901"/>
            <a:ext cx="11776364" cy="5755422"/>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This project presents a system that can recognize Indian Sign Language (ISL) hand poses and gestures performed by deaf and dumb people in real time and interpret/translate them into them English text readable to normal people for better and efficient communication within the society. </a:t>
            </a:r>
          </a:p>
          <a:p>
            <a:pPr marL="285750" indent="-285750">
              <a:buFont typeface="Arial" panose="020B0604020202020204" pitchFamily="34" charset="0"/>
              <a:buChar char="•"/>
            </a:pPr>
            <a:endParaRPr lang="en-US" sz="2400" dirty="0">
              <a:latin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existing solutions are either of high cost of purchase and maintenance which cannot be afforded by most of the deaf and dumb people of India in particular. Also, the existing solutions have a low accuracy and low speed of operation which will have an effect on the real-time analysis, interpretation and translation of the sign language to a language which shall be understandable by the physically normal people. </a:t>
            </a:r>
          </a:p>
          <a:p>
            <a:pPr marL="285750" indent="-285750">
              <a:buFont typeface="Arial" panose="020B0604020202020204" pitchFamily="34" charset="0"/>
              <a:buChar char="•"/>
            </a:pPr>
            <a:endParaRPr lang="en-US" sz="2400" dirty="0">
              <a:latin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Our proposed system has the ability to overcome both the above-mentioned problems i.e. Accurate Results and Time Factor. It can identify 35 ISL gestures along with some hand poses. </a:t>
            </a:r>
          </a:p>
          <a:p>
            <a:pPr marL="285750" indent="-285750">
              <a:buFont typeface="Arial" panose="020B0604020202020204" pitchFamily="34" charset="0"/>
              <a:buChar char="•"/>
            </a:pPr>
            <a:endParaRPr lang="en-US" dirty="0">
              <a:latin typeface="Times New Roman" panose="02020603050405020304" pitchFamily="18" charset="0"/>
            </a:endParaRPr>
          </a:p>
          <a:p>
            <a:endParaRPr lang="en-IN" sz="1400" dirty="0"/>
          </a:p>
        </p:txBody>
      </p:sp>
    </p:spTree>
    <p:extLst>
      <p:ext uri="{BB962C8B-B14F-4D97-AF65-F5344CB8AC3E}">
        <p14:creationId xmlns:p14="http://schemas.microsoft.com/office/powerpoint/2010/main" val="256925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5D38B-7A41-4A8E-AB73-93AA118B1937}"/>
              </a:ext>
            </a:extLst>
          </p:cNvPr>
          <p:cNvSpPr txBox="1"/>
          <p:nvPr/>
        </p:nvSpPr>
        <p:spPr>
          <a:xfrm>
            <a:off x="110836" y="263236"/>
            <a:ext cx="3962400" cy="369332"/>
          </a:xfrm>
          <a:prstGeom prst="rect">
            <a:avLst/>
          </a:prstGeom>
          <a:noFill/>
        </p:spPr>
        <p:txBody>
          <a:bodyPr wrap="square" rtlCol="0">
            <a:spAutoFit/>
          </a:bodyPr>
          <a:lstStyle/>
          <a:p>
            <a:r>
              <a:rPr lang="en-US" b="1" dirty="0"/>
              <a:t>Problem Statement</a:t>
            </a:r>
            <a:endParaRPr lang="en-IN" b="1" dirty="0"/>
          </a:p>
        </p:txBody>
      </p:sp>
      <p:sp>
        <p:nvSpPr>
          <p:cNvPr id="4" name="TextBox 3">
            <a:extLst>
              <a:ext uri="{FF2B5EF4-FFF2-40B4-BE49-F238E27FC236}">
                <a16:creationId xmlns:a16="http://schemas.microsoft.com/office/drawing/2014/main" id="{9E1D4D72-0B5C-4ECA-8FBE-B4D7DE5700C7}"/>
              </a:ext>
            </a:extLst>
          </p:cNvPr>
          <p:cNvSpPr txBox="1"/>
          <p:nvPr/>
        </p:nvSpPr>
        <p:spPr>
          <a:xfrm>
            <a:off x="207818" y="914400"/>
            <a:ext cx="10945091" cy="4247317"/>
          </a:xfrm>
          <a:prstGeom prst="rect">
            <a:avLst/>
          </a:prstGeom>
          <a:noFill/>
        </p:spPr>
        <p:txBody>
          <a:bodyPr wrap="square" rtlCol="0">
            <a:spAutoFit/>
          </a:bodyPr>
          <a:lstStyle/>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Understanding the exact context of symbolic expressions of deaf and dumb people is the challenging job in real life until and unless it is properly specified.</a:t>
            </a:r>
            <a:endParaRPr lang="en-IN" sz="2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To fill the bridge between the communication process between the deaf and dumb people and normal people using the most effective, fast and low-cost method.</a:t>
            </a:r>
            <a:endParaRPr lang="en-IN" sz="2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094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2EF9B-1214-462A-AD53-B1B1A11106A3}"/>
              </a:ext>
            </a:extLst>
          </p:cNvPr>
          <p:cNvSpPr txBox="1"/>
          <p:nvPr/>
        </p:nvSpPr>
        <p:spPr>
          <a:xfrm>
            <a:off x="180109" y="332509"/>
            <a:ext cx="4308764" cy="369332"/>
          </a:xfrm>
          <a:prstGeom prst="rect">
            <a:avLst/>
          </a:prstGeom>
          <a:noFill/>
        </p:spPr>
        <p:txBody>
          <a:bodyPr wrap="square" rtlCol="0">
            <a:spAutoFit/>
          </a:bodyPr>
          <a:lstStyle/>
          <a:p>
            <a:r>
              <a:rPr lang="en-US" b="1" dirty="0"/>
              <a:t>Literature Review</a:t>
            </a:r>
            <a:endParaRPr lang="en-IN" b="1" dirty="0"/>
          </a:p>
        </p:txBody>
      </p:sp>
      <p:sp>
        <p:nvSpPr>
          <p:cNvPr id="3" name="TextBox 2">
            <a:extLst>
              <a:ext uri="{FF2B5EF4-FFF2-40B4-BE49-F238E27FC236}">
                <a16:creationId xmlns:a16="http://schemas.microsoft.com/office/drawing/2014/main" id="{41AF2CA3-F97B-4556-B78E-FB17D4C37438}"/>
              </a:ext>
            </a:extLst>
          </p:cNvPr>
          <p:cNvSpPr txBox="1"/>
          <p:nvPr/>
        </p:nvSpPr>
        <p:spPr>
          <a:xfrm>
            <a:off x="290945" y="1122218"/>
            <a:ext cx="11457710" cy="1477328"/>
          </a:xfrm>
          <a:prstGeom prst="rect">
            <a:avLst/>
          </a:prstGeom>
          <a:noFill/>
        </p:spPr>
        <p:txBody>
          <a:bodyPr wrap="square" rtlCol="0">
            <a:spAutoFit/>
          </a:bodyPr>
          <a:lstStyle/>
          <a:p>
            <a:pPr indent="191770" algn="just"/>
            <a:r>
              <a:rPr lang="en-US" sz="1800" dirty="0">
                <a:effectLst/>
                <a:latin typeface="Times New Roman" panose="02020603050405020304" pitchFamily="18" charset="0"/>
                <a:ea typeface="Times New Roman" panose="02020603050405020304" pitchFamily="18" charset="0"/>
              </a:rPr>
              <a:t>There has been considerable work in the field of Sign Language Recognizer with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Novel approaches towards Gesture Recognition.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Different methods such as use hardware components of Gloves or Microsoft Kinect sensor for tracking hand, etc.</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B138247-DD31-4209-967D-A602B2BD2CAB}"/>
              </a:ext>
            </a:extLst>
          </p:cNvPr>
          <p:cNvSpPr txBox="1"/>
          <p:nvPr/>
        </p:nvSpPr>
        <p:spPr>
          <a:xfrm>
            <a:off x="554182" y="2599546"/>
            <a:ext cx="10792691" cy="3693319"/>
          </a:xfrm>
          <a:prstGeom prst="rect">
            <a:avLst/>
          </a:prstGeom>
          <a:noFill/>
        </p:spPr>
        <p:txBody>
          <a:bodyPr wrap="square" rtlCol="0">
            <a:spAutoFit/>
          </a:bodyPr>
          <a:lstStyle/>
          <a:p>
            <a:pPr marL="457200" indent="-457200"/>
            <a:r>
              <a:rPr lang="en-US" sz="1800" b="1" dirty="0">
                <a:effectLst/>
                <a:latin typeface="Georgia" panose="02040502050405020303" pitchFamily="18" charset="0"/>
                <a:ea typeface="Times New Roman" panose="02020603050405020304" pitchFamily="18" charset="0"/>
              </a:rPr>
              <a:t>2.1 	Literature Review on Sign Language Recognizer (SLR) using hardware</a:t>
            </a:r>
            <a:endParaRPr lang="en-IN" sz="1800" dirty="0">
              <a:effectLst/>
              <a:latin typeface="Times New Roman" panose="02020603050405020304" pitchFamily="18" charset="0"/>
              <a:ea typeface="Times New Roman" panose="02020603050405020304" pitchFamily="18" charset="0"/>
            </a:endParaRPr>
          </a:p>
          <a:p>
            <a:pPr marL="457200" indent="-457200"/>
            <a:r>
              <a:rPr lang="en-US" sz="1800" b="1" dirty="0">
                <a:effectLst/>
                <a:latin typeface="Georgia" panose="02040502050405020303"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A Microsoft Kinect sensor is used in [1] for recognizing sign languages. The sensor creates depth frames; a gesture is viewed as a sequence of these depth frames. But, the sensor of Microsoft Kinect used is almost for 150$ (INR 4342) which is not affordable by most of the dumb and deaf people in India.</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err="1">
                <a:effectLst/>
                <a:latin typeface="Times New Roman" panose="02020603050405020304" pitchFamily="18" charset="0"/>
                <a:ea typeface="Times New Roman" panose="02020603050405020304" pitchFamily="18" charset="0"/>
              </a:rPr>
              <a:t>T.Pryor</a:t>
            </a:r>
            <a:r>
              <a:rPr lang="en-US" sz="1800" dirty="0">
                <a:effectLst/>
                <a:latin typeface="Times New Roman" panose="02020603050405020304" pitchFamily="18" charset="0"/>
                <a:ea typeface="Times New Roman" panose="02020603050405020304" pitchFamily="18" charset="0"/>
              </a:rPr>
              <a:t> et al [2] designed a pair of gloves, called </a:t>
            </a:r>
            <a:r>
              <a:rPr lang="en-US" sz="1800" dirty="0" err="1">
                <a:effectLst/>
                <a:latin typeface="Times New Roman" panose="02020603050405020304" pitchFamily="18" charset="0"/>
                <a:ea typeface="Times New Roman" panose="02020603050405020304" pitchFamily="18" charset="0"/>
              </a:rPr>
              <a:t>SignAloud</a:t>
            </a:r>
            <a:r>
              <a:rPr lang="en-US" sz="1800" dirty="0">
                <a:effectLst/>
                <a:latin typeface="Times New Roman" panose="02020603050405020304" pitchFamily="18" charset="0"/>
                <a:ea typeface="Times New Roman" panose="02020603050405020304" pitchFamily="18" charset="0"/>
              </a:rPr>
              <a:t> which uses embedded sensors in gloves to track the position and movement of hands, thus converting gestures to speech, But, it is not feasible and affordable for the dumb and deaf people in India.</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R. </a:t>
            </a:r>
            <a:r>
              <a:rPr lang="en-US" sz="1800" dirty="0" err="1">
                <a:effectLst/>
                <a:latin typeface="Times New Roman" panose="02020603050405020304" pitchFamily="18" charset="0"/>
                <a:ea typeface="Times New Roman" panose="02020603050405020304" pitchFamily="18" charset="0"/>
              </a:rPr>
              <a:t>Hait</a:t>
            </a:r>
            <a:r>
              <a:rPr lang="en-US" sz="1800" dirty="0">
                <a:effectLst/>
                <a:latin typeface="Times New Roman" panose="02020603050405020304" pitchFamily="18" charset="0"/>
                <a:ea typeface="Times New Roman" panose="02020603050405020304" pitchFamily="18" charset="0"/>
              </a:rPr>
              <a:t>-Campbell et al [3] developed </a:t>
            </a:r>
            <a:r>
              <a:rPr lang="en-US" sz="1800" dirty="0" err="1">
                <a:effectLst/>
                <a:latin typeface="Times New Roman" panose="02020603050405020304" pitchFamily="18" charset="0"/>
                <a:ea typeface="Times New Roman" panose="02020603050405020304" pitchFamily="18" charset="0"/>
              </a:rPr>
              <a:t>MotionSavvy</a:t>
            </a:r>
            <a:r>
              <a:rPr lang="en-US" sz="1800" dirty="0">
                <a:effectLst/>
                <a:latin typeface="Times New Roman" panose="02020603050405020304" pitchFamily="18" charset="0"/>
                <a:ea typeface="Times New Roman" panose="02020603050405020304" pitchFamily="18" charset="0"/>
              </a:rPr>
              <a:t>, a technology that uses Windows tablet and Leap Motion accelerator AXLR8R to recognize the hand, arm skeleton.</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26293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C582E-E5C8-4144-9CFE-02AEDB1425A9}"/>
              </a:ext>
            </a:extLst>
          </p:cNvPr>
          <p:cNvSpPr txBox="1"/>
          <p:nvPr/>
        </p:nvSpPr>
        <p:spPr>
          <a:xfrm>
            <a:off x="180109" y="401782"/>
            <a:ext cx="11734800" cy="3693319"/>
          </a:xfrm>
          <a:prstGeom prst="rect">
            <a:avLst/>
          </a:prstGeom>
          <a:noFill/>
        </p:spPr>
        <p:txBody>
          <a:bodyPr wrap="square" rtlCol="0">
            <a:spAutoFit/>
          </a:bodyPr>
          <a:lstStyle/>
          <a:p>
            <a:endParaRPr lang="en-IN" dirty="0"/>
          </a:p>
          <a:p>
            <a:pPr marL="457200" indent="-457200"/>
            <a:r>
              <a:rPr lang="en-US" sz="1800" b="1" dirty="0">
                <a:effectLst/>
                <a:latin typeface="Georgia" panose="02040502050405020303" pitchFamily="18" charset="0"/>
                <a:ea typeface="Times New Roman" panose="02020603050405020304" pitchFamily="18" charset="0"/>
              </a:rPr>
              <a:t>2.2 	Literature Review on Sign Language Recognizer (SLR) using software</a:t>
            </a:r>
            <a:endParaRPr lang="en-IN" sz="1800" dirty="0">
              <a:effectLst/>
              <a:latin typeface="Times New Roman" panose="02020603050405020304" pitchFamily="18" charset="0"/>
              <a:ea typeface="Times New Roman" panose="02020603050405020304" pitchFamily="18" charset="0"/>
            </a:endParaRPr>
          </a:p>
          <a:p>
            <a:pPr marL="457200" indent="-457200"/>
            <a:r>
              <a:rPr lang="en-US" sz="1800" b="1" dirty="0">
                <a:effectLst/>
                <a:latin typeface="Georgia" panose="02040502050405020303"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For software-based solutions, there are colored glove based and skin color-based solutions.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R. Y. Wang et al [6] have used multi-colored glove for accurate hand pose reconstruction but the sign demonstrator, while demonstrating the sign language, has to wear this each time.</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Skin color-based solutions may use RGB color space with some motion cues [7] or HSV [8,9], </a:t>
            </a:r>
            <a:r>
              <a:rPr lang="en-US" sz="1800" dirty="0" err="1">
                <a:effectLst/>
                <a:latin typeface="Times New Roman" panose="02020603050405020304" pitchFamily="18" charset="0"/>
                <a:ea typeface="Times New Roman" panose="02020603050405020304" pitchFamily="18" charset="0"/>
              </a:rPr>
              <a:t>YCrCb</a:t>
            </a:r>
            <a:r>
              <a:rPr lang="en-US" sz="1800" dirty="0">
                <a:effectLst/>
                <a:latin typeface="Times New Roman" panose="02020603050405020304" pitchFamily="18" charset="0"/>
                <a:ea typeface="Times New Roman" panose="02020603050405020304" pitchFamily="18" charset="0"/>
              </a:rPr>
              <a:t>  color space for luminosity invariance. </a:t>
            </a:r>
            <a:endParaRPr lang="en-IN" sz="1800" dirty="0">
              <a:effectLst/>
              <a:latin typeface="Times New Roman" panose="02020603050405020304" pitchFamily="18" charset="0"/>
              <a:ea typeface="Times New Roman" panose="02020603050405020304" pitchFamily="18" charset="0"/>
            </a:endParaRPr>
          </a:p>
          <a:p>
            <a:pPr marL="19177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793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BCAF0-1AC5-43D3-9629-8B196C996CEB}"/>
              </a:ext>
            </a:extLst>
          </p:cNvPr>
          <p:cNvSpPr txBox="1"/>
          <p:nvPr/>
        </p:nvSpPr>
        <p:spPr>
          <a:xfrm>
            <a:off x="124691" y="304800"/>
            <a:ext cx="5278582" cy="369332"/>
          </a:xfrm>
          <a:prstGeom prst="rect">
            <a:avLst/>
          </a:prstGeom>
          <a:noFill/>
        </p:spPr>
        <p:txBody>
          <a:bodyPr wrap="square" rtlCol="0">
            <a:spAutoFit/>
          </a:bodyPr>
          <a:lstStyle/>
          <a:p>
            <a:r>
              <a:rPr lang="en-US" b="1" dirty="0"/>
              <a:t>Design Methodology / Block Diagram</a:t>
            </a:r>
            <a:endParaRPr lang="en-IN" b="1" dirty="0"/>
          </a:p>
        </p:txBody>
      </p:sp>
      <p:pic>
        <p:nvPicPr>
          <p:cNvPr id="5" name="Picture 4">
            <a:extLst>
              <a:ext uri="{FF2B5EF4-FFF2-40B4-BE49-F238E27FC236}">
                <a16:creationId xmlns:a16="http://schemas.microsoft.com/office/drawing/2014/main" id="{F892932A-5CEA-4D97-BA8A-87413A2EA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1" y="674132"/>
            <a:ext cx="11582400" cy="5638800"/>
          </a:xfrm>
          <a:prstGeom prst="rect">
            <a:avLst/>
          </a:prstGeom>
        </p:spPr>
      </p:pic>
    </p:spTree>
    <p:extLst>
      <p:ext uri="{BB962C8B-B14F-4D97-AF65-F5344CB8AC3E}">
        <p14:creationId xmlns:p14="http://schemas.microsoft.com/office/powerpoint/2010/main" val="111701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F365A-D258-4DDA-B33E-96D775545780}"/>
              </a:ext>
            </a:extLst>
          </p:cNvPr>
          <p:cNvSpPr txBox="1"/>
          <p:nvPr/>
        </p:nvSpPr>
        <p:spPr>
          <a:xfrm>
            <a:off x="166255" y="304800"/>
            <a:ext cx="3920836" cy="369332"/>
          </a:xfrm>
          <a:prstGeom prst="rect">
            <a:avLst/>
          </a:prstGeom>
          <a:noFill/>
        </p:spPr>
        <p:txBody>
          <a:bodyPr wrap="square" rtlCol="0">
            <a:spAutoFit/>
          </a:bodyPr>
          <a:lstStyle/>
          <a:p>
            <a:r>
              <a:rPr lang="en-US" b="1" dirty="0"/>
              <a:t>Simulation and Experimental Results </a:t>
            </a:r>
            <a:endParaRPr lang="en-IN" b="1" dirty="0"/>
          </a:p>
        </p:txBody>
      </p:sp>
      <p:pic>
        <p:nvPicPr>
          <p:cNvPr id="3" name="Picture 2">
            <a:extLst>
              <a:ext uri="{FF2B5EF4-FFF2-40B4-BE49-F238E27FC236}">
                <a16:creationId xmlns:a16="http://schemas.microsoft.com/office/drawing/2014/main" id="{CA5B41A3-EF6D-4863-AE9F-FBF765DD6F34}"/>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6255" y="1057564"/>
            <a:ext cx="4946072" cy="3001817"/>
          </a:xfrm>
          <a:prstGeom prst="rect">
            <a:avLst/>
          </a:prstGeom>
        </p:spPr>
      </p:pic>
      <p:pic>
        <p:nvPicPr>
          <p:cNvPr id="5" name="Picture 4">
            <a:extLst>
              <a:ext uri="{FF2B5EF4-FFF2-40B4-BE49-F238E27FC236}">
                <a16:creationId xmlns:a16="http://schemas.microsoft.com/office/drawing/2014/main" id="{47E3ADBE-A2A6-42B6-B55D-C41C78B5A39B}"/>
              </a:ext>
            </a:extLst>
          </p:cNvPr>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791204" y="1057564"/>
            <a:ext cx="4946071" cy="3001817"/>
          </a:xfrm>
          <a:prstGeom prst="rect">
            <a:avLst/>
          </a:prstGeom>
        </p:spPr>
      </p:pic>
      <p:sp>
        <p:nvSpPr>
          <p:cNvPr id="6" name="TextBox 5">
            <a:extLst>
              <a:ext uri="{FF2B5EF4-FFF2-40B4-BE49-F238E27FC236}">
                <a16:creationId xmlns:a16="http://schemas.microsoft.com/office/drawing/2014/main" id="{21A6DFEC-847C-490A-93D5-3BE20B15BC3F}"/>
              </a:ext>
            </a:extLst>
          </p:cNvPr>
          <p:cNvSpPr txBox="1"/>
          <p:nvPr/>
        </p:nvSpPr>
        <p:spPr>
          <a:xfrm>
            <a:off x="1759527" y="4779818"/>
            <a:ext cx="8091055"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Graphs for Training and Validation Accuracy along with Training and Validation Loss were plotted for the model which is being trained using InceptionV3 Convolutional Neural Network model which is used for Image Analysis and Object Detection.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9004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FF421-4FEF-43B2-BFD0-A760F13FACDD}"/>
              </a:ext>
            </a:extLst>
          </p:cNvPr>
          <p:cNvSpPr txBox="1"/>
          <p:nvPr/>
        </p:nvSpPr>
        <p:spPr>
          <a:xfrm>
            <a:off x="166255" y="249382"/>
            <a:ext cx="6677890" cy="369332"/>
          </a:xfrm>
          <a:prstGeom prst="rect">
            <a:avLst/>
          </a:prstGeom>
          <a:noFill/>
        </p:spPr>
        <p:txBody>
          <a:bodyPr wrap="square" rtlCol="0">
            <a:spAutoFit/>
          </a:bodyPr>
          <a:lstStyle/>
          <a:p>
            <a:r>
              <a:rPr lang="en-US" b="1" dirty="0"/>
              <a:t>References</a:t>
            </a:r>
            <a:endParaRPr lang="en-IN" b="1" dirty="0"/>
          </a:p>
        </p:txBody>
      </p:sp>
      <p:sp>
        <p:nvSpPr>
          <p:cNvPr id="3" name="TextBox 2">
            <a:extLst>
              <a:ext uri="{FF2B5EF4-FFF2-40B4-BE49-F238E27FC236}">
                <a16:creationId xmlns:a16="http://schemas.microsoft.com/office/drawing/2014/main" id="{625AE470-9FE9-4EF7-BBB3-B544F30512DA}"/>
              </a:ext>
            </a:extLst>
          </p:cNvPr>
          <p:cNvSpPr txBox="1"/>
          <p:nvPr/>
        </p:nvSpPr>
        <p:spPr>
          <a:xfrm>
            <a:off x="166255" y="831273"/>
            <a:ext cx="11291454" cy="5554598"/>
          </a:xfrm>
          <a:prstGeom prst="rect">
            <a:avLst/>
          </a:prstGeom>
          <a:noFill/>
        </p:spPr>
        <p:txBody>
          <a:bodyPr wrap="square" rtlCol="0">
            <a:spAutoFit/>
          </a:bodyPr>
          <a:lstStyle/>
          <a:p>
            <a:pPr marL="457200" indent="-419100" algn="just">
              <a:lnSpc>
                <a:spcPct val="156000"/>
              </a:lnSpc>
            </a:pPr>
            <a:r>
              <a:rPr lang="en-US" sz="1800" dirty="0">
                <a:effectLst/>
                <a:latin typeface="Times New Roman" panose="02020603050405020304" pitchFamily="18" charset="0"/>
                <a:ea typeface="Times New Roman" panose="02020603050405020304" pitchFamily="18" charset="0"/>
              </a:rPr>
              <a:t>[1] 	A. Agarwal and M. K. Thakur, “Sign Language Recognition using Microsoft Kinect,” Sixth International Conference on Contemporary Computing (IC3), September 2013. </a:t>
            </a:r>
            <a:endParaRPr lang="en-IN" sz="1800" dirty="0">
              <a:effectLst/>
              <a:latin typeface="Times New Roman" panose="02020603050405020304" pitchFamily="18" charset="0"/>
              <a:ea typeface="Times New Roman" panose="02020603050405020304" pitchFamily="18" charset="0"/>
            </a:endParaRPr>
          </a:p>
          <a:p>
            <a:pPr marL="457200" indent="-419100" algn="just">
              <a:lnSpc>
                <a:spcPct val="156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MailOnline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SignAloud</a:t>
            </a:r>
            <a:r>
              <a:rPr lang="en-US" sz="1800" dirty="0">
                <a:effectLst/>
                <a:latin typeface="Times New Roman" panose="02020603050405020304" pitchFamily="18" charset="0"/>
                <a:ea typeface="Times New Roman" panose="02020603050405020304" pitchFamily="18" charset="0"/>
              </a:rPr>
              <a:t> gloves translate sign language gestures into spoken English,” 2016. [Online]. Available: http://www.dailymail.co.uk/sciencetech/article-3557362/SignAloudgloves-translate-sign-language-movements-spoken-English.html. . [Accessed: 25- Sept- 2022]. </a:t>
            </a:r>
          </a:p>
          <a:p>
            <a:pPr marL="457200" indent="-457200" algn="just">
              <a:lnSpc>
                <a:spcPct val="156000"/>
              </a:lnSpc>
            </a:pPr>
            <a:endParaRPr lang="en-US"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[3] 	Alexia. </a:t>
            </a:r>
            <a:r>
              <a:rPr lang="en-US" sz="1800" dirty="0" err="1">
                <a:effectLst/>
                <a:latin typeface="Times New Roman" panose="02020603050405020304" pitchFamily="18" charset="0"/>
                <a:ea typeface="Times New Roman" panose="02020603050405020304" pitchFamily="18" charset="0"/>
              </a:rPr>
              <a:t>Tsotsis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MotionSavvy</a:t>
            </a:r>
            <a:r>
              <a:rPr lang="en-US" sz="1800" dirty="0">
                <a:effectLst/>
                <a:latin typeface="Times New Roman" panose="02020603050405020304" pitchFamily="18" charset="0"/>
                <a:ea typeface="Times New Roman" panose="02020603050405020304" pitchFamily="18" charset="0"/>
              </a:rPr>
              <a:t> Is A Tablet App That Understands Sign Language,” 2014. [Online]. Available: https://techcrunch.com/2014/06/06/motionsavvy-is-a-tablet-app-thatunderstands-sign-language/. [Accessed: 10 – Oct- 2022].</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6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330882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{73305F79-9F09-48BE-972A-CF22985EEFDE}tf56160789_win32</Template>
  <TotalTime>264</TotalTime>
  <Words>959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Bookman Old Style</vt:lpstr>
      <vt:lpstr>Calibri</vt:lpstr>
      <vt:lpstr>Elephant</vt:lpstr>
      <vt:lpstr>Franklin Gothic Book</vt:lpstr>
      <vt:lpstr>Georgia</vt:lpstr>
      <vt:lpstr>Times New Roman</vt:lpstr>
      <vt:lpstr>1_RetrospectVTI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gupta</dc:creator>
  <cp:lastModifiedBy>ADVAIT CHAVAN</cp:lastModifiedBy>
  <cp:revision>5</cp:revision>
  <dcterms:created xsi:type="dcterms:W3CDTF">2022-11-04T18:33:40Z</dcterms:created>
  <dcterms:modified xsi:type="dcterms:W3CDTF">2022-11-05T03:55:19Z</dcterms:modified>
</cp:coreProperties>
</file>