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it-IT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8/3/17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490D78C-4B6F-424B-B1A3-8F91902D7CFE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it-IT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it-IT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it-IT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it-IT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8/3/17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6D5EF24-AFA3-4E53-A81E-170D492DAE8E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it-IT" sz="6000">
                <a:solidFill>
                  <a:srgbClr val="000000"/>
                </a:solidFill>
                <a:latin typeface="Calibri Light"/>
              </a:rPr>
              <a:t>COGIMON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Joint Degree of Freedom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>
                <a:solidFill>
                  <a:srgbClr val="000000"/>
                </a:solidFill>
                <a:latin typeface="Calibri Light"/>
              </a:rPr>
              <a:t>CG5001A0</a:t>
            </a:r>
            <a:endParaRPr/>
          </a:p>
        </p:txBody>
      </p:sp>
      <p:pic>
        <p:nvPicPr>
          <p:cNvPr id="108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67000" y="1866600"/>
            <a:ext cx="5541840" cy="345456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5094360" y="5706720"/>
            <a:ext cx="212220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Range:</a:t>
            </a: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-31;0;+31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>
                <a:solidFill>
                  <a:srgbClr val="000000"/>
                </a:solidFill>
                <a:latin typeface="Calibri Light"/>
              </a:rPr>
              <a:t>CG3100A0 – CG3200A</a:t>
            </a:r>
            <a:endParaRPr/>
          </a:p>
        </p:txBody>
      </p:sp>
      <p:graphicFrame>
        <p:nvGraphicFramePr>
          <p:cNvPr id="81" name="Table 2"/>
          <p:cNvGraphicFramePr/>
          <p:nvPr/>
        </p:nvGraphicFramePr>
        <p:xfrm>
          <a:off x="838080" y="1825560"/>
          <a:ext cx="10515240" cy="449676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31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Frontward range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Backward range</a:t>
                      </a:r>
                      <a:endParaRPr/>
                    </a:p>
                  </a:txBody>
                  <a:tcPr/>
                </a:tc>
              </a:tr>
              <a:tr h="3633480"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-89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2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011800" y="2882160"/>
            <a:ext cx="3241440" cy="2206800"/>
          </a:xfrm>
          <a:prstGeom prst="rect">
            <a:avLst/>
          </a:prstGeom>
          <a:ln>
            <a:noFill/>
          </a:ln>
        </p:spPr>
      </p:pic>
      <p:pic>
        <p:nvPicPr>
          <p:cNvPr id="83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23920" y="2878200"/>
            <a:ext cx="2974320" cy="221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it-IT" sz="280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2800">
                <a:solidFill>
                  <a:srgbClr val="000000"/>
                </a:solidFill>
                <a:latin typeface="Calibri"/>
              </a:rPr>
              <a:t>anche nel 4200 il range è verificato come nella gemba 3000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it-IT" sz="2800">
                <a:solidFill>
                  <a:srgbClr val="000000"/>
                </a:solidFill>
                <a:latin typeface="Calibri"/>
              </a:rPr>
              <a:t>La distanza tra reading head e end stop vale 1.13 mm (lo stesso vale per il 4100 e per il 4300 e per il 3400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>
                <a:solidFill>
                  <a:srgbClr val="000000"/>
                </a:solidFill>
                <a:latin typeface="Calibri Light"/>
              </a:rPr>
              <a:t>CG3200A0 – CG3300A</a:t>
            </a:r>
            <a:endParaRPr/>
          </a:p>
        </p:txBody>
      </p:sp>
      <p:graphicFrame>
        <p:nvGraphicFramePr>
          <p:cNvPr id="87" name="Table 2"/>
          <p:cNvGraphicFramePr/>
          <p:nvPr/>
        </p:nvGraphicFramePr>
        <p:xfrm>
          <a:off x="838080" y="1825560"/>
          <a:ext cx="10515240" cy="449676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clockwise range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Zero position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Counterclockwise range</a:t>
                      </a:r>
                      <a:endParaRPr/>
                    </a:p>
                  </a:txBody>
                  <a:tcPr/>
                </a:tc>
              </a:tr>
              <a:tr h="3755160">
                <a:tc>
                  <a:tcPr/>
                </a:tc>
                <a:tc>
                  <a:tcPr/>
                </a:tc>
                <a:tc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-32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06600" y="2273760"/>
            <a:ext cx="1946880" cy="3543480"/>
          </a:xfrm>
          <a:prstGeom prst="rect">
            <a:avLst/>
          </a:prstGeom>
          <a:ln>
            <a:noFill/>
          </a:ln>
        </p:spPr>
      </p:pic>
      <p:pic>
        <p:nvPicPr>
          <p:cNvPr id="89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58880" y="2273760"/>
            <a:ext cx="1958040" cy="3543480"/>
          </a:xfrm>
          <a:prstGeom prst="rect">
            <a:avLst/>
          </a:prstGeom>
          <a:ln>
            <a:noFill/>
          </a:ln>
        </p:spPr>
      </p:pic>
      <p:pic>
        <p:nvPicPr>
          <p:cNvPr id="90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709840" y="2273760"/>
            <a:ext cx="1790280" cy="354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>
                <a:solidFill>
                  <a:srgbClr val="000000"/>
                </a:solidFill>
                <a:latin typeface="Calibri Light"/>
              </a:rPr>
              <a:t>CG3300A0 – CG3400A</a:t>
            </a:r>
            <a:endParaRPr/>
          </a:p>
        </p:txBody>
      </p:sp>
      <p:graphicFrame>
        <p:nvGraphicFramePr>
          <p:cNvPr id="92" name="Table 2"/>
          <p:cNvGraphicFramePr/>
          <p:nvPr/>
        </p:nvGraphicFramePr>
        <p:xfrm>
          <a:off x="838080" y="1825560"/>
          <a:ext cx="10515240" cy="449676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Frontward range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Zero position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Backward range</a:t>
                      </a:r>
                      <a:endParaRPr/>
                    </a:p>
                  </a:txBody>
                  <a:tcPr/>
                </a:tc>
              </a:tr>
              <a:tr h="3755160">
                <a:tc>
                  <a:tcPr/>
                </a:tc>
                <a:tc>
                  <a:tcPr/>
                </a:tc>
                <a:tc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-140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39720" y="2277720"/>
            <a:ext cx="2194560" cy="3444120"/>
          </a:xfrm>
          <a:prstGeom prst="rect">
            <a:avLst/>
          </a:prstGeom>
          <a:ln>
            <a:noFill/>
          </a:ln>
        </p:spPr>
      </p:pic>
      <p:pic>
        <p:nvPicPr>
          <p:cNvPr id="94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98600" y="2277720"/>
            <a:ext cx="2194560" cy="3444120"/>
          </a:xfrm>
          <a:prstGeom prst="rect">
            <a:avLst/>
          </a:prstGeom>
          <a:ln>
            <a:noFill/>
          </a:ln>
        </p:spPr>
      </p:pic>
      <p:pic>
        <p:nvPicPr>
          <p:cNvPr id="95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029440" y="2947320"/>
            <a:ext cx="3249000" cy="217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it-IT" sz="2800">
                <a:solidFill>
                  <a:srgbClr val="000000"/>
                </a:solidFill>
                <a:latin typeface="Calibri"/>
              </a:rPr>
              <a:t>Range verificato anche nel 4400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>
                <a:solidFill>
                  <a:srgbClr val="000000"/>
                </a:solidFill>
                <a:latin typeface="Calibri Light"/>
              </a:rPr>
              <a:t>CG3300A0 – CG3400A</a:t>
            </a:r>
            <a:endParaRPr/>
          </a:p>
        </p:txBody>
      </p:sp>
      <p:graphicFrame>
        <p:nvGraphicFramePr>
          <p:cNvPr id="99" name="Table 2"/>
          <p:cNvGraphicFramePr/>
          <p:nvPr/>
        </p:nvGraphicFramePr>
        <p:xfrm>
          <a:off x="838080" y="1825560"/>
          <a:ext cx="10515240" cy="531432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72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Frontward range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Zero position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Backward range</a:t>
                      </a:r>
                      <a:endParaRPr/>
                    </a:p>
                  </a:txBody>
                  <a:tcPr/>
                </a:tc>
              </a:tr>
              <a:tr h="3771720">
                <a:tc>
                  <a:tcPr/>
                </a:tc>
                <a:tc>
                  <a:tcPr/>
                </a:tc>
                <a:tc>
                  <a:tcPr/>
                </a:tc>
              </a:tr>
              <a:tr h="1170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-30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0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661480"/>
            <a:ext cx="3471840" cy="2957760"/>
          </a:xfrm>
          <a:prstGeom prst="rect">
            <a:avLst/>
          </a:prstGeom>
          <a:ln>
            <a:noFill/>
          </a:ln>
        </p:spPr>
      </p:pic>
      <p:pic>
        <p:nvPicPr>
          <p:cNvPr id="101" name="Picture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110440" y="2666520"/>
            <a:ext cx="3000600" cy="2952720"/>
          </a:xfrm>
          <a:prstGeom prst="rect">
            <a:avLst/>
          </a:prstGeom>
          <a:ln>
            <a:noFill/>
          </a:ln>
        </p:spPr>
      </p:pic>
      <p:pic>
        <p:nvPicPr>
          <p:cNvPr id="102" name="Picture 1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455720" y="2775960"/>
            <a:ext cx="3337200" cy="268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it-IT" sz="2800">
                <a:solidFill>
                  <a:srgbClr val="000000"/>
                </a:solidFill>
                <a:latin typeface="Calibri"/>
              </a:rPr>
              <a:t>Il range di motion è stato verificato anche nella 4100, e corrisponde a quanto ritrovato nella gamba 3000.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it-IT" sz="2800">
                <a:solidFill>
                  <a:srgbClr val="000000"/>
                </a:solidFill>
                <a:latin typeface="Calibri"/>
              </a:rPr>
              <a:t>Analogamente anche il passaggio end stop sopra la reading head è stato verificato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it-IT" sz="4400">
                <a:solidFill>
                  <a:srgbClr val="000000"/>
                </a:solidFill>
                <a:latin typeface="Calibri Light"/>
              </a:rPr>
              <a:t>Smallest distance between legs</a:t>
            </a:r>
            <a:endParaRPr/>
          </a:p>
        </p:txBody>
      </p:sp>
      <p:pic>
        <p:nvPicPr>
          <p:cNvPr id="106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24920" y="1825560"/>
            <a:ext cx="474156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