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7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77" y="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E3254-A410-41A1-A5D3-BFB5223720D0}" type="datetimeFigureOut">
              <a:rPr lang="it-IT" smtClean="0"/>
              <a:t>07/04/2020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8DF40-3902-43D8-9B15-3C8DF432494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32481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E3254-A410-41A1-A5D3-BFB5223720D0}" type="datetimeFigureOut">
              <a:rPr lang="it-IT" smtClean="0"/>
              <a:t>07/04/2020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8DF40-3902-43D8-9B15-3C8DF432494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14452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E3254-A410-41A1-A5D3-BFB5223720D0}" type="datetimeFigureOut">
              <a:rPr lang="it-IT" smtClean="0"/>
              <a:t>07/04/2020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8DF40-3902-43D8-9B15-3C8DF432494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67879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E3254-A410-41A1-A5D3-BFB5223720D0}" type="datetimeFigureOut">
              <a:rPr lang="it-IT" smtClean="0"/>
              <a:t>07/04/2020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8DF40-3902-43D8-9B15-3C8DF432494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4304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E3254-A410-41A1-A5D3-BFB5223720D0}" type="datetimeFigureOut">
              <a:rPr lang="it-IT" smtClean="0"/>
              <a:t>07/04/2020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8DF40-3902-43D8-9B15-3C8DF432494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28577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E3254-A410-41A1-A5D3-BFB5223720D0}" type="datetimeFigureOut">
              <a:rPr lang="it-IT" smtClean="0"/>
              <a:t>07/04/2020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8DF40-3902-43D8-9B15-3C8DF432494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75177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E3254-A410-41A1-A5D3-BFB5223720D0}" type="datetimeFigureOut">
              <a:rPr lang="it-IT" smtClean="0"/>
              <a:t>07/04/2020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8DF40-3902-43D8-9B15-3C8DF432494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3804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E3254-A410-41A1-A5D3-BFB5223720D0}" type="datetimeFigureOut">
              <a:rPr lang="it-IT" smtClean="0"/>
              <a:t>07/04/2020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8DF40-3902-43D8-9B15-3C8DF432494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03281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E3254-A410-41A1-A5D3-BFB5223720D0}" type="datetimeFigureOut">
              <a:rPr lang="it-IT" smtClean="0"/>
              <a:t>07/04/2020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8DF40-3902-43D8-9B15-3C8DF432494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80564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E3254-A410-41A1-A5D3-BFB5223720D0}" type="datetimeFigureOut">
              <a:rPr lang="it-IT" smtClean="0"/>
              <a:t>07/04/2020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8DF40-3902-43D8-9B15-3C8DF432494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51853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E3254-A410-41A1-A5D3-BFB5223720D0}" type="datetimeFigureOut">
              <a:rPr lang="it-IT" smtClean="0"/>
              <a:t>07/04/2020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8DF40-3902-43D8-9B15-3C8DF432494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68858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4E3254-A410-41A1-A5D3-BFB5223720D0}" type="datetimeFigureOut">
              <a:rPr lang="it-IT" smtClean="0"/>
              <a:t>07/04/2020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58DF40-3902-43D8-9B15-3C8DF432494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57981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b="1" dirty="0" smtClean="0"/>
              <a:t>Multi-</a:t>
            </a:r>
            <a:r>
              <a:rPr lang="it-IT" b="1" dirty="0" err="1" smtClean="0"/>
              <a:t>Contact</a:t>
            </a:r>
            <a:r>
              <a:rPr lang="it-IT" b="1" dirty="0" smtClean="0"/>
              <a:t> Planning</a:t>
            </a:r>
            <a:endParaRPr lang="it-IT" b="1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smtClean="0"/>
              <a:t>Paolo Ferrari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33991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magine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0000" y="1440000"/>
            <a:ext cx="2436528" cy="2880000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3668" y="3043491"/>
            <a:ext cx="4320000" cy="2683107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64592" y="54229"/>
            <a:ext cx="11878056" cy="741299"/>
          </a:xfrm>
        </p:spPr>
        <p:txBody>
          <a:bodyPr/>
          <a:lstStyle/>
          <a:p>
            <a:r>
              <a:rPr lang="it-IT" b="1" dirty="0" err="1"/>
              <a:t>g</a:t>
            </a:r>
            <a:r>
              <a:rPr lang="it-IT" b="1" dirty="0" err="1" smtClean="0"/>
              <a:t>eneric</a:t>
            </a:r>
            <a:r>
              <a:rPr lang="it-IT" b="1" dirty="0" smtClean="0"/>
              <a:t> </a:t>
            </a:r>
            <a:r>
              <a:rPr lang="it-IT" b="1" dirty="0" err="1" smtClean="0"/>
              <a:t>iteration</a:t>
            </a:r>
            <a:r>
              <a:rPr lang="it-IT" dirty="0" smtClean="0"/>
              <a:t>: </a:t>
            </a:r>
            <a:r>
              <a:rPr lang="it-IT" dirty="0" err="1" smtClean="0"/>
              <a:t>exploitation</a:t>
            </a:r>
            <a:r>
              <a:rPr lang="it-IT" dirty="0" smtClean="0"/>
              <a:t>, </a:t>
            </a:r>
            <a:r>
              <a:rPr lang="it-IT" dirty="0" err="1" smtClean="0"/>
              <a:t>adding</a:t>
            </a:r>
            <a:r>
              <a:rPr lang="it-IT" dirty="0" smtClean="0"/>
              <a:t> a </a:t>
            </a:r>
            <a:r>
              <a:rPr lang="it-IT" dirty="0" err="1" smtClean="0"/>
              <a:t>contact</a:t>
            </a:r>
            <a:endParaRPr lang="it-IT" dirty="0"/>
          </a:p>
        </p:txBody>
      </p:sp>
      <p:sp>
        <p:nvSpPr>
          <p:cNvPr id="7" name="Ovale 6"/>
          <p:cNvSpPr/>
          <p:nvPr/>
        </p:nvSpPr>
        <p:spPr>
          <a:xfrm>
            <a:off x="9418992" y="3893073"/>
            <a:ext cx="540000" cy="540000"/>
          </a:xfrm>
          <a:prstGeom prst="ellipse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4" name="Connettore 7 13"/>
          <p:cNvCxnSpPr/>
          <p:nvPr/>
        </p:nvCxnSpPr>
        <p:spPr>
          <a:xfrm rot="10800000" flipV="1">
            <a:off x="8390293" y="4163070"/>
            <a:ext cx="871697" cy="467923"/>
          </a:xfrm>
          <a:prstGeom prst="curvedConnector3">
            <a:avLst>
              <a:gd name="adj1" fmla="val 50000"/>
            </a:avLst>
          </a:prstGeom>
          <a:ln w="381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sellaDiTesto 14"/>
          <p:cNvSpPr txBox="1"/>
          <p:nvPr/>
        </p:nvSpPr>
        <p:spPr>
          <a:xfrm>
            <a:off x="1203960" y="5952744"/>
            <a:ext cx="43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</a:t>
            </a:r>
            <a:r>
              <a:rPr lang="it-IT" dirty="0" smtClean="0"/>
              <a:t>ine 4</a:t>
            </a:r>
            <a:endParaRPr lang="it-IT" dirty="0"/>
          </a:p>
        </p:txBody>
      </p:sp>
      <p:sp>
        <p:nvSpPr>
          <p:cNvPr id="16" name="CasellaDiTesto 15"/>
          <p:cNvSpPr txBox="1"/>
          <p:nvPr/>
        </p:nvSpPr>
        <p:spPr>
          <a:xfrm>
            <a:off x="6493669" y="5952744"/>
            <a:ext cx="43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 smtClean="0"/>
              <a:t>lines</a:t>
            </a:r>
            <a:r>
              <a:rPr lang="it-IT" dirty="0" smtClean="0"/>
              <a:t> 5-7</a:t>
            </a:r>
            <a:endParaRPr lang="it-IT" dirty="0"/>
          </a:p>
        </p:txBody>
      </p:sp>
      <p:sp>
        <p:nvSpPr>
          <p:cNvPr id="17" name="CasellaDiTesto 16"/>
          <p:cNvSpPr txBox="1"/>
          <p:nvPr/>
        </p:nvSpPr>
        <p:spPr>
          <a:xfrm>
            <a:off x="1203960" y="1800705"/>
            <a:ext cx="43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A) generate the random sample</a:t>
            </a:r>
            <a:endParaRPr lang="it-IT" dirty="0"/>
          </a:p>
        </p:txBody>
      </p:sp>
      <p:sp>
        <p:nvSpPr>
          <p:cNvPr id="18" name="CasellaDiTesto 17"/>
          <p:cNvSpPr txBox="1"/>
          <p:nvPr/>
        </p:nvSpPr>
        <p:spPr>
          <a:xfrm>
            <a:off x="6493668" y="1797345"/>
            <a:ext cx="4320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B) </a:t>
            </a:r>
            <a:r>
              <a:rPr lang="it-IT" dirty="0" err="1" smtClean="0"/>
              <a:t>select</a:t>
            </a:r>
            <a:r>
              <a:rPr lang="it-IT" dirty="0" smtClean="0"/>
              <a:t> the </a:t>
            </a:r>
            <a:r>
              <a:rPr lang="it-IT" dirty="0" err="1" smtClean="0"/>
              <a:t>nearest</a:t>
            </a:r>
            <a:r>
              <a:rPr lang="it-IT" dirty="0" smtClean="0"/>
              <a:t> </a:t>
            </a:r>
            <a:r>
              <a:rPr lang="it-IT" dirty="0" err="1" smtClean="0"/>
              <a:t>vertex</a:t>
            </a:r>
            <a:endParaRPr lang="it-IT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960" y="3043491"/>
            <a:ext cx="4320000" cy="2663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93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magin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960" y="3063249"/>
            <a:ext cx="4320000" cy="2683107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64592" y="54229"/>
            <a:ext cx="11878056" cy="741299"/>
          </a:xfrm>
        </p:spPr>
        <p:txBody>
          <a:bodyPr/>
          <a:lstStyle/>
          <a:p>
            <a:r>
              <a:rPr lang="it-IT" b="1" dirty="0" err="1"/>
              <a:t>g</a:t>
            </a:r>
            <a:r>
              <a:rPr lang="it-IT" b="1" dirty="0" err="1" smtClean="0"/>
              <a:t>eneric</a:t>
            </a:r>
            <a:r>
              <a:rPr lang="it-IT" b="1" dirty="0" smtClean="0"/>
              <a:t> </a:t>
            </a:r>
            <a:r>
              <a:rPr lang="it-IT" b="1" dirty="0" err="1" smtClean="0"/>
              <a:t>iteration</a:t>
            </a:r>
            <a:r>
              <a:rPr lang="it-IT" dirty="0" smtClean="0"/>
              <a:t>: </a:t>
            </a:r>
            <a:r>
              <a:rPr lang="it-IT" dirty="0" err="1" smtClean="0"/>
              <a:t>exploration</a:t>
            </a:r>
            <a:r>
              <a:rPr lang="it-IT" dirty="0" smtClean="0"/>
              <a:t>, </a:t>
            </a:r>
            <a:r>
              <a:rPr lang="it-IT" dirty="0" err="1" smtClean="0"/>
              <a:t>adding</a:t>
            </a:r>
            <a:r>
              <a:rPr lang="it-IT" dirty="0" smtClean="0"/>
              <a:t> a </a:t>
            </a:r>
            <a:r>
              <a:rPr lang="it-IT" dirty="0" err="1" smtClean="0"/>
              <a:t>contact</a:t>
            </a:r>
            <a:endParaRPr lang="it-IT" dirty="0"/>
          </a:p>
        </p:txBody>
      </p:sp>
      <p:sp>
        <p:nvSpPr>
          <p:cNvPr id="7" name="Ovale 6"/>
          <p:cNvSpPr/>
          <p:nvPr/>
        </p:nvSpPr>
        <p:spPr>
          <a:xfrm>
            <a:off x="1717987" y="3974912"/>
            <a:ext cx="360000" cy="360000"/>
          </a:xfrm>
          <a:prstGeom prst="ellipse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4" name="Connettore 7 13"/>
          <p:cNvCxnSpPr/>
          <p:nvPr/>
        </p:nvCxnSpPr>
        <p:spPr>
          <a:xfrm rot="10800000" flipV="1">
            <a:off x="2145636" y="3463740"/>
            <a:ext cx="1688748" cy="691172"/>
          </a:xfrm>
          <a:prstGeom prst="curvedConnector3">
            <a:avLst>
              <a:gd name="adj1" fmla="val 50000"/>
            </a:avLst>
          </a:prstGeom>
          <a:ln w="381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sellaDiTesto 14"/>
          <p:cNvSpPr txBox="1"/>
          <p:nvPr/>
        </p:nvSpPr>
        <p:spPr>
          <a:xfrm>
            <a:off x="1203960" y="5952744"/>
            <a:ext cx="43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 smtClean="0"/>
              <a:t>lines</a:t>
            </a:r>
            <a:r>
              <a:rPr lang="it-IT" dirty="0" smtClean="0"/>
              <a:t> 8-15</a:t>
            </a:r>
            <a:endParaRPr lang="it-IT" dirty="0"/>
          </a:p>
        </p:txBody>
      </p:sp>
      <p:sp>
        <p:nvSpPr>
          <p:cNvPr id="16" name="CasellaDiTesto 15"/>
          <p:cNvSpPr txBox="1"/>
          <p:nvPr/>
        </p:nvSpPr>
        <p:spPr>
          <a:xfrm>
            <a:off x="6493669" y="5952744"/>
            <a:ext cx="43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 smtClean="0"/>
              <a:t>lines</a:t>
            </a:r>
            <a:r>
              <a:rPr lang="it-IT" dirty="0" smtClean="0"/>
              <a:t> 16-18</a:t>
            </a:r>
            <a:endParaRPr lang="it-IT" dirty="0"/>
          </a:p>
        </p:txBody>
      </p:sp>
      <p:sp>
        <p:nvSpPr>
          <p:cNvPr id="17" name="CasellaDiTesto 16"/>
          <p:cNvSpPr txBox="1"/>
          <p:nvPr/>
        </p:nvSpPr>
        <p:spPr>
          <a:xfrm>
            <a:off x="1203960" y="1800705"/>
            <a:ext cx="432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C) </a:t>
            </a:r>
            <a:r>
              <a:rPr lang="it-IT" dirty="0" err="1" smtClean="0"/>
              <a:t>choose</a:t>
            </a:r>
            <a:r>
              <a:rPr lang="it-IT" dirty="0" smtClean="0"/>
              <a:t> ADD or REMOVE and the </a:t>
            </a:r>
            <a:r>
              <a:rPr lang="it-IT" dirty="0" err="1" smtClean="0"/>
              <a:t>corresponging</a:t>
            </a:r>
            <a:r>
              <a:rPr lang="it-IT" dirty="0" smtClean="0"/>
              <a:t> end-</a:t>
            </a:r>
            <a:r>
              <a:rPr lang="it-IT" dirty="0" err="1" smtClean="0"/>
              <a:t>effector</a:t>
            </a:r>
            <a:r>
              <a:rPr lang="it-IT" dirty="0" smtClean="0"/>
              <a:t> </a:t>
            </a:r>
            <a:endParaRPr lang="it-IT" dirty="0"/>
          </a:p>
        </p:txBody>
      </p:sp>
      <p:sp>
        <p:nvSpPr>
          <p:cNvPr id="18" name="CasellaDiTesto 17"/>
          <p:cNvSpPr txBox="1"/>
          <p:nvPr/>
        </p:nvSpPr>
        <p:spPr>
          <a:xfrm>
            <a:off x="6493668" y="1797345"/>
            <a:ext cx="4320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D) generate candidate </a:t>
            </a:r>
            <a:r>
              <a:rPr lang="it-IT" dirty="0" err="1" smtClean="0"/>
              <a:t>contacts</a:t>
            </a:r>
            <a:endParaRPr lang="it-IT" dirty="0"/>
          </a:p>
        </p:txBody>
      </p:sp>
      <p:sp>
        <p:nvSpPr>
          <p:cNvPr id="12" name="CasellaDiTesto 11"/>
          <p:cNvSpPr txBox="1"/>
          <p:nvPr/>
        </p:nvSpPr>
        <p:spPr>
          <a:xfrm>
            <a:off x="3834384" y="2979004"/>
            <a:ext cx="1341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 smtClean="0"/>
              <a:t>f</a:t>
            </a:r>
            <a:r>
              <a:rPr lang="it-IT" dirty="0" smtClean="0"/>
              <a:t> = ADD</a:t>
            </a:r>
          </a:p>
          <a:p>
            <a:r>
              <a:rPr lang="it-IT" i="1" dirty="0" err="1" smtClean="0"/>
              <a:t>p</a:t>
            </a:r>
            <a:r>
              <a:rPr lang="it-IT" i="1" baseline="-25000" dirty="0" err="1" smtClean="0"/>
              <a:t>k</a:t>
            </a:r>
            <a:r>
              <a:rPr lang="it-IT" dirty="0" smtClean="0"/>
              <a:t> = </a:t>
            </a:r>
            <a:r>
              <a:rPr lang="it-IT" dirty="0" err="1" smtClean="0"/>
              <a:t>RHand</a:t>
            </a:r>
            <a:endParaRPr lang="it-IT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3669" y="3063248"/>
            <a:ext cx="4320000" cy="268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137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magine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3668" y="3081640"/>
            <a:ext cx="4320000" cy="2683107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0000" y="1440000"/>
            <a:ext cx="2437200" cy="3798242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64592" y="54229"/>
            <a:ext cx="11878056" cy="741299"/>
          </a:xfrm>
        </p:spPr>
        <p:txBody>
          <a:bodyPr/>
          <a:lstStyle/>
          <a:p>
            <a:r>
              <a:rPr lang="it-IT" b="1" dirty="0" err="1"/>
              <a:t>g</a:t>
            </a:r>
            <a:r>
              <a:rPr lang="it-IT" b="1" dirty="0" err="1" smtClean="0"/>
              <a:t>eneric</a:t>
            </a:r>
            <a:r>
              <a:rPr lang="it-IT" b="1" dirty="0" smtClean="0"/>
              <a:t> </a:t>
            </a:r>
            <a:r>
              <a:rPr lang="it-IT" b="1" dirty="0" err="1" smtClean="0"/>
              <a:t>iteration</a:t>
            </a:r>
            <a:r>
              <a:rPr lang="it-IT" dirty="0" smtClean="0"/>
              <a:t>: </a:t>
            </a:r>
            <a:r>
              <a:rPr lang="it-IT" dirty="0" err="1" smtClean="0"/>
              <a:t>exploration</a:t>
            </a:r>
            <a:r>
              <a:rPr lang="it-IT" dirty="0" smtClean="0"/>
              <a:t>, </a:t>
            </a:r>
            <a:r>
              <a:rPr lang="it-IT" dirty="0" err="1" smtClean="0"/>
              <a:t>adding</a:t>
            </a:r>
            <a:r>
              <a:rPr lang="it-IT" dirty="0" smtClean="0"/>
              <a:t> a </a:t>
            </a:r>
            <a:r>
              <a:rPr lang="it-IT" dirty="0" err="1" smtClean="0"/>
              <a:t>contact</a:t>
            </a:r>
            <a:endParaRPr lang="it-IT" dirty="0"/>
          </a:p>
        </p:txBody>
      </p:sp>
      <p:sp>
        <p:nvSpPr>
          <p:cNvPr id="15" name="CasellaDiTesto 14"/>
          <p:cNvSpPr txBox="1"/>
          <p:nvPr/>
        </p:nvSpPr>
        <p:spPr>
          <a:xfrm>
            <a:off x="1203960" y="5952744"/>
            <a:ext cx="43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line 19</a:t>
            </a:r>
            <a:endParaRPr lang="it-IT" dirty="0"/>
          </a:p>
        </p:txBody>
      </p:sp>
      <p:sp>
        <p:nvSpPr>
          <p:cNvPr id="16" name="CasellaDiTesto 15"/>
          <p:cNvSpPr txBox="1"/>
          <p:nvPr/>
        </p:nvSpPr>
        <p:spPr>
          <a:xfrm>
            <a:off x="6493669" y="5952744"/>
            <a:ext cx="43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 smtClean="0"/>
              <a:t>lines</a:t>
            </a:r>
            <a:r>
              <a:rPr lang="it-IT" dirty="0" smtClean="0"/>
              <a:t> 20-23</a:t>
            </a:r>
            <a:endParaRPr lang="it-IT" dirty="0"/>
          </a:p>
        </p:txBody>
      </p:sp>
      <p:sp>
        <p:nvSpPr>
          <p:cNvPr id="17" name="CasellaDiTesto 16"/>
          <p:cNvSpPr txBox="1"/>
          <p:nvPr/>
        </p:nvSpPr>
        <p:spPr>
          <a:xfrm>
            <a:off x="1203960" y="1800705"/>
            <a:ext cx="43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E) </a:t>
            </a:r>
            <a:r>
              <a:rPr lang="it-IT" dirty="0" err="1" smtClean="0"/>
              <a:t>find</a:t>
            </a:r>
            <a:r>
              <a:rPr lang="it-IT" dirty="0" smtClean="0"/>
              <a:t> a </a:t>
            </a:r>
            <a:r>
              <a:rPr lang="it-IT" dirty="0" err="1" smtClean="0"/>
              <a:t>feasible</a:t>
            </a:r>
            <a:r>
              <a:rPr lang="it-IT" dirty="0" smtClean="0"/>
              <a:t> IK </a:t>
            </a:r>
            <a:r>
              <a:rPr lang="it-IT" dirty="0" err="1" smtClean="0"/>
              <a:t>solution</a:t>
            </a:r>
            <a:endParaRPr lang="it-IT" dirty="0"/>
          </a:p>
        </p:txBody>
      </p:sp>
      <p:sp>
        <p:nvSpPr>
          <p:cNvPr id="18" name="CasellaDiTesto 17"/>
          <p:cNvSpPr txBox="1"/>
          <p:nvPr/>
        </p:nvSpPr>
        <p:spPr>
          <a:xfrm>
            <a:off x="6493668" y="1797345"/>
            <a:ext cx="4320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F) </a:t>
            </a:r>
            <a:r>
              <a:rPr lang="it-IT" dirty="0" err="1" smtClean="0"/>
              <a:t>add</a:t>
            </a:r>
            <a:r>
              <a:rPr lang="it-IT" dirty="0" smtClean="0"/>
              <a:t> new </a:t>
            </a:r>
            <a:r>
              <a:rPr lang="it-IT" dirty="0" err="1" smtClean="0"/>
              <a:t>vertex</a:t>
            </a:r>
            <a:r>
              <a:rPr lang="it-IT" dirty="0" smtClean="0"/>
              <a:t> in the </a:t>
            </a:r>
            <a:r>
              <a:rPr lang="it-IT" dirty="0" err="1" smtClean="0"/>
              <a:t>tree</a:t>
            </a:r>
            <a:endParaRPr lang="it-IT" dirty="0"/>
          </a:p>
        </p:txBody>
      </p:sp>
      <p:sp>
        <p:nvSpPr>
          <p:cNvPr id="20" name="Ovale 19"/>
          <p:cNvSpPr/>
          <p:nvPr/>
        </p:nvSpPr>
        <p:spPr>
          <a:xfrm>
            <a:off x="9330504" y="4821737"/>
            <a:ext cx="540000" cy="540000"/>
          </a:xfrm>
          <a:prstGeom prst="ellipse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1" name="Connettore 7 20"/>
          <p:cNvCxnSpPr/>
          <p:nvPr/>
        </p:nvCxnSpPr>
        <p:spPr>
          <a:xfrm>
            <a:off x="8209935" y="4552335"/>
            <a:ext cx="1042220" cy="539402"/>
          </a:xfrm>
          <a:prstGeom prst="curvedConnector3">
            <a:avLst>
              <a:gd name="adj1" fmla="val 50000"/>
            </a:avLst>
          </a:prstGeom>
          <a:ln w="381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magin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960" y="3063248"/>
            <a:ext cx="4320000" cy="268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812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64592" y="54229"/>
            <a:ext cx="11878056" cy="741299"/>
          </a:xfrm>
        </p:spPr>
        <p:txBody>
          <a:bodyPr/>
          <a:lstStyle/>
          <a:p>
            <a:r>
              <a:rPr lang="it-IT" b="1" dirty="0" err="1" smtClean="0"/>
              <a:t>problem</a:t>
            </a:r>
            <a:r>
              <a:rPr lang="it-IT" b="1" dirty="0" smtClean="0"/>
              <a:t> </a:t>
            </a:r>
            <a:r>
              <a:rPr lang="it-IT" b="1" dirty="0" err="1" smtClean="0"/>
              <a:t>formulation</a:t>
            </a:r>
            <a:endParaRPr lang="it-IT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0813" y="2556138"/>
            <a:ext cx="1440000" cy="2565818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3604" y="2723536"/>
            <a:ext cx="4320000" cy="2675515"/>
          </a:xfrm>
          <a:prstGeom prst="rect">
            <a:avLst/>
          </a:prstGeom>
        </p:spPr>
      </p:pic>
      <p:sp>
        <p:nvSpPr>
          <p:cNvPr id="19" name="CasellaDiTesto 18"/>
          <p:cNvSpPr txBox="1"/>
          <p:nvPr/>
        </p:nvSpPr>
        <p:spPr>
          <a:xfrm>
            <a:off x="7083604" y="1526253"/>
            <a:ext cx="4320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err="1" smtClean="0"/>
              <a:t>assigned</a:t>
            </a:r>
            <a:r>
              <a:rPr lang="it-IT" b="1" dirty="0" smtClean="0"/>
              <a:t> task</a:t>
            </a:r>
            <a:r>
              <a:rPr lang="it-IT" dirty="0" smtClean="0"/>
              <a:t>: put </a:t>
            </a:r>
            <a:r>
              <a:rPr lang="it-IT" dirty="0" err="1" smtClean="0"/>
              <a:t>RHand</a:t>
            </a:r>
            <a:r>
              <a:rPr lang="it-IT" dirty="0" smtClean="0"/>
              <a:t> in </a:t>
            </a:r>
            <a:r>
              <a:rPr lang="it-IT" dirty="0" err="1" smtClean="0"/>
              <a:t>contact</a:t>
            </a:r>
            <a:r>
              <a:rPr lang="it-IT" dirty="0" smtClean="0"/>
              <a:t> </a:t>
            </a:r>
            <a:r>
              <a:rPr lang="it-IT" dirty="0" err="1" smtClean="0"/>
              <a:t>at</a:t>
            </a:r>
            <a:r>
              <a:rPr lang="it-IT" dirty="0" smtClean="0"/>
              <a:t> </a:t>
            </a:r>
            <a:r>
              <a:rPr lang="it-IT" i="1" dirty="0" err="1" smtClean="0"/>
              <a:t>r</a:t>
            </a:r>
            <a:r>
              <a:rPr lang="it-IT" i="1" baseline="-25000" dirty="0" err="1" smtClean="0"/>
              <a:t>goal</a:t>
            </a:r>
            <a:endParaRPr lang="it-IT" i="1" baseline="-25000" dirty="0"/>
          </a:p>
        </p:txBody>
      </p:sp>
      <p:sp>
        <p:nvSpPr>
          <p:cNvPr id="20" name="CasellaDiTesto 19"/>
          <p:cNvSpPr txBox="1"/>
          <p:nvPr/>
        </p:nvSpPr>
        <p:spPr>
          <a:xfrm>
            <a:off x="874533" y="1387754"/>
            <a:ext cx="4320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 smtClean="0"/>
              <a:t>points</a:t>
            </a:r>
            <a:r>
              <a:rPr lang="it-IT" dirty="0" smtClean="0"/>
              <a:t> of the robot </a:t>
            </a:r>
            <a:r>
              <a:rPr lang="it-IT" dirty="0" err="1" smtClean="0"/>
              <a:t>that</a:t>
            </a:r>
            <a:r>
              <a:rPr lang="it-IT" dirty="0" smtClean="0"/>
              <a:t> can be in </a:t>
            </a:r>
            <a:r>
              <a:rPr lang="it-IT" dirty="0" err="1" smtClean="0"/>
              <a:t>contact</a:t>
            </a:r>
            <a:r>
              <a:rPr lang="it-IT" dirty="0" smtClean="0"/>
              <a:t> with the </a:t>
            </a:r>
            <a:r>
              <a:rPr lang="it-IT" dirty="0" err="1" smtClean="0"/>
              <a:t>environment</a:t>
            </a:r>
            <a:r>
              <a:rPr lang="it-IT" dirty="0" smtClean="0"/>
              <a:t> (end-</a:t>
            </a:r>
            <a:r>
              <a:rPr lang="it-IT" dirty="0" err="1" smtClean="0"/>
              <a:t>effectors</a:t>
            </a:r>
            <a:r>
              <a:rPr lang="it-IT" dirty="0" smtClean="0"/>
              <a:t>)</a:t>
            </a:r>
            <a:endParaRPr lang="it-IT" i="1" baseline="-25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asellaDiTesto 8"/>
              <p:cNvSpPr txBox="1"/>
              <p:nvPr/>
            </p:nvSpPr>
            <p:spPr>
              <a:xfrm>
                <a:off x="700774" y="5644010"/>
                <a:ext cx="48563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={</m:t>
                      </m:r>
                      <m:r>
                        <m:rPr>
                          <m:sty m:val="p"/>
                        </m:rPr>
                        <a:rPr lang="it-IT" b="0" i="0" smtClean="0">
                          <a:latin typeface="Cambria Math" panose="02040503050406030204" pitchFamily="18" charset="0"/>
                        </a:rPr>
                        <m:t>RHand</m:t>
                      </m:r>
                      <m:r>
                        <a:rPr lang="it-IT" b="0" i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it-IT" b="0" i="0" smtClean="0">
                          <a:latin typeface="Cambria Math" panose="02040503050406030204" pitchFamily="18" charset="0"/>
                        </a:rPr>
                        <m:t>LHand</m:t>
                      </m:r>
                      <m:r>
                        <a:rPr lang="it-IT" b="0" i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it-IT" b="0" i="0" smtClean="0">
                          <a:latin typeface="Cambria Math" panose="02040503050406030204" pitchFamily="18" charset="0"/>
                        </a:rPr>
                        <m:t>RKnee</m:t>
                      </m:r>
                      <m:r>
                        <a:rPr lang="it-IT" b="0" i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it-IT" b="0" i="0" smtClean="0">
                          <a:latin typeface="Cambria Math" panose="02040503050406030204" pitchFamily="18" charset="0"/>
                        </a:rPr>
                        <m:t>LKnee</m:t>
                      </m:r>
                      <m:r>
                        <a:rPr lang="it-IT" b="0" i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it-IT" b="0" i="0" smtClean="0">
                          <a:latin typeface="Cambria Math" panose="02040503050406030204" pitchFamily="18" charset="0"/>
                        </a:rPr>
                        <m:t>RFoot</m:t>
                      </m:r>
                      <m:r>
                        <a:rPr lang="it-IT" b="0" i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it-IT" b="0" i="0" smtClean="0">
                          <a:latin typeface="Cambria Math" panose="02040503050406030204" pitchFamily="18" charset="0"/>
                        </a:rPr>
                        <m:t>LFoot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9" name="CasellaDiTesto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774" y="5644010"/>
                <a:ext cx="4856329" cy="276999"/>
              </a:xfrm>
              <a:prstGeom prst="rect">
                <a:avLst/>
              </a:prstGeom>
              <a:blipFill>
                <a:blip r:embed="rId4"/>
                <a:stretch>
                  <a:fillRect l="-753" t="-4444" r="-1255" b="-3777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7786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64592" y="54229"/>
            <a:ext cx="11878056" cy="741299"/>
          </a:xfrm>
        </p:spPr>
        <p:txBody>
          <a:bodyPr/>
          <a:lstStyle/>
          <a:p>
            <a:r>
              <a:rPr lang="it-IT" b="1" dirty="0" err="1" smtClean="0"/>
              <a:t>possible</a:t>
            </a:r>
            <a:r>
              <a:rPr lang="it-IT" b="1" dirty="0" smtClean="0"/>
              <a:t> ways to </a:t>
            </a:r>
            <a:r>
              <a:rPr lang="it-IT" b="1" dirty="0" err="1" smtClean="0"/>
              <a:t>expand</a:t>
            </a:r>
            <a:r>
              <a:rPr lang="it-IT" b="1" dirty="0" smtClean="0"/>
              <a:t> the </a:t>
            </a:r>
            <a:r>
              <a:rPr lang="it-IT" b="1" dirty="0" err="1" smtClean="0"/>
              <a:t>tree</a:t>
            </a:r>
            <a:endParaRPr lang="it-IT" dirty="0"/>
          </a:p>
        </p:txBody>
      </p:sp>
      <p:sp>
        <p:nvSpPr>
          <p:cNvPr id="20" name="CasellaDiTesto 19"/>
          <p:cNvSpPr txBox="1"/>
          <p:nvPr/>
        </p:nvSpPr>
        <p:spPr>
          <a:xfrm>
            <a:off x="848009" y="1299264"/>
            <a:ext cx="105112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smtClean="0"/>
              <a:t>the </a:t>
            </a:r>
            <a:r>
              <a:rPr lang="it-IT" sz="2400" dirty="0" err="1" smtClean="0"/>
              <a:t>generic</a:t>
            </a:r>
            <a:r>
              <a:rPr lang="it-IT" sz="2400" dirty="0" smtClean="0"/>
              <a:t> </a:t>
            </a:r>
            <a:r>
              <a:rPr lang="it-IT" sz="2400" dirty="0" err="1" smtClean="0"/>
              <a:t>iteration</a:t>
            </a:r>
            <a:r>
              <a:rPr lang="it-IT" sz="2400" dirty="0" smtClean="0"/>
              <a:t> of the </a:t>
            </a:r>
            <a:r>
              <a:rPr lang="it-IT" sz="2400" dirty="0" err="1" smtClean="0"/>
              <a:t>algorithm</a:t>
            </a:r>
            <a:r>
              <a:rPr lang="it-IT" sz="2400" dirty="0" smtClean="0"/>
              <a:t> </a:t>
            </a:r>
            <a:r>
              <a:rPr lang="it-IT" sz="2400" dirty="0" err="1" smtClean="0"/>
              <a:t>tries</a:t>
            </a:r>
            <a:r>
              <a:rPr lang="it-IT" sz="2400" dirty="0" smtClean="0"/>
              <a:t> to </a:t>
            </a:r>
            <a:r>
              <a:rPr lang="it-IT" sz="2400" dirty="0" err="1" smtClean="0"/>
              <a:t>expand</a:t>
            </a:r>
            <a:r>
              <a:rPr lang="it-IT" sz="2400" dirty="0" smtClean="0"/>
              <a:t> the </a:t>
            </a:r>
            <a:r>
              <a:rPr lang="it-IT" sz="2400" dirty="0" err="1" smtClean="0"/>
              <a:t>tree</a:t>
            </a:r>
            <a:r>
              <a:rPr lang="it-IT" sz="2400" dirty="0" smtClean="0"/>
              <a:t> in </a:t>
            </a:r>
            <a:r>
              <a:rPr lang="it-IT" sz="2400" dirty="0" err="1" smtClean="0"/>
              <a:t>one</a:t>
            </a:r>
            <a:r>
              <a:rPr lang="it-IT" sz="2400" dirty="0" smtClean="0"/>
              <a:t> of the </a:t>
            </a:r>
            <a:r>
              <a:rPr lang="it-IT" sz="2400" dirty="0" err="1" smtClean="0"/>
              <a:t>following</a:t>
            </a:r>
            <a:r>
              <a:rPr lang="it-IT" sz="2400" dirty="0" smtClean="0"/>
              <a:t> </a:t>
            </a:r>
            <a:r>
              <a:rPr lang="it-IT" sz="2400" dirty="0" err="1" smtClean="0"/>
              <a:t>three</a:t>
            </a:r>
            <a:r>
              <a:rPr lang="it-IT" sz="2400" dirty="0" smtClean="0"/>
              <a:t> ways (note: </a:t>
            </a:r>
            <a:r>
              <a:rPr lang="it-IT" sz="2400" dirty="0" err="1" smtClean="0"/>
              <a:t>these</a:t>
            </a:r>
            <a:r>
              <a:rPr lang="it-IT" sz="2400" dirty="0" smtClean="0"/>
              <a:t> are </a:t>
            </a:r>
            <a:r>
              <a:rPr lang="it-IT" sz="2400" dirty="0" err="1" smtClean="0"/>
              <a:t>not</a:t>
            </a:r>
            <a:r>
              <a:rPr lang="it-IT" sz="2400" dirty="0" smtClean="0"/>
              <a:t> </a:t>
            </a:r>
            <a:r>
              <a:rPr lang="it-IT" sz="2400" dirty="0" err="1" smtClean="0"/>
              <a:t>explicitly</a:t>
            </a:r>
            <a:r>
              <a:rPr lang="it-IT" sz="2400" dirty="0" smtClean="0"/>
              <a:t> </a:t>
            </a:r>
            <a:r>
              <a:rPr lang="it-IT" sz="2400" dirty="0" err="1" smtClean="0"/>
              <a:t>shown</a:t>
            </a:r>
            <a:r>
              <a:rPr lang="it-IT" sz="2400" dirty="0" smtClean="0"/>
              <a:t> in </a:t>
            </a:r>
            <a:r>
              <a:rPr lang="it-IT" sz="2400" dirty="0" err="1" smtClean="0"/>
              <a:t>Algorithm</a:t>
            </a:r>
            <a:r>
              <a:rPr lang="it-IT" sz="2400" dirty="0" smtClean="0"/>
              <a:t> 1, </a:t>
            </a:r>
            <a:r>
              <a:rPr lang="it-IT" sz="2400" dirty="0" err="1" smtClean="0"/>
              <a:t>but</a:t>
            </a:r>
            <a:r>
              <a:rPr lang="it-IT" sz="2400" dirty="0" smtClean="0"/>
              <a:t> </a:t>
            </a:r>
            <a:r>
              <a:rPr lang="it-IT" sz="2400" dirty="0" err="1" smtClean="0"/>
              <a:t>they</a:t>
            </a:r>
            <a:r>
              <a:rPr lang="it-IT" sz="2400" dirty="0" smtClean="0"/>
              <a:t> </a:t>
            </a:r>
            <a:r>
              <a:rPr lang="it-IT" sz="2400" dirty="0" err="1" smtClean="0"/>
              <a:t>automatically</a:t>
            </a:r>
            <a:r>
              <a:rPr lang="it-IT" sz="2400" dirty="0" smtClean="0"/>
              <a:t> </a:t>
            </a:r>
            <a:r>
              <a:rPr lang="it-IT" sz="2400" dirty="0" err="1" smtClean="0"/>
              <a:t>result</a:t>
            </a:r>
            <a:r>
              <a:rPr lang="it-IT" sz="2400" dirty="0" smtClean="0"/>
              <a:t> from the random </a:t>
            </a:r>
            <a:r>
              <a:rPr lang="it-IT" sz="2400" dirty="0" err="1" smtClean="0"/>
              <a:t>choices</a:t>
            </a:r>
            <a:r>
              <a:rPr lang="it-IT" sz="2400" dirty="0" smtClean="0"/>
              <a:t> made by the </a:t>
            </a:r>
            <a:r>
              <a:rPr lang="it-IT" sz="2400" dirty="0" err="1" smtClean="0"/>
              <a:t>algorithm</a:t>
            </a:r>
            <a:r>
              <a:rPr lang="it-IT" sz="2400" dirty="0" smtClean="0"/>
              <a:t>)</a:t>
            </a:r>
          </a:p>
        </p:txBody>
      </p:sp>
      <p:sp>
        <p:nvSpPr>
          <p:cNvPr id="10" name="CasellaDiTesto 9"/>
          <p:cNvSpPr txBox="1"/>
          <p:nvPr/>
        </p:nvSpPr>
        <p:spPr>
          <a:xfrm>
            <a:off x="1192138" y="3003329"/>
            <a:ext cx="10511222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2400" b="1" dirty="0" err="1" smtClean="0"/>
              <a:t>exploration</a:t>
            </a:r>
            <a:r>
              <a:rPr lang="it-IT" sz="2400" dirty="0" smtClean="0"/>
              <a:t> (</a:t>
            </a:r>
            <a:r>
              <a:rPr lang="it-IT" sz="2400" i="1" dirty="0" err="1" smtClean="0"/>
              <a:t>r</a:t>
            </a:r>
            <a:r>
              <a:rPr lang="it-IT" sz="2400" i="1" baseline="-25000" dirty="0" err="1" smtClean="0"/>
              <a:t>rand</a:t>
            </a:r>
            <a:r>
              <a:rPr lang="it-IT" sz="2400" dirty="0" smtClean="0"/>
              <a:t> </a:t>
            </a:r>
            <a:r>
              <a:rPr lang="it-IT" sz="2400" dirty="0" err="1" smtClean="0"/>
              <a:t>randomly</a:t>
            </a:r>
            <a:r>
              <a:rPr lang="it-IT" sz="2400" dirty="0" smtClean="0"/>
              <a:t> </a:t>
            </a:r>
            <a:r>
              <a:rPr lang="it-IT" sz="2400" dirty="0" err="1" smtClean="0"/>
              <a:t>chosen</a:t>
            </a:r>
            <a:r>
              <a:rPr lang="it-IT" sz="2400" dirty="0" smtClean="0"/>
              <a:t>) + </a:t>
            </a:r>
            <a:r>
              <a:rPr lang="it-IT" sz="2400" b="1" dirty="0" err="1" smtClean="0"/>
              <a:t>add</a:t>
            </a:r>
            <a:r>
              <a:rPr lang="it-IT" sz="2400" dirty="0" smtClean="0"/>
              <a:t> a </a:t>
            </a:r>
            <a:r>
              <a:rPr lang="it-IT" sz="2400" dirty="0" err="1" smtClean="0"/>
              <a:t>contact</a:t>
            </a:r>
            <a:r>
              <a:rPr lang="it-IT" sz="2400" dirty="0" smtClean="0"/>
              <a:t> (</a:t>
            </a:r>
            <a:r>
              <a:rPr lang="it-IT" sz="2400" i="1" dirty="0" smtClean="0"/>
              <a:t>f</a:t>
            </a:r>
            <a:r>
              <a:rPr lang="it-IT" sz="2400" dirty="0" smtClean="0"/>
              <a:t> = ADD)</a:t>
            </a:r>
          </a:p>
          <a:p>
            <a:pPr marL="342900" indent="-34290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2400" b="1" dirty="0" err="1" smtClean="0"/>
              <a:t>exploration</a:t>
            </a:r>
            <a:r>
              <a:rPr lang="it-IT" sz="2400" dirty="0" smtClean="0"/>
              <a:t> (</a:t>
            </a:r>
            <a:r>
              <a:rPr lang="it-IT" sz="2400" i="1" dirty="0" err="1" smtClean="0"/>
              <a:t>r</a:t>
            </a:r>
            <a:r>
              <a:rPr lang="it-IT" sz="2400" i="1" baseline="-25000" dirty="0" err="1" smtClean="0"/>
              <a:t>rand</a:t>
            </a:r>
            <a:r>
              <a:rPr lang="it-IT" sz="2400" dirty="0" smtClean="0"/>
              <a:t> </a:t>
            </a:r>
            <a:r>
              <a:rPr lang="it-IT" sz="2400" dirty="0" err="1" smtClean="0"/>
              <a:t>randomly</a:t>
            </a:r>
            <a:r>
              <a:rPr lang="it-IT" sz="2400" dirty="0" smtClean="0"/>
              <a:t> </a:t>
            </a:r>
            <a:r>
              <a:rPr lang="it-IT" sz="2400" dirty="0" err="1" smtClean="0"/>
              <a:t>chosen</a:t>
            </a:r>
            <a:r>
              <a:rPr lang="it-IT" sz="2400" dirty="0" smtClean="0"/>
              <a:t>) + </a:t>
            </a:r>
            <a:r>
              <a:rPr lang="it-IT" sz="2400" b="1" dirty="0" err="1" smtClean="0"/>
              <a:t>remove</a:t>
            </a:r>
            <a:r>
              <a:rPr lang="it-IT" sz="2400" dirty="0" smtClean="0"/>
              <a:t> a </a:t>
            </a:r>
            <a:r>
              <a:rPr lang="it-IT" sz="2400" dirty="0" err="1" smtClean="0"/>
              <a:t>contact</a:t>
            </a:r>
            <a:r>
              <a:rPr lang="it-IT" sz="2400" dirty="0" smtClean="0"/>
              <a:t> (</a:t>
            </a:r>
            <a:r>
              <a:rPr lang="it-IT" sz="2400" i="1" dirty="0" smtClean="0"/>
              <a:t>f</a:t>
            </a:r>
            <a:r>
              <a:rPr lang="it-IT" sz="2400" dirty="0" smtClean="0"/>
              <a:t> = REMOVE)</a:t>
            </a:r>
          </a:p>
          <a:p>
            <a:pPr marL="342900" indent="-34290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2400" b="1" dirty="0" err="1" smtClean="0"/>
              <a:t>exploitation</a:t>
            </a:r>
            <a:r>
              <a:rPr lang="it-IT" sz="2400" dirty="0" smtClean="0"/>
              <a:t> (</a:t>
            </a:r>
            <a:r>
              <a:rPr lang="it-IT" sz="2400" i="1" dirty="0" err="1" smtClean="0"/>
              <a:t>r</a:t>
            </a:r>
            <a:r>
              <a:rPr lang="it-IT" sz="2400" i="1" baseline="-25000" dirty="0" err="1" smtClean="0"/>
              <a:t>rand</a:t>
            </a:r>
            <a:r>
              <a:rPr lang="it-IT" sz="2400" dirty="0" smtClean="0"/>
              <a:t> </a:t>
            </a:r>
            <a:r>
              <a:rPr lang="it-IT" sz="2400" dirty="0" err="1" smtClean="0"/>
              <a:t>chosen</a:t>
            </a:r>
            <a:r>
              <a:rPr lang="it-IT" sz="2400" dirty="0" smtClean="0"/>
              <a:t> </a:t>
            </a:r>
            <a:r>
              <a:rPr lang="it-IT" sz="2400" dirty="0" err="1" smtClean="0"/>
              <a:t>as</a:t>
            </a:r>
            <a:r>
              <a:rPr lang="it-IT" sz="2400" dirty="0" smtClean="0"/>
              <a:t> </a:t>
            </a:r>
            <a:r>
              <a:rPr lang="it-IT" sz="2400" i="1" dirty="0" err="1" smtClean="0"/>
              <a:t>r</a:t>
            </a:r>
            <a:r>
              <a:rPr lang="it-IT" sz="2400" i="1" baseline="-25000" dirty="0" err="1" smtClean="0"/>
              <a:t>goal</a:t>
            </a:r>
            <a:r>
              <a:rPr lang="it-IT" sz="2400" dirty="0" smtClean="0"/>
              <a:t>) + </a:t>
            </a:r>
            <a:r>
              <a:rPr lang="it-IT" sz="2400" b="1" dirty="0" err="1" smtClean="0"/>
              <a:t>add</a:t>
            </a:r>
            <a:r>
              <a:rPr lang="it-IT" sz="2400" dirty="0" smtClean="0"/>
              <a:t> a </a:t>
            </a:r>
            <a:r>
              <a:rPr lang="it-IT" sz="2400" dirty="0" err="1" smtClean="0"/>
              <a:t>contact</a:t>
            </a:r>
            <a:r>
              <a:rPr lang="it-IT" sz="2400" dirty="0" smtClean="0"/>
              <a:t> (</a:t>
            </a:r>
            <a:r>
              <a:rPr lang="it-IT" sz="2400" i="1" dirty="0" smtClean="0"/>
              <a:t>f</a:t>
            </a:r>
            <a:r>
              <a:rPr lang="it-IT" sz="2400" dirty="0" smtClean="0"/>
              <a:t> = ADD)</a:t>
            </a:r>
          </a:p>
          <a:p>
            <a:pPr marL="342900" indent="-34290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it-IT" sz="2400" i="1" baseline="-25000" dirty="0" smtClean="0"/>
          </a:p>
          <a:p>
            <a:pPr marL="342900" indent="-34290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it-IT" sz="2400" i="1" baseline="-25000" dirty="0" smtClean="0"/>
          </a:p>
        </p:txBody>
      </p:sp>
    </p:spTree>
    <p:extLst>
      <p:ext uri="{BB962C8B-B14F-4D97-AF65-F5344CB8AC3E}">
        <p14:creationId xmlns:p14="http://schemas.microsoft.com/office/powerpoint/2010/main" val="2627143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64592" y="54229"/>
            <a:ext cx="11878056" cy="741299"/>
          </a:xfrm>
        </p:spPr>
        <p:txBody>
          <a:bodyPr/>
          <a:lstStyle/>
          <a:p>
            <a:r>
              <a:rPr lang="it-IT" b="1" dirty="0" err="1"/>
              <a:t>g</a:t>
            </a:r>
            <a:r>
              <a:rPr lang="it-IT" b="1" dirty="0" err="1" smtClean="0"/>
              <a:t>eneric</a:t>
            </a:r>
            <a:r>
              <a:rPr lang="it-IT" b="1" dirty="0" smtClean="0"/>
              <a:t> </a:t>
            </a:r>
            <a:r>
              <a:rPr lang="it-IT" b="1" dirty="0" err="1" smtClean="0"/>
              <a:t>iteration</a:t>
            </a:r>
            <a:r>
              <a:rPr lang="it-IT" dirty="0" smtClean="0"/>
              <a:t>: </a:t>
            </a:r>
            <a:r>
              <a:rPr lang="it-IT" dirty="0" err="1" smtClean="0"/>
              <a:t>exploration</a:t>
            </a:r>
            <a:r>
              <a:rPr lang="it-IT" dirty="0" smtClean="0"/>
              <a:t>, </a:t>
            </a:r>
            <a:r>
              <a:rPr lang="it-IT" dirty="0" err="1" smtClean="0"/>
              <a:t>adding</a:t>
            </a:r>
            <a:r>
              <a:rPr lang="it-IT" dirty="0" smtClean="0"/>
              <a:t> a </a:t>
            </a:r>
            <a:r>
              <a:rPr lang="it-IT" dirty="0" err="1" smtClean="0"/>
              <a:t>contact</a:t>
            </a:r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960" y="3063250"/>
            <a:ext cx="4320000" cy="2663348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0000" y="1440000"/>
            <a:ext cx="2449147" cy="2880000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3669" y="3043491"/>
            <a:ext cx="4320000" cy="2683107"/>
          </a:xfrm>
          <a:prstGeom prst="rect">
            <a:avLst/>
          </a:prstGeom>
        </p:spPr>
      </p:pic>
      <p:sp>
        <p:nvSpPr>
          <p:cNvPr id="7" name="Ovale 6"/>
          <p:cNvSpPr/>
          <p:nvPr/>
        </p:nvSpPr>
        <p:spPr>
          <a:xfrm>
            <a:off x="9756648" y="2972476"/>
            <a:ext cx="540000" cy="540000"/>
          </a:xfrm>
          <a:prstGeom prst="ellipse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4" name="Connettore 7 13"/>
          <p:cNvCxnSpPr>
            <a:stCxn id="7" idx="4"/>
          </p:cNvCxnSpPr>
          <p:nvPr/>
        </p:nvCxnSpPr>
        <p:spPr>
          <a:xfrm rot="5400000">
            <a:off x="8858966" y="3459182"/>
            <a:ext cx="1114388" cy="1220976"/>
          </a:xfrm>
          <a:prstGeom prst="curvedConnector2">
            <a:avLst/>
          </a:prstGeom>
          <a:ln w="381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sellaDiTesto 14"/>
          <p:cNvSpPr txBox="1"/>
          <p:nvPr/>
        </p:nvSpPr>
        <p:spPr>
          <a:xfrm>
            <a:off x="1203960" y="5952744"/>
            <a:ext cx="43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</a:t>
            </a:r>
            <a:r>
              <a:rPr lang="it-IT" dirty="0" smtClean="0"/>
              <a:t>ine 4</a:t>
            </a:r>
            <a:endParaRPr lang="it-IT" dirty="0"/>
          </a:p>
        </p:txBody>
      </p:sp>
      <p:sp>
        <p:nvSpPr>
          <p:cNvPr id="16" name="CasellaDiTesto 15"/>
          <p:cNvSpPr txBox="1"/>
          <p:nvPr/>
        </p:nvSpPr>
        <p:spPr>
          <a:xfrm>
            <a:off x="6493669" y="5952744"/>
            <a:ext cx="43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 smtClean="0"/>
              <a:t>lines</a:t>
            </a:r>
            <a:r>
              <a:rPr lang="it-IT" dirty="0" smtClean="0"/>
              <a:t> 5-7</a:t>
            </a:r>
            <a:endParaRPr lang="it-IT" dirty="0"/>
          </a:p>
        </p:txBody>
      </p:sp>
      <p:sp>
        <p:nvSpPr>
          <p:cNvPr id="17" name="CasellaDiTesto 16"/>
          <p:cNvSpPr txBox="1"/>
          <p:nvPr/>
        </p:nvSpPr>
        <p:spPr>
          <a:xfrm>
            <a:off x="1203960" y="1800705"/>
            <a:ext cx="43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A) generate the random sample</a:t>
            </a:r>
            <a:endParaRPr lang="it-IT" dirty="0"/>
          </a:p>
        </p:txBody>
      </p:sp>
      <p:sp>
        <p:nvSpPr>
          <p:cNvPr id="18" name="CasellaDiTesto 17"/>
          <p:cNvSpPr txBox="1"/>
          <p:nvPr/>
        </p:nvSpPr>
        <p:spPr>
          <a:xfrm>
            <a:off x="6493668" y="1797345"/>
            <a:ext cx="4320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B) </a:t>
            </a:r>
            <a:r>
              <a:rPr lang="it-IT" dirty="0" err="1" smtClean="0"/>
              <a:t>select</a:t>
            </a:r>
            <a:r>
              <a:rPr lang="it-IT" dirty="0" smtClean="0"/>
              <a:t> the </a:t>
            </a:r>
            <a:r>
              <a:rPr lang="it-IT" dirty="0" err="1" smtClean="0"/>
              <a:t>nearest</a:t>
            </a:r>
            <a:r>
              <a:rPr lang="it-IT" dirty="0" smtClean="0"/>
              <a:t> </a:t>
            </a:r>
            <a:r>
              <a:rPr lang="it-IT" dirty="0" err="1" smtClean="0"/>
              <a:t>vertex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05047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64592" y="54229"/>
            <a:ext cx="11878056" cy="741299"/>
          </a:xfrm>
        </p:spPr>
        <p:txBody>
          <a:bodyPr/>
          <a:lstStyle/>
          <a:p>
            <a:r>
              <a:rPr lang="it-IT" b="1" dirty="0" err="1"/>
              <a:t>g</a:t>
            </a:r>
            <a:r>
              <a:rPr lang="it-IT" b="1" dirty="0" err="1" smtClean="0"/>
              <a:t>eneric</a:t>
            </a:r>
            <a:r>
              <a:rPr lang="it-IT" b="1" dirty="0" smtClean="0"/>
              <a:t> </a:t>
            </a:r>
            <a:r>
              <a:rPr lang="it-IT" b="1" dirty="0" err="1" smtClean="0"/>
              <a:t>iteration</a:t>
            </a:r>
            <a:r>
              <a:rPr lang="it-IT" dirty="0" smtClean="0"/>
              <a:t>: </a:t>
            </a:r>
            <a:r>
              <a:rPr lang="it-IT" dirty="0" err="1" smtClean="0"/>
              <a:t>exploration</a:t>
            </a:r>
            <a:r>
              <a:rPr lang="it-IT" dirty="0" smtClean="0"/>
              <a:t>, </a:t>
            </a:r>
            <a:r>
              <a:rPr lang="it-IT" dirty="0" err="1" smtClean="0"/>
              <a:t>adding</a:t>
            </a:r>
            <a:r>
              <a:rPr lang="it-IT" dirty="0" smtClean="0"/>
              <a:t> a </a:t>
            </a:r>
            <a:r>
              <a:rPr lang="it-IT" dirty="0" err="1" smtClean="0"/>
              <a:t>contact</a:t>
            </a:r>
            <a:endParaRPr lang="it-IT" dirty="0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960" y="3063250"/>
            <a:ext cx="4320000" cy="2683107"/>
          </a:xfrm>
          <a:prstGeom prst="rect">
            <a:avLst/>
          </a:prstGeom>
        </p:spPr>
      </p:pic>
      <p:sp>
        <p:nvSpPr>
          <p:cNvPr id="7" name="Ovale 6"/>
          <p:cNvSpPr/>
          <p:nvPr/>
        </p:nvSpPr>
        <p:spPr>
          <a:xfrm>
            <a:off x="2386584" y="4446864"/>
            <a:ext cx="360000" cy="360000"/>
          </a:xfrm>
          <a:prstGeom prst="ellipse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4" name="Connettore 7 13"/>
          <p:cNvCxnSpPr/>
          <p:nvPr/>
        </p:nvCxnSpPr>
        <p:spPr>
          <a:xfrm rot="10800000" flipV="1">
            <a:off x="2795178" y="3625334"/>
            <a:ext cx="1182866" cy="1001529"/>
          </a:xfrm>
          <a:prstGeom prst="curvedConnector3">
            <a:avLst>
              <a:gd name="adj1" fmla="val -2567"/>
            </a:avLst>
          </a:prstGeom>
          <a:ln w="381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sellaDiTesto 14"/>
          <p:cNvSpPr txBox="1"/>
          <p:nvPr/>
        </p:nvSpPr>
        <p:spPr>
          <a:xfrm>
            <a:off x="1203960" y="5952744"/>
            <a:ext cx="43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 smtClean="0"/>
              <a:t>lines</a:t>
            </a:r>
            <a:r>
              <a:rPr lang="it-IT" dirty="0" smtClean="0"/>
              <a:t> 8-15</a:t>
            </a:r>
            <a:endParaRPr lang="it-IT" dirty="0"/>
          </a:p>
        </p:txBody>
      </p:sp>
      <p:sp>
        <p:nvSpPr>
          <p:cNvPr id="16" name="CasellaDiTesto 15"/>
          <p:cNvSpPr txBox="1"/>
          <p:nvPr/>
        </p:nvSpPr>
        <p:spPr>
          <a:xfrm>
            <a:off x="6493669" y="5952744"/>
            <a:ext cx="43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 smtClean="0"/>
              <a:t>lines</a:t>
            </a:r>
            <a:r>
              <a:rPr lang="it-IT" dirty="0" smtClean="0"/>
              <a:t> 16-18</a:t>
            </a:r>
            <a:endParaRPr lang="it-IT" dirty="0"/>
          </a:p>
        </p:txBody>
      </p:sp>
      <p:sp>
        <p:nvSpPr>
          <p:cNvPr id="17" name="CasellaDiTesto 16"/>
          <p:cNvSpPr txBox="1"/>
          <p:nvPr/>
        </p:nvSpPr>
        <p:spPr>
          <a:xfrm>
            <a:off x="1203960" y="1800705"/>
            <a:ext cx="432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C) </a:t>
            </a:r>
            <a:r>
              <a:rPr lang="it-IT" dirty="0" err="1" smtClean="0"/>
              <a:t>choose</a:t>
            </a:r>
            <a:r>
              <a:rPr lang="it-IT" dirty="0" smtClean="0"/>
              <a:t> ADD or REMOVE and the </a:t>
            </a:r>
            <a:r>
              <a:rPr lang="it-IT" dirty="0" err="1" smtClean="0"/>
              <a:t>corresponging</a:t>
            </a:r>
            <a:r>
              <a:rPr lang="it-IT" dirty="0" smtClean="0"/>
              <a:t> end-</a:t>
            </a:r>
            <a:r>
              <a:rPr lang="it-IT" dirty="0" err="1" smtClean="0"/>
              <a:t>effector</a:t>
            </a:r>
            <a:r>
              <a:rPr lang="it-IT" dirty="0" smtClean="0"/>
              <a:t> </a:t>
            </a:r>
            <a:endParaRPr lang="it-IT" dirty="0"/>
          </a:p>
        </p:txBody>
      </p:sp>
      <p:sp>
        <p:nvSpPr>
          <p:cNvPr id="18" name="CasellaDiTesto 17"/>
          <p:cNvSpPr txBox="1"/>
          <p:nvPr/>
        </p:nvSpPr>
        <p:spPr>
          <a:xfrm>
            <a:off x="6493668" y="1797345"/>
            <a:ext cx="4320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D) generate candidate </a:t>
            </a:r>
            <a:r>
              <a:rPr lang="it-IT" dirty="0" err="1" smtClean="0"/>
              <a:t>contacts</a:t>
            </a:r>
            <a:endParaRPr lang="it-IT" dirty="0"/>
          </a:p>
        </p:txBody>
      </p:sp>
      <p:sp>
        <p:nvSpPr>
          <p:cNvPr id="12" name="CasellaDiTesto 11"/>
          <p:cNvSpPr txBox="1"/>
          <p:nvPr/>
        </p:nvSpPr>
        <p:spPr>
          <a:xfrm>
            <a:off x="3834384" y="2979004"/>
            <a:ext cx="1341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 smtClean="0"/>
              <a:t>f</a:t>
            </a:r>
            <a:r>
              <a:rPr lang="it-IT" dirty="0" smtClean="0"/>
              <a:t> = ADD</a:t>
            </a:r>
          </a:p>
          <a:p>
            <a:r>
              <a:rPr lang="it-IT" i="1" dirty="0" err="1" smtClean="0"/>
              <a:t>p</a:t>
            </a:r>
            <a:r>
              <a:rPr lang="it-IT" i="1" baseline="-25000" dirty="0" err="1" smtClean="0"/>
              <a:t>k</a:t>
            </a:r>
            <a:r>
              <a:rPr lang="it-IT" dirty="0" smtClean="0"/>
              <a:t> = </a:t>
            </a:r>
            <a:r>
              <a:rPr lang="it-IT" dirty="0" err="1" smtClean="0"/>
              <a:t>LHand</a:t>
            </a:r>
            <a:endParaRPr lang="it-IT" dirty="0"/>
          </a:p>
        </p:txBody>
      </p:sp>
      <p:pic>
        <p:nvPicPr>
          <p:cNvPr id="9" name="Immagin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3669" y="3063250"/>
            <a:ext cx="4320000" cy="268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893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64592" y="54229"/>
            <a:ext cx="11878056" cy="741299"/>
          </a:xfrm>
        </p:spPr>
        <p:txBody>
          <a:bodyPr/>
          <a:lstStyle/>
          <a:p>
            <a:r>
              <a:rPr lang="it-IT" b="1" dirty="0" err="1"/>
              <a:t>g</a:t>
            </a:r>
            <a:r>
              <a:rPr lang="it-IT" b="1" dirty="0" err="1" smtClean="0"/>
              <a:t>eneric</a:t>
            </a:r>
            <a:r>
              <a:rPr lang="it-IT" b="1" dirty="0" smtClean="0"/>
              <a:t> </a:t>
            </a:r>
            <a:r>
              <a:rPr lang="it-IT" b="1" dirty="0" err="1" smtClean="0"/>
              <a:t>iteration</a:t>
            </a:r>
            <a:r>
              <a:rPr lang="it-IT" dirty="0" smtClean="0"/>
              <a:t>: </a:t>
            </a:r>
            <a:r>
              <a:rPr lang="it-IT" dirty="0" err="1" smtClean="0"/>
              <a:t>exploration</a:t>
            </a:r>
            <a:r>
              <a:rPr lang="it-IT" dirty="0" smtClean="0"/>
              <a:t>, </a:t>
            </a:r>
            <a:r>
              <a:rPr lang="it-IT" dirty="0" err="1" smtClean="0"/>
              <a:t>adding</a:t>
            </a:r>
            <a:r>
              <a:rPr lang="it-IT" dirty="0" smtClean="0"/>
              <a:t> a </a:t>
            </a:r>
            <a:r>
              <a:rPr lang="it-IT" dirty="0" err="1" smtClean="0"/>
              <a:t>contact</a:t>
            </a:r>
            <a:endParaRPr lang="it-IT" dirty="0"/>
          </a:p>
        </p:txBody>
      </p:sp>
      <p:sp>
        <p:nvSpPr>
          <p:cNvPr id="15" name="CasellaDiTesto 14"/>
          <p:cNvSpPr txBox="1"/>
          <p:nvPr/>
        </p:nvSpPr>
        <p:spPr>
          <a:xfrm>
            <a:off x="1203960" y="5952744"/>
            <a:ext cx="43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line 19</a:t>
            </a:r>
            <a:endParaRPr lang="it-IT" dirty="0"/>
          </a:p>
        </p:txBody>
      </p:sp>
      <p:sp>
        <p:nvSpPr>
          <p:cNvPr id="16" name="CasellaDiTesto 15"/>
          <p:cNvSpPr txBox="1"/>
          <p:nvPr/>
        </p:nvSpPr>
        <p:spPr>
          <a:xfrm>
            <a:off x="6493669" y="5952744"/>
            <a:ext cx="43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 smtClean="0"/>
              <a:t>lines</a:t>
            </a:r>
            <a:r>
              <a:rPr lang="it-IT" dirty="0" smtClean="0"/>
              <a:t> 20-23</a:t>
            </a:r>
            <a:endParaRPr lang="it-IT" dirty="0"/>
          </a:p>
        </p:txBody>
      </p:sp>
      <p:sp>
        <p:nvSpPr>
          <p:cNvPr id="17" name="CasellaDiTesto 16"/>
          <p:cNvSpPr txBox="1"/>
          <p:nvPr/>
        </p:nvSpPr>
        <p:spPr>
          <a:xfrm>
            <a:off x="1203960" y="1800705"/>
            <a:ext cx="43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E) </a:t>
            </a:r>
            <a:r>
              <a:rPr lang="it-IT" dirty="0" err="1" smtClean="0"/>
              <a:t>find</a:t>
            </a:r>
            <a:r>
              <a:rPr lang="it-IT" dirty="0" smtClean="0"/>
              <a:t> a </a:t>
            </a:r>
            <a:r>
              <a:rPr lang="it-IT" dirty="0" err="1" smtClean="0"/>
              <a:t>feasible</a:t>
            </a:r>
            <a:r>
              <a:rPr lang="it-IT" dirty="0" smtClean="0"/>
              <a:t> IK </a:t>
            </a:r>
            <a:r>
              <a:rPr lang="it-IT" dirty="0" err="1" smtClean="0"/>
              <a:t>solution</a:t>
            </a:r>
            <a:endParaRPr lang="it-IT" dirty="0"/>
          </a:p>
        </p:txBody>
      </p:sp>
      <p:sp>
        <p:nvSpPr>
          <p:cNvPr id="18" name="CasellaDiTesto 17"/>
          <p:cNvSpPr txBox="1"/>
          <p:nvPr/>
        </p:nvSpPr>
        <p:spPr>
          <a:xfrm>
            <a:off x="6493668" y="1797345"/>
            <a:ext cx="4320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F) </a:t>
            </a:r>
            <a:r>
              <a:rPr lang="it-IT" dirty="0" err="1" smtClean="0"/>
              <a:t>add</a:t>
            </a:r>
            <a:r>
              <a:rPr lang="it-IT" dirty="0" smtClean="0"/>
              <a:t> new </a:t>
            </a:r>
            <a:r>
              <a:rPr lang="it-IT" dirty="0" err="1" smtClean="0"/>
              <a:t>vertex</a:t>
            </a:r>
            <a:r>
              <a:rPr lang="it-IT" dirty="0" smtClean="0"/>
              <a:t> in the </a:t>
            </a:r>
            <a:r>
              <a:rPr lang="it-IT" dirty="0" err="1" smtClean="0"/>
              <a:t>tree</a:t>
            </a:r>
            <a:endParaRPr lang="it-IT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960" y="3063249"/>
            <a:ext cx="4320000" cy="2683107"/>
          </a:xfrm>
          <a:prstGeom prst="rect">
            <a:avLst/>
          </a:prstGeom>
        </p:spPr>
      </p:pic>
      <p:pic>
        <p:nvPicPr>
          <p:cNvPr id="4" name="Immagin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0000" y="1440000"/>
            <a:ext cx="2436528" cy="2880000"/>
          </a:xfrm>
          <a:prstGeom prst="rect">
            <a:avLst/>
          </a:prstGeom>
        </p:spPr>
      </p:pic>
      <p:pic>
        <p:nvPicPr>
          <p:cNvPr id="19" name="Immagine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3669" y="3063249"/>
            <a:ext cx="4320000" cy="2683107"/>
          </a:xfrm>
          <a:prstGeom prst="rect">
            <a:avLst/>
          </a:prstGeom>
        </p:spPr>
      </p:pic>
      <p:sp>
        <p:nvSpPr>
          <p:cNvPr id="20" name="Ovale 19"/>
          <p:cNvSpPr/>
          <p:nvPr/>
        </p:nvSpPr>
        <p:spPr>
          <a:xfrm>
            <a:off x="9432184" y="3883194"/>
            <a:ext cx="540000" cy="540000"/>
          </a:xfrm>
          <a:prstGeom prst="ellipse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1" name="Connettore 7 20"/>
          <p:cNvCxnSpPr/>
          <p:nvPr/>
        </p:nvCxnSpPr>
        <p:spPr>
          <a:xfrm flipV="1">
            <a:off x="8282136" y="4080387"/>
            <a:ext cx="1077864" cy="476094"/>
          </a:xfrm>
          <a:prstGeom prst="curvedConnector3">
            <a:avLst>
              <a:gd name="adj1" fmla="val 50000"/>
            </a:avLst>
          </a:prstGeom>
          <a:ln w="381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7817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64592" y="54229"/>
            <a:ext cx="11878056" cy="741299"/>
          </a:xfrm>
        </p:spPr>
        <p:txBody>
          <a:bodyPr/>
          <a:lstStyle/>
          <a:p>
            <a:r>
              <a:rPr lang="it-IT" b="1" dirty="0" err="1"/>
              <a:t>g</a:t>
            </a:r>
            <a:r>
              <a:rPr lang="it-IT" b="1" dirty="0" err="1" smtClean="0"/>
              <a:t>eneric</a:t>
            </a:r>
            <a:r>
              <a:rPr lang="it-IT" b="1" dirty="0" smtClean="0"/>
              <a:t> </a:t>
            </a:r>
            <a:r>
              <a:rPr lang="it-IT" b="1" dirty="0" err="1" smtClean="0"/>
              <a:t>iteration</a:t>
            </a:r>
            <a:r>
              <a:rPr lang="it-IT" dirty="0" smtClean="0"/>
              <a:t>: </a:t>
            </a:r>
            <a:r>
              <a:rPr lang="it-IT" dirty="0" err="1" smtClean="0"/>
              <a:t>exploration</a:t>
            </a:r>
            <a:r>
              <a:rPr lang="it-IT" dirty="0" smtClean="0"/>
              <a:t>, </a:t>
            </a:r>
            <a:r>
              <a:rPr lang="it-IT" dirty="0" err="1" smtClean="0"/>
              <a:t>removing</a:t>
            </a:r>
            <a:r>
              <a:rPr lang="it-IT" dirty="0" smtClean="0"/>
              <a:t> a </a:t>
            </a:r>
            <a:r>
              <a:rPr lang="it-IT" dirty="0" err="1" smtClean="0"/>
              <a:t>contact</a:t>
            </a:r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960" y="3063250"/>
            <a:ext cx="4320000" cy="2663348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0000" y="1440000"/>
            <a:ext cx="2449147" cy="2880000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3669" y="3043491"/>
            <a:ext cx="4320000" cy="2683107"/>
          </a:xfrm>
          <a:prstGeom prst="rect">
            <a:avLst/>
          </a:prstGeom>
        </p:spPr>
      </p:pic>
      <p:sp>
        <p:nvSpPr>
          <p:cNvPr id="7" name="Ovale 6"/>
          <p:cNvSpPr/>
          <p:nvPr/>
        </p:nvSpPr>
        <p:spPr>
          <a:xfrm>
            <a:off x="9756648" y="2972476"/>
            <a:ext cx="540000" cy="540000"/>
          </a:xfrm>
          <a:prstGeom prst="ellipse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4" name="Connettore 7 13"/>
          <p:cNvCxnSpPr>
            <a:stCxn id="7" idx="4"/>
          </p:cNvCxnSpPr>
          <p:nvPr/>
        </p:nvCxnSpPr>
        <p:spPr>
          <a:xfrm rot="5400000">
            <a:off x="8858966" y="3459182"/>
            <a:ext cx="1114388" cy="1220976"/>
          </a:xfrm>
          <a:prstGeom prst="curvedConnector2">
            <a:avLst/>
          </a:prstGeom>
          <a:ln w="381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sellaDiTesto 14"/>
          <p:cNvSpPr txBox="1"/>
          <p:nvPr/>
        </p:nvSpPr>
        <p:spPr>
          <a:xfrm>
            <a:off x="1203960" y="5952744"/>
            <a:ext cx="43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</a:t>
            </a:r>
            <a:r>
              <a:rPr lang="it-IT" dirty="0" smtClean="0"/>
              <a:t>ine 4</a:t>
            </a:r>
            <a:endParaRPr lang="it-IT" dirty="0"/>
          </a:p>
        </p:txBody>
      </p:sp>
      <p:sp>
        <p:nvSpPr>
          <p:cNvPr id="16" name="CasellaDiTesto 15"/>
          <p:cNvSpPr txBox="1"/>
          <p:nvPr/>
        </p:nvSpPr>
        <p:spPr>
          <a:xfrm>
            <a:off x="6493669" y="5952744"/>
            <a:ext cx="43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 smtClean="0"/>
              <a:t>lines</a:t>
            </a:r>
            <a:r>
              <a:rPr lang="it-IT" dirty="0" smtClean="0"/>
              <a:t> 5-7</a:t>
            </a:r>
            <a:endParaRPr lang="it-IT" dirty="0"/>
          </a:p>
        </p:txBody>
      </p:sp>
      <p:sp>
        <p:nvSpPr>
          <p:cNvPr id="17" name="CasellaDiTesto 16"/>
          <p:cNvSpPr txBox="1"/>
          <p:nvPr/>
        </p:nvSpPr>
        <p:spPr>
          <a:xfrm>
            <a:off x="1203960" y="1800705"/>
            <a:ext cx="43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A) generate the random sample</a:t>
            </a:r>
            <a:endParaRPr lang="it-IT" dirty="0"/>
          </a:p>
        </p:txBody>
      </p:sp>
      <p:sp>
        <p:nvSpPr>
          <p:cNvPr id="18" name="CasellaDiTesto 17"/>
          <p:cNvSpPr txBox="1"/>
          <p:nvPr/>
        </p:nvSpPr>
        <p:spPr>
          <a:xfrm>
            <a:off x="6493668" y="1797345"/>
            <a:ext cx="4320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B) </a:t>
            </a:r>
            <a:r>
              <a:rPr lang="it-IT" dirty="0" err="1" smtClean="0"/>
              <a:t>select</a:t>
            </a:r>
            <a:r>
              <a:rPr lang="it-IT" dirty="0" smtClean="0"/>
              <a:t> the </a:t>
            </a:r>
            <a:r>
              <a:rPr lang="it-IT" dirty="0" err="1" smtClean="0"/>
              <a:t>nearest</a:t>
            </a:r>
            <a:r>
              <a:rPr lang="it-IT" dirty="0" smtClean="0"/>
              <a:t> </a:t>
            </a:r>
            <a:r>
              <a:rPr lang="it-IT" dirty="0" err="1" smtClean="0"/>
              <a:t>vertex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57689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64592" y="54229"/>
            <a:ext cx="11878056" cy="741299"/>
          </a:xfrm>
        </p:spPr>
        <p:txBody>
          <a:bodyPr/>
          <a:lstStyle/>
          <a:p>
            <a:r>
              <a:rPr lang="it-IT" b="1" dirty="0" err="1"/>
              <a:t>g</a:t>
            </a:r>
            <a:r>
              <a:rPr lang="it-IT" b="1" dirty="0" err="1" smtClean="0"/>
              <a:t>eneric</a:t>
            </a:r>
            <a:r>
              <a:rPr lang="it-IT" b="1" dirty="0" smtClean="0"/>
              <a:t> </a:t>
            </a:r>
            <a:r>
              <a:rPr lang="it-IT" b="1" dirty="0" err="1" smtClean="0"/>
              <a:t>iteration</a:t>
            </a:r>
            <a:r>
              <a:rPr lang="it-IT" dirty="0" smtClean="0"/>
              <a:t>: </a:t>
            </a:r>
            <a:r>
              <a:rPr lang="it-IT" dirty="0" err="1" smtClean="0"/>
              <a:t>exploration</a:t>
            </a:r>
            <a:r>
              <a:rPr lang="it-IT" dirty="0" smtClean="0"/>
              <a:t>, </a:t>
            </a:r>
            <a:r>
              <a:rPr lang="it-IT" dirty="0" err="1" smtClean="0"/>
              <a:t>removing</a:t>
            </a:r>
            <a:r>
              <a:rPr lang="it-IT" dirty="0" smtClean="0"/>
              <a:t> a </a:t>
            </a:r>
            <a:r>
              <a:rPr lang="it-IT" dirty="0" err="1" smtClean="0"/>
              <a:t>contact</a:t>
            </a:r>
            <a:endParaRPr lang="it-IT" dirty="0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960" y="3063250"/>
            <a:ext cx="4320000" cy="2683107"/>
          </a:xfrm>
          <a:prstGeom prst="rect">
            <a:avLst/>
          </a:prstGeom>
        </p:spPr>
      </p:pic>
      <p:sp>
        <p:nvSpPr>
          <p:cNvPr id="7" name="Ovale 6"/>
          <p:cNvSpPr/>
          <p:nvPr/>
        </p:nvSpPr>
        <p:spPr>
          <a:xfrm>
            <a:off x="2947022" y="5469887"/>
            <a:ext cx="360000" cy="360000"/>
          </a:xfrm>
          <a:prstGeom prst="ellipse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4" name="Connettore 7 13"/>
          <p:cNvCxnSpPr/>
          <p:nvPr/>
        </p:nvCxnSpPr>
        <p:spPr>
          <a:xfrm rot="5400000">
            <a:off x="2720257" y="4212099"/>
            <a:ext cx="1844553" cy="671022"/>
          </a:xfrm>
          <a:prstGeom prst="curvedConnector3">
            <a:avLst>
              <a:gd name="adj1" fmla="val 63859"/>
            </a:avLst>
          </a:prstGeom>
          <a:ln w="381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sellaDiTesto 14"/>
          <p:cNvSpPr txBox="1"/>
          <p:nvPr/>
        </p:nvSpPr>
        <p:spPr>
          <a:xfrm>
            <a:off x="1203960" y="5952744"/>
            <a:ext cx="43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 smtClean="0"/>
              <a:t>lines</a:t>
            </a:r>
            <a:r>
              <a:rPr lang="it-IT" dirty="0" smtClean="0"/>
              <a:t> 8-15</a:t>
            </a:r>
            <a:endParaRPr lang="it-IT" dirty="0"/>
          </a:p>
        </p:txBody>
      </p:sp>
      <p:sp>
        <p:nvSpPr>
          <p:cNvPr id="16" name="CasellaDiTesto 15"/>
          <p:cNvSpPr txBox="1"/>
          <p:nvPr/>
        </p:nvSpPr>
        <p:spPr>
          <a:xfrm>
            <a:off x="6493669" y="5952744"/>
            <a:ext cx="43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 smtClean="0"/>
              <a:t>lines</a:t>
            </a:r>
            <a:r>
              <a:rPr lang="it-IT" dirty="0" smtClean="0"/>
              <a:t> 16-18</a:t>
            </a:r>
            <a:endParaRPr lang="it-IT" dirty="0"/>
          </a:p>
        </p:txBody>
      </p:sp>
      <p:sp>
        <p:nvSpPr>
          <p:cNvPr id="17" name="CasellaDiTesto 16"/>
          <p:cNvSpPr txBox="1"/>
          <p:nvPr/>
        </p:nvSpPr>
        <p:spPr>
          <a:xfrm>
            <a:off x="1203960" y="1800705"/>
            <a:ext cx="432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C) </a:t>
            </a:r>
            <a:r>
              <a:rPr lang="it-IT" dirty="0" err="1" smtClean="0"/>
              <a:t>choose</a:t>
            </a:r>
            <a:r>
              <a:rPr lang="it-IT" dirty="0" smtClean="0"/>
              <a:t> ADD or REMOVE and the </a:t>
            </a:r>
            <a:r>
              <a:rPr lang="it-IT" dirty="0" err="1" smtClean="0"/>
              <a:t>corresponging</a:t>
            </a:r>
            <a:r>
              <a:rPr lang="it-IT" dirty="0" smtClean="0"/>
              <a:t> end-</a:t>
            </a:r>
            <a:r>
              <a:rPr lang="it-IT" dirty="0" err="1" smtClean="0"/>
              <a:t>effector</a:t>
            </a:r>
            <a:r>
              <a:rPr lang="it-IT" dirty="0" smtClean="0"/>
              <a:t> </a:t>
            </a:r>
            <a:endParaRPr lang="it-IT" dirty="0"/>
          </a:p>
        </p:txBody>
      </p:sp>
      <p:sp>
        <p:nvSpPr>
          <p:cNvPr id="18" name="CasellaDiTesto 17"/>
          <p:cNvSpPr txBox="1"/>
          <p:nvPr/>
        </p:nvSpPr>
        <p:spPr>
          <a:xfrm>
            <a:off x="6493668" y="1797345"/>
            <a:ext cx="4320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D) generate candidate </a:t>
            </a:r>
            <a:r>
              <a:rPr lang="it-IT" dirty="0" err="1" smtClean="0"/>
              <a:t>contacts</a:t>
            </a:r>
            <a:endParaRPr lang="it-IT" dirty="0"/>
          </a:p>
        </p:txBody>
      </p:sp>
      <p:sp>
        <p:nvSpPr>
          <p:cNvPr id="12" name="CasellaDiTesto 11"/>
          <p:cNvSpPr txBox="1"/>
          <p:nvPr/>
        </p:nvSpPr>
        <p:spPr>
          <a:xfrm>
            <a:off x="3834384" y="2979004"/>
            <a:ext cx="1341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 smtClean="0"/>
              <a:t>f</a:t>
            </a:r>
            <a:r>
              <a:rPr lang="it-IT" dirty="0" smtClean="0"/>
              <a:t> = REMOVE</a:t>
            </a:r>
          </a:p>
          <a:p>
            <a:r>
              <a:rPr lang="it-IT" i="1" dirty="0" err="1" smtClean="0"/>
              <a:t>p</a:t>
            </a:r>
            <a:r>
              <a:rPr lang="it-IT" i="1" baseline="-25000" dirty="0" err="1" smtClean="0"/>
              <a:t>k</a:t>
            </a:r>
            <a:r>
              <a:rPr lang="it-IT" dirty="0" smtClean="0"/>
              <a:t> = </a:t>
            </a:r>
            <a:r>
              <a:rPr lang="it-IT" dirty="0" err="1" smtClean="0"/>
              <a:t>LFoot</a:t>
            </a:r>
            <a:endParaRPr lang="it-IT" dirty="0"/>
          </a:p>
        </p:txBody>
      </p:sp>
      <p:pic>
        <p:nvPicPr>
          <p:cNvPr id="10" name="Immagin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3668" y="3063249"/>
            <a:ext cx="4320000" cy="268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736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magin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3668" y="3063247"/>
            <a:ext cx="4320000" cy="2683107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64592" y="54229"/>
            <a:ext cx="11878056" cy="741299"/>
          </a:xfrm>
        </p:spPr>
        <p:txBody>
          <a:bodyPr/>
          <a:lstStyle/>
          <a:p>
            <a:r>
              <a:rPr lang="it-IT" b="1" dirty="0" err="1"/>
              <a:t>g</a:t>
            </a:r>
            <a:r>
              <a:rPr lang="it-IT" b="1" dirty="0" err="1" smtClean="0"/>
              <a:t>eneric</a:t>
            </a:r>
            <a:r>
              <a:rPr lang="it-IT" b="1" dirty="0" smtClean="0"/>
              <a:t> </a:t>
            </a:r>
            <a:r>
              <a:rPr lang="it-IT" b="1" dirty="0" err="1" smtClean="0"/>
              <a:t>iteration</a:t>
            </a:r>
            <a:r>
              <a:rPr lang="it-IT" dirty="0" smtClean="0"/>
              <a:t>: </a:t>
            </a:r>
            <a:r>
              <a:rPr lang="it-IT" dirty="0" err="1" smtClean="0"/>
              <a:t>exploration</a:t>
            </a:r>
            <a:r>
              <a:rPr lang="it-IT" dirty="0" smtClean="0"/>
              <a:t>, </a:t>
            </a:r>
            <a:r>
              <a:rPr lang="it-IT" dirty="0" err="1" smtClean="0"/>
              <a:t>removing</a:t>
            </a:r>
            <a:r>
              <a:rPr lang="it-IT" dirty="0" smtClean="0"/>
              <a:t> a </a:t>
            </a:r>
            <a:r>
              <a:rPr lang="it-IT" dirty="0" err="1" smtClean="0"/>
              <a:t>contact</a:t>
            </a:r>
            <a:endParaRPr lang="it-IT" dirty="0"/>
          </a:p>
        </p:txBody>
      </p:sp>
      <p:sp>
        <p:nvSpPr>
          <p:cNvPr id="15" name="CasellaDiTesto 14"/>
          <p:cNvSpPr txBox="1"/>
          <p:nvPr/>
        </p:nvSpPr>
        <p:spPr>
          <a:xfrm>
            <a:off x="1203960" y="5952744"/>
            <a:ext cx="43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line 19</a:t>
            </a:r>
            <a:endParaRPr lang="it-IT" dirty="0"/>
          </a:p>
        </p:txBody>
      </p:sp>
      <p:sp>
        <p:nvSpPr>
          <p:cNvPr id="16" name="CasellaDiTesto 15"/>
          <p:cNvSpPr txBox="1"/>
          <p:nvPr/>
        </p:nvSpPr>
        <p:spPr>
          <a:xfrm>
            <a:off x="6493669" y="5952744"/>
            <a:ext cx="43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 smtClean="0"/>
              <a:t>lines</a:t>
            </a:r>
            <a:r>
              <a:rPr lang="it-IT" dirty="0" smtClean="0"/>
              <a:t> 20-23</a:t>
            </a:r>
            <a:endParaRPr lang="it-IT" dirty="0"/>
          </a:p>
        </p:txBody>
      </p:sp>
      <p:sp>
        <p:nvSpPr>
          <p:cNvPr id="17" name="CasellaDiTesto 16"/>
          <p:cNvSpPr txBox="1"/>
          <p:nvPr/>
        </p:nvSpPr>
        <p:spPr>
          <a:xfrm>
            <a:off x="1203960" y="1800705"/>
            <a:ext cx="43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E) </a:t>
            </a:r>
            <a:r>
              <a:rPr lang="it-IT" dirty="0" err="1" smtClean="0"/>
              <a:t>find</a:t>
            </a:r>
            <a:r>
              <a:rPr lang="it-IT" dirty="0" smtClean="0"/>
              <a:t> a </a:t>
            </a:r>
            <a:r>
              <a:rPr lang="it-IT" dirty="0" err="1" smtClean="0"/>
              <a:t>feasible</a:t>
            </a:r>
            <a:r>
              <a:rPr lang="it-IT" dirty="0" smtClean="0"/>
              <a:t> IK </a:t>
            </a:r>
            <a:r>
              <a:rPr lang="it-IT" dirty="0" err="1" smtClean="0"/>
              <a:t>solution</a:t>
            </a:r>
            <a:endParaRPr lang="it-IT" dirty="0"/>
          </a:p>
        </p:txBody>
      </p:sp>
      <p:sp>
        <p:nvSpPr>
          <p:cNvPr id="18" name="CasellaDiTesto 17"/>
          <p:cNvSpPr txBox="1"/>
          <p:nvPr/>
        </p:nvSpPr>
        <p:spPr>
          <a:xfrm>
            <a:off x="6493668" y="1797345"/>
            <a:ext cx="4320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F) </a:t>
            </a:r>
            <a:r>
              <a:rPr lang="it-IT" dirty="0" err="1" smtClean="0"/>
              <a:t>add</a:t>
            </a:r>
            <a:r>
              <a:rPr lang="it-IT" dirty="0" smtClean="0"/>
              <a:t> new </a:t>
            </a:r>
            <a:r>
              <a:rPr lang="it-IT" dirty="0" err="1" smtClean="0"/>
              <a:t>vertex</a:t>
            </a:r>
            <a:r>
              <a:rPr lang="it-IT" dirty="0" smtClean="0"/>
              <a:t> in the </a:t>
            </a:r>
            <a:r>
              <a:rPr lang="it-IT" dirty="0" err="1" smtClean="0"/>
              <a:t>tree</a:t>
            </a:r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0000" y="1440000"/>
            <a:ext cx="2436528" cy="2880000"/>
          </a:xfrm>
          <a:prstGeom prst="rect">
            <a:avLst/>
          </a:prstGeom>
        </p:spPr>
      </p:pic>
      <p:sp>
        <p:nvSpPr>
          <p:cNvPr id="20" name="Ovale 19"/>
          <p:cNvSpPr/>
          <p:nvPr/>
        </p:nvSpPr>
        <p:spPr>
          <a:xfrm>
            <a:off x="9432184" y="3883194"/>
            <a:ext cx="540000" cy="540000"/>
          </a:xfrm>
          <a:prstGeom prst="ellipse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1" name="Connettore 7 20"/>
          <p:cNvCxnSpPr/>
          <p:nvPr/>
        </p:nvCxnSpPr>
        <p:spPr>
          <a:xfrm flipV="1">
            <a:off x="8288594" y="4080387"/>
            <a:ext cx="1071406" cy="596958"/>
          </a:xfrm>
          <a:prstGeom prst="curvedConnector3">
            <a:avLst>
              <a:gd name="adj1" fmla="val 50000"/>
            </a:avLst>
          </a:prstGeom>
          <a:ln w="381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magin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960" y="3063248"/>
            <a:ext cx="4320000" cy="268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552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391</Words>
  <Application>Microsoft Office PowerPoint</Application>
  <PresentationFormat>Widescreen</PresentationFormat>
  <Paragraphs>62</Paragraphs>
  <Slides>12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Tema di Office</vt:lpstr>
      <vt:lpstr>Multi-Contact Planning</vt:lpstr>
      <vt:lpstr>problem formulation</vt:lpstr>
      <vt:lpstr>possible ways to expand the tree</vt:lpstr>
      <vt:lpstr>generic iteration: exploration, adding a contact</vt:lpstr>
      <vt:lpstr>generic iteration: exploration, adding a contact</vt:lpstr>
      <vt:lpstr>generic iteration: exploration, adding a contact</vt:lpstr>
      <vt:lpstr>generic iteration: exploration, removing a contact</vt:lpstr>
      <vt:lpstr>generic iteration: exploration, removing a contact</vt:lpstr>
      <vt:lpstr>generic iteration: exploration, removing a contact</vt:lpstr>
      <vt:lpstr>generic iteration: exploitation, adding a contact</vt:lpstr>
      <vt:lpstr>generic iteration: exploration, adding a contact</vt:lpstr>
      <vt:lpstr>generic iteration: exploration, adding a contact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Asus</dc:creator>
  <cp:lastModifiedBy>Asus</cp:lastModifiedBy>
  <cp:revision>26</cp:revision>
  <dcterms:created xsi:type="dcterms:W3CDTF">2020-04-07T08:12:05Z</dcterms:created>
  <dcterms:modified xsi:type="dcterms:W3CDTF">2020-04-07T10:32:46Z</dcterms:modified>
</cp:coreProperties>
</file>