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1"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71" autoAdjust="0"/>
    <p:restoredTop sz="94660"/>
  </p:normalViewPr>
  <p:slideViewPr>
    <p:cSldViewPr>
      <p:cViewPr varScale="1">
        <p:scale>
          <a:sx n="68" d="100"/>
          <a:sy n="68" d="100"/>
        </p:scale>
        <p:origin x="141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3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8489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409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889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36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844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691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356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4937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D8BD707-D9CF-40AE-B4C6-C98DA3205C09}" type="datetimeFigureOut">
              <a:rPr lang="en-US" smtClean="0"/>
              <a:pPr/>
              <a:t>12/22/2019</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8137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478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pPr/>
              <a:t>12/22/2019</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090619"/>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1683-4C73-47E4-BC85-64697DCEE7A4}"/>
              </a:ext>
            </a:extLst>
          </p:cNvPr>
          <p:cNvSpPr>
            <a:spLocks noGrp="1"/>
          </p:cNvSpPr>
          <p:nvPr>
            <p:ph type="ctrTitle"/>
          </p:nvPr>
        </p:nvSpPr>
        <p:spPr>
          <a:xfrm>
            <a:off x="964877" y="762001"/>
            <a:ext cx="7205370" cy="1905000"/>
          </a:xfrm>
        </p:spPr>
        <p:txBody>
          <a:bodyPr>
            <a:normAutofit/>
          </a:bodyPr>
          <a:lstStyle/>
          <a:p>
            <a:pPr algn="ctr"/>
            <a:r>
              <a:rPr lang="en-US" sz="6300" dirty="0"/>
              <a:t>Project Process Book</a:t>
            </a:r>
          </a:p>
        </p:txBody>
      </p:sp>
      <p:sp>
        <p:nvSpPr>
          <p:cNvPr id="3" name="Subtitle 2">
            <a:extLst>
              <a:ext uri="{FF2B5EF4-FFF2-40B4-BE49-F238E27FC236}">
                <a16:creationId xmlns:a16="http://schemas.microsoft.com/office/drawing/2014/main" id="{542A4EEC-B3CB-4265-BC88-971EFC276098}"/>
              </a:ext>
            </a:extLst>
          </p:cNvPr>
          <p:cNvSpPr>
            <a:spLocks noGrp="1"/>
          </p:cNvSpPr>
          <p:nvPr>
            <p:ph type="subTitle" idx="1"/>
          </p:nvPr>
        </p:nvSpPr>
        <p:spPr>
          <a:xfrm>
            <a:off x="964876" y="3886200"/>
            <a:ext cx="7205369" cy="1476235"/>
          </a:xfrm>
        </p:spPr>
        <p:txBody>
          <a:bodyPr>
            <a:normAutofit/>
          </a:bodyPr>
          <a:lstStyle/>
          <a:p>
            <a:pPr algn="ctr"/>
            <a:r>
              <a:rPr lang="en-US" sz="2400">
                <a:solidFill>
                  <a:srgbClr val="FFFFFF"/>
                </a:solidFill>
              </a:rPr>
              <a:t>ADAM HARRIS</a:t>
            </a:r>
          </a:p>
          <a:p>
            <a:pPr algn="ctr"/>
            <a:r>
              <a:rPr lang="en-US">
                <a:solidFill>
                  <a:srgbClr val="FFFFFF"/>
                </a:solidFill>
              </a:rPr>
              <a:t>CIT 4450</a:t>
            </a:r>
            <a:endParaRPr lang="en-US" sz="2400" dirty="0">
              <a:solidFill>
                <a:srgbClr val="FFFFFF"/>
              </a:solidFill>
            </a:endParaRPr>
          </a:p>
        </p:txBody>
      </p:sp>
    </p:spTree>
    <p:extLst>
      <p:ext uri="{BB962C8B-B14F-4D97-AF65-F5344CB8AC3E}">
        <p14:creationId xmlns:p14="http://schemas.microsoft.com/office/powerpoint/2010/main" val="112391088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8145-0AD3-4E72-944F-262052722D04}"/>
              </a:ext>
            </a:extLst>
          </p:cNvPr>
          <p:cNvSpPr>
            <a:spLocks noGrp="1"/>
          </p:cNvSpPr>
          <p:nvPr>
            <p:ph type="title"/>
          </p:nvPr>
        </p:nvSpPr>
        <p:spPr/>
        <p:txBody>
          <a:bodyPr/>
          <a:lstStyle/>
          <a:p>
            <a:r>
              <a:rPr lang="en-US" dirty="0"/>
              <a:t>Customer information</a:t>
            </a:r>
          </a:p>
        </p:txBody>
      </p:sp>
      <p:sp>
        <p:nvSpPr>
          <p:cNvPr id="3" name="Content Placeholder 2">
            <a:extLst>
              <a:ext uri="{FF2B5EF4-FFF2-40B4-BE49-F238E27FC236}">
                <a16:creationId xmlns:a16="http://schemas.microsoft.com/office/drawing/2014/main" id="{5F22C173-AF96-40D5-B66D-B193086B1F0B}"/>
              </a:ext>
            </a:extLst>
          </p:cNvPr>
          <p:cNvSpPr>
            <a:spLocks noGrp="1"/>
          </p:cNvSpPr>
          <p:nvPr>
            <p:ph idx="1"/>
          </p:nvPr>
        </p:nvSpPr>
        <p:spPr/>
        <p:txBody>
          <a:bodyPr/>
          <a:lstStyle/>
          <a:p>
            <a:r>
              <a:rPr lang="en-US" dirty="0"/>
              <a:t>Advanced Learning Systems is a provider of learning management system (LMS) applications for primary, secondary, and collegiate institutions. Their products support student education though the process of using dynamic web-based applications. These applications have a range of features including delivery of curricula, student rostering, professional development for teachers, and integration with other online educational platforms.</a:t>
            </a:r>
          </a:p>
          <a:p>
            <a:endParaRPr lang="en-US" dirty="0"/>
          </a:p>
          <a:p>
            <a:r>
              <a:rPr lang="en-US" dirty="0"/>
              <a:t>Advanced Learning wishes to supplement their existing LMS platform with an online assessment module. This module will provide the ability to administer pre-defined assessments to students electronically. We have been tasked with developing this assessment module.</a:t>
            </a:r>
          </a:p>
        </p:txBody>
      </p:sp>
      <p:cxnSp>
        <p:nvCxnSpPr>
          <p:cNvPr id="4" name="Straight Connector 3">
            <a:extLst>
              <a:ext uri="{FF2B5EF4-FFF2-40B4-BE49-F238E27FC236}">
                <a16:creationId xmlns:a16="http://schemas.microsoft.com/office/drawing/2014/main" id="{DD003E9D-DE43-4B2F-A05E-FF3DA855245C}"/>
              </a:ext>
            </a:extLst>
          </p:cNvPr>
          <p:cNvCxnSpPr>
            <a:cxnSpLocks/>
          </p:cNvCxnSpPr>
          <p:nvPr/>
        </p:nvCxnSpPr>
        <p:spPr>
          <a:xfrm>
            <a:off x="3314700" y="4114800"/>
            <a:ext cx="2514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56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BFC0-2457-49CE-BFEB-9B6E90463AC3}"/>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6BEDCA6B-1490-4293-8A36-BC2C02C395EA}"/>
              </a:ext>
            </a:extLst>
          </p:cNvPr>
          <p:cNvSpPr>
            <a:spLocks noGrp="1"/>
          </p:cNvSpPr>
          <p:nvPr>
            <p:ph idx="1"/>
          </p:nvPr>
        </p:nvSpPr>
        <p:spPr/>
        <p:txBody>
          <a:bodyPr>
            <a:normAutofit fontScale="92500" lnSpcReduction="20000"/>
          </a:bodyPr>
          <a:lstStyle/>
          <a:p>
            <a:r>
              <a:rPr lang="en-US" dirty="0"/>
              <a:t>The scope of the assessment module will include the following features:</a:t>
            </a:r>
          </a:p>
          <a:p>
            <a:endParaRPr lang="en-US" dirty="0"/>
          </a:p>
          <a:p>
            <a:pPr marL="0" indent="0">
              <a:buNone/>
            </a:pPr>
            <a:r>
              <a:rPr lang="en-US" dirty="0"/>
              <a:t> </a:t>
            </a:r>
          </a:p>
          <a:p>
            <a:pPr>
              <a:buFont typeface="Wingdings" panose="05000000000000000000" pitchFamily="2" charset="2"/>
              <a:buChar char="§"/>
            </a:pPr>
            <a:r>
              <a:rPr lang="en-US" dirty="0"/>
              <a:t> The ability for teachers to administer assessments</a:t>
            </a:r>
          </a:p>
          <a:p>
            <a:pPr>
              <a:buFont typeface="Wingdings" panose="05000000000000000000" pitchFamily="2" charset="2"/>
              <a:buChar char="§"/>
            </a:pPr>
            <a:r>
              <a:rPr lang="en-US" dirty="0"/>
              <a:t> The ability for students to take assessments</a:t>
            </a:r>
          </a:p>
          <a:p>
            <a:pPr>
              <a:buFont typeface="Wingdings" panose="05000000000000000000" pitchFamily="2" charset="2"/>
              <a:buChar char="§"/>
            </a:pPr>
            <a:r>
              <a:rPr lang="en-US" dirty="0"/>
              <a:t> The format of the assessments will include a varying number of questions on each test</a:t>
            </a:r>
          </a:p>
          <a:p>
            <a:pPr>
              <a:buFont typeface="Wingdings" panose="05000000000000000000" pitchFamily="2" charset="2"/>
              <a:buChar char="§"/>
            </a:pPr>
            <a:r>
              <a:rPr lang="en-US" dirty="0"/>
              <a:t> Questions in assessments will come in three different possible types: true/false, multiple choice, and fill-in-the-blank</a:t>
            </a:r>
          </a:p>
          <a:p>
            <a:pPr>
              <a:buFont typeface="Wingdings" panose="05000000000000000000" pitchFamily="2" charset="2"/>
              <a:buChar char="§"/>
            </a:pPr>
            <a:r>
              <a:rPr lang="en-US" dirty="0"/>
              <a:t> The ability to have assessments automatically graded</a:t>
            </a:r>
          </a:p>
          <a:p>
            <a:pPr>
              <a:buFont typeface="Wingdings" panose="05000000000000000000" pitchFamily="2" charset="2"/>
              <a:buChar char="§"/>
            </a:pPr>
            <a:r>
              <a:rPr lang="en-US" dirty="0"/>
              <a:t> Presenting the results of the assessment to the user</a:t>
            </a:r>
          </a:p>
        </p:txBody>
      </p:sp>
      <p:cxnSp>
        <p:nvCxnSpPr>
          <p:cNvPr id="4" name="Straight Connector 3">
            <a:extLst>
              <a:ext uri="{FF2B5EF4-FFF2-40B4-BE49-F238E27FC236}">
                <a16:creationId xmlns:a16="http://schemas.microsoft.com/office/drawing/2014/main" id="{8F36E7F2-3C17-4682-AB8B-5D09EDE569A5}"/>
              </a:ext>
            </a:extLst>
          </p:cNvPr>
          <p:cNvCxnSpPr>
            <a:cxnSpLocks/>
          </p:cNvCxnSpPr>
          <p:nvPr/>
        </p:nvCxnSpPr>
        <p:spPr>
          <a:xfrm>
            <a:off x="3314700" y="2438400"/>
            <a:ext cx="2514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20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BFC0-2457-49CE-BFEB-9B6E90463AC3}"/>
              </a:ext>
            </a:extLst>
          </p:cNvPr>
          <p:cNvSpPr>
            <a:spLocks noGrp="1"/>
          </p:cNvSpPr>
          <p:nvPr>
            <p:ph type="title"/>
          </p:nvPr>
        </p:nvSpPr>
        <p:spPr/>
        <p:txBody>
          <a:bodyPr/>
          <a:lstStyle/>
          <a:p>
            <a:r>
              <a:rPr lang="en-US" dirty="0"/>
              <a:t>Project challenges</a:t>
            </a:r>
          </a:p>
        </p:txBody>
      </p:sp>
      <p:sp>
        <p:nvSpPr>
          <p:cNvPr id="3" name="Content Placeholder 2">
            <a:extLst>
              <a:ext uri="{FF2B5EF4-FFF2-40B4-BE49-F238E27FC236}">
                <a16:creationId xmlns:a16="http://schemas.microsoft.com/office/drawing/2014/main" id="{6BEDCA6B-1490-4293-8A36-BC2C02C395EA}"/>
              </a:ext>
            </a:extLst>
          </p:cNvPr>
          <p:cNvSpPr>
            <a:spLocks noGrp="1"/>
          </p:cNvSpPr>
          <p:nvPr>
            <p:ph idx="1"/>
          </p:nvPr>
        </p:nvSpPr>
        <p:spPr/>
        <p:txBody>
          <a:bodyPr>
            <a:normAutofit/>
          </a:bodyPr>
          <a:lstStyle/>
          <a:p>
            <a:pPr algn="ctr"/>
            <a:r>
              <a:rPr lang="en-US" dirty="0"/>
              <a:t>Some challenges presented by this project will include:</a:t>
            </a:r>
          </a:p>
          <a:p>
            <a:endParaRPr lang="en-US" dirty="0"/>
          </a:p>
          <a:p>
            <a:pPr marL="0" indent="0">
              <a:buNone/>
            </a:pPr>
            <a:endParaRPr lang="en-US" dirty="0"/>
          </a:p>
          <a:p>
            <a:pPr>
              <a:buFont typeface="Wingdings" panose="05000000000000000000" pitchFamily="2" charset="2"/>
              <a:buChar char="§"/>
            </a:pPr>
            <a:r>
              <a:rPr lang="en-US" dirty="0"/>
              <a:t> The development of an easy-to-use UI for both teachers and students</a:t>
            </a:r>
          </a:p>
          <a:p>
            <a:pPr>
              <a:buFont typeface="Wingdings" panose="05000000000000000000" pitchFamily="2" charset="2"/>
              <a:buChar char="§"/>
            </a:pPr>
            <a:r>
              <a:rPr lang="en-US" dirty="0"/>
              <a:t> Accurately grading assessments 100% of the time</a:t>
            </a:r>
          </a:p>
          <a:p>
            <a:pPr>
              <a:buFont typeface="Wingdings" panose="05000000000000000000" pitchFamily="2" charset="2"/>
              <a:buChar char="§"/>
            </a:pPr>
            <a:r>
              <a:rPr lang="en-US" dirty="0"/>
              <a:t> Possibly validating user input for fill-in-the-blank questions</a:t>
            </a:r>
          </a:p>
        </p:txBody>
      </p:sp>
      <p:cxnSp>
        <p:nvCxnSpPr>
          <p:cNvPr id="5" name="Straight Connector 4">
            <a:extLst>
              <a:ext uri="{FF2B5EF4-FFF2-40B4-BE49-F238E27FC236}">
                <a16:creationId xmlns:a16="http://schemas.microsoft.com/office/drawing/2014/main" id="{895BD586-D907-4FDA-97A5-3A981A0BAE56}"/>
              </a:ext>
            </a:extLst>
          </p:cNvPr>
          <p:cNvCxnSpPr>
            <a:cxnSpLocks/>
          </p:cNvCxnSpPr>
          <p:nvPr/>
        </p:nvCxnSpPr>
        <p:spPr>
          <a:xfrm>
            <a:off x="3314700" y="2514600"/>
            <a:ext cx="2514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042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BFC0-2457-49CE-BFEB-9B6E90463AC3}"/>
              </a:ext>
            </a:extLst>
          </p:cNvPr>
          <p:cNvSpPr>
            <a:spLocks noGrp="1"/>
          </p:cNvSpPr>
          <p:nvPr>
            <p:ph type="title"/>
          </p:nvPr>
        </p:nvSpPr>
        <p:spPr/>
        <p:txBody>
          <a:bodyPr/>
          <a:lstStyle/>
          <a:p>
            <a:r>
              <a:rPr lang="en-US" dirty="0"/>
              <a:t>User stories (preliminary)</a:t>
            </a:r>
          </a:p>
        </p:txBody>
      </p:sp>
      <p:sp>
        <p:nvSpPr>
          <p:cNvPr id="3" name="Content Placeholder 2">
            <a:extLst>
              <a:ext uri="{FF2B5EF4-FFF2-40B4-BE49-F238E27FC236}">
                <a16:creationId xmlns:a16="http://schemas.microsoft.com/office/drawing/2014/main" id="{6BEDCA6B-1490-4293-8A36-BC2C02C395EA}"/>
              </a:ext>
            </a:extLst>
          </p:cNvPr>
          <p:cNvSpPr>
            <a:spLocks noGrp="1"/>
          </p:cNvSpPr>
          <p:nvPr>
            <p:ph idx="1"/>
          </p:nvPr>
        </p:nvSpPr>
        <p:spPr/>
        <p:txBody>
          <a:bodyPr>
            <a:normAutofit/>
          </a:bodyPr>
          <a:lstStyle/>
          <a:p>
            <a:pPr>
              <a:buFont typeface="Wingdings" panose="05000000000000000000" pitchFamily="2" charset="2"/>
              <a:buChar char="§"/>
            </a:pPr>
            <a:r>
              <a:rPr lang="en-US" dirty="0"/>
              <a:t>Shirley I. Teach</a:t>
            </a:r>
          </a:p>
          <a:p>
            <a:pPr lvl="1">
              <a:buFont typeface="Wingdings" panose="05000000000000000000" pitchFamily="2" charset="2"/>
              <a:buChar char="§"/>
            </a:pPr>
            <a:r>
              <a:rPr lang="en-US" dirty="0"/>
              <a:t>As a teacher user, I want to easily administer tests on the online platform so that I have them graded for me.</a:t>
            </a:r>
          </a:p>
          <a:p>
            <a:pPr>
              <a:buFont typeface="Wingdings" panose="05000000000000000000" pitchFamily="2" charset="2"/>
              <a:buChar char="§"/>
            </a:pPr>
            <a:endParaRPr lang="en-US" dirty="0"/>
          </a:p>
          <a:p>
            <a:pPr>
              <a:buFont typeface="Wingdings" panose="05000000000000000000" pitchFamily="2" charset="2"/>
              <a:buChar char="§"/>
            </a:pPr>
            <a:r>
              <a:rPr lang="en-US" dirty="0"/>
              <a:t>Edgar Lerner</a:t>
            </a:r>
          </a:p>
          <a:p>
            <a:pPr lvl="1">
              <a:buFont typeface="Wingdings" panose="05000000000000000000" pitchFamily="2" charset="2"/>
              <a:buChar char="§"/>
            </a:pPr>
            <a:r>
              <a:rPr lang="en-US" dirty="0"/>
              <a:t>As a student user, I want to take tests as quickly as possible so that I can spend time on other things.</a:t>
            </a:r>
          </a:p>
          <a:p>
            <a:pPr marL="0" indent="0">
              <a:buNone/>
            </a:pPr>
            <a:endParaRPr lang="en-US" dirty="0"/>
          </a:p>
          <a:p>
            <a:pPr>
              <a:buFont typeface="Wingdings" panose="05000000000000000000" pitchFamily="2" charset="2"/>
              <a:buChar char="§"/>
            </a:pPr>
            <a:r>
              <a:rPr lang="en-US" dirty="0"/>
              <a:t>Mark T. Test</a:t>
            </a:r>
          </a:p>
          <a:p>
            <a:pPr lvl="1">
              <a:buFont typeface="Wingdings" panose="05000000000000000000" pitchFamily="2" charset="2"/>
              <a:buChar char="§"/>
            </a:pPr>
            <a:r>
              <a:rPr lang="en-US" dirty="0"/>
              <a:t>As a teacher user, I want to be able to understand how to use the online platform easily because I am used to grading on physical paper.</a:t>
            </a:r>
          </a:p>
        </p:txBody>
      </p:sp>
    </p:spTree>
    <p:extLst>
      <p:ext uri="{BB962C8B-B14F-4D97-AF65-F5344CB8AC3E}">
        <p14:creationId xmlns:p14="http://schemas.microsoft.com/office/powerpoint/2010/main" val="272013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4D7A-D6D0-45AD-AA27-A4BA9E5F097B}"/>
              </a:ext>
            </a:extLst>
          </p:cNvPr>
          <p:cNvSpPr>
            <a:spLocks noGrp="1"/>
          </p:cNvSpPr>
          <p:nvPr>
            <p:ph type="title"/>
          </p:nvPr>
        </p:nvSpPr>
        <p:spPr>
          <a:xfrm>
            <a:off x="-76200" y="594358"/>
            <a:ext cx="3124200" cy="4282442"/>
          </a:xfrm>
        </p:spPr>
        <p:txBody>
          <a:bodyPr>
            <a:normAutofit/>
          </a:bodyPr>
          <a:lstStyle/>
          <a:p>
            <a:pPr algn="ctr"/>
            <a:r>
              <a:rPr lang="en-US" sz="4400" dirty="0"/>
              <a:t>Initial sketch of assessment page</a:t>
            </a:r>
          </a:p>
        </p:txBody>
      </p:sp>
      <p:pic>
        <p:nvPicPr>
          <p:cNvPr id="8" name="Content Placeholder 7">
            <a:extLst>
              <a:ext uri="{FF2B5EF4-FFF2-40B4-BE49-F238E27FC236}">
                <a16:creationId xmlns:a16="http://schemas.microsoft.com/office/drawing/2014/main" id="{FFDB612F-4FE0-49A8-930F-CBCB029C9C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60895" y="34243"/>
            <a:ext cx="5658160" cy="6823757"/>
          </a:xfrm>
        </p:spPr>
      </p:pic>
    </p:spTree>
    <p:extLst>
      <p:ext uri="{BB962C8B-B14F-4D97-AF65-F5344CB8AC3E}">
        <p14:creationId xmlns:p14="http://schemas.microsoft.com/office/powerpoint/2010/main" val="404657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B512-A952-444A-96B9-E3E4B91CDA06}"/>
              </a:ext>
            </a:extLst>
          </p:cNvPr>
          <p:cNvSpPr>
            <a:spLocks noGrp="1"/>
          </p:cNvSpPr>
          <p:nvPr>
            <p:ph type="title"/>
          </p:nvPr>
        </p:nvSpPr>
        <p:spPr/>
        <p:txBody>
          <a:bodyPr/>
          <a:lstStyle/>
          <a:p>
            <a:r>
              <a:rPr lang="en-US" dirty="0"/>
              <a:t>JavaScript Pseudocode</a:t>
            </a:r>
          </a:p>
        </p:txBody>
      </p:sp>
      <p:sp>
        <p:nvSpPr>
          <p:cNvPr id="3" name="Content Placeholder 2">
            <a:extLst>
              <a:ext uri="{FF2B5EF4-FFF2-40B4-BE49-F238E27FC236}">
                <a16:creationId xmlns:a16="http://schemas.microsoft.com/office/drawing/2014/main" id="{DD241D88-4732-4208-906A-F80927163216}"/>
              </a:ext>
            </a:extLst>
          </p:cNvPr>
          <p:cNvSpPr>
            <a:spLocks noGrp="1"/>
          </p:cNvSpPr>
          <p:nvPr>
            <p:ph idx="1"/>
          </p:nvPr>
        </p:nvSpPr>
        <p:spPr/>
        <p:txBody>
          <a:bodyPr>
            <a:normAutofit fontScale="85000" lnSpcReduction="10000"/>
          </a:bodyPr>
          <a:lstStyle/>
          <a:p>
            <a:r>
              <a:rPr lang="en-US" dirty="0"/>
              <a:t>Declare variables for test name, test length (number of minutes), and multi-dimensional test content arrays (for questions and answers)</a:t>
            </a:r>
          </a:p>
          <a:p>
            <a:endParaRPr lang="en-US" dirty="0"/>
          </a:p>
          <a:p>
            <a:r>
              <a:rPr lang="en-US" dirty="0"/>
              <a:t>Assign strings for question text in the first column of the content array</a:t>
            </a:r>
          </a:p>
          <a:p>
            <a:pPr lvl="1"/>
            <a:r>
              <a:rPr lang="en-US" dirty="0"/>
              <a:t>Possibly assign question types (multi-choice, t/f, or typed) to the second column of the content array</a:t>
            </a:r>
          </a:p>
          <a:p>
            <a:pPr lvl="1"/>
            <a:r>
              <a:rPr lang="en-US" dirty="0"/>
              <a:t>Possibly assign the correct answers (a, b, c, d, e, true, false, or a text value) to the third column of the content array</a:t>
            </a:r>
          </a:p>
          <a:p>
            <a:pPr lvl="1"/>
            <a:r>
              <a:rPr lang="en-US" dirty="0"/>
              <a:t>For the multiple choice questions, assign the possible answers in the third and subsequent columns in the content array</a:t>
            </a:r>
          </a:p>
          <a:p>
            <a:endParaRPr lang="en-US" dirty="0"/>
          </a:p>
          <a:p>
            <a:r>
              <a:rPr lang="en-US" dirty="0"/>
              <a:t>Create a function that iterates through a loop to populate the test page with the questions (and possible answers where necessary) from the content array. This will need to get the number of rows in the array for the number of times to loop. It will also need to be able to handle different question types.</a:t>
            </a:r>
          </a:p>
        </p:txBody>
      </p:sp>
    </p:spTree>
    <p:extLst>
      <p:ext uri="{BB962C8B-B14F-4D97-AF65-F5344CB8AC3E}">
        <p14:creationId xmlns:p14="http://schemas.microsoft.com/office/powerpoint/2010/main" val="402445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B512-A952-444A-96B9-E3E4B91CDA06}"/>
              </a:ext>
            </a:extLst>
          </p:cNvPr>
          <p:cNvSpPr>
            <a:spLocks noGrp="1"/>
          </p:cNvSpPr>
          <p:nvPr>
            <p:ph type="title"/>
          </p:nvPr>
        </p:nvSpPr>
        <p:spPr/>
        <p:txBody>
          <a:bodyPr/>
          <a:lstStyle/>
          <a:p>
            <a:r>
              <a:rPr lang="en-US" dirty="0"/>
              <a:t>JavaScript Pseudocode, cont.</a:t>
            </a:r>
          </a:p>
        </p:txBody>
      </p:sp>
      <p:sp>
        <p:nvSpPr>
          <p:cNvPr id="3" name="Content Placeholder 2">
            <a:extLst>
              <a:ext uri="{FF2B5EF4-FFF2-40B4-BE49-F238E27FC236}">
                <a16:creationId xmlns:a16="http://schemas.microsoft.com/office/drawing/2014/main" id="{DD241D88-4732-4208-906A-F80927163216}"/>
              </a:ext>
            </a:extLst>
          </p:cNvPr>
          <p:cNvSpPr>
            <a:spLocks noGrp="1"/>
          </p:cNvSpPr>
          <p:nvPr>
            <p:ph idx="1"/>
          </p:nvPr>
        </p:nvSpPr>
        <p:spPr/>
        <p:txBody>
          <a:bodyPr>
            <a:normAutofit fontScale="70000" lnSpcReduction="20000"/>
          </a:bodyPr>
          <a:lstStyle/>
          <a:p>
            <a:r>
              <a:rPr lang="en-US" dirty="0"/>
              <a:t>Optional: Create an </a:t>
            </a:r>
            <a:r>
              <a:rPr lang="en-US" dirty="0" err="1"/>
              <a:t>onmouseover</a:t>
            </a:r>
            <a:r>
              <a:rPr lang="en-US" dirty="0"/>
              <a:t> event to highlight the answer that the user is hovering over with their mouse cursor</a:t>
            </a:r>
          </a:p>
          <a:p>
            <a:endParaRPr lang="en-US" dirty="0"/>
          </a:p>
          <a:p>
            <a:r>
              <a:rPr lang="en-US" dirty="0"/>
              <a:t>Optional: Create an onclick event that highlights the answer chosen (or can use radio buttons)</a:t>
            </a:r>
          </a:p>
          <a:p>
            <a:endParaRPr lang="en-US" dirty="0"/>
          </a:p>
          <a:p>
            <a:r>
              <a:rPr lang="en-US" dirty="0"/>
              <a:t>Create a function that checks whether or not the user's answers are correct.</a:t>
            </a:r>
          </a:p>
          <a:p>
            <a:endParaRPr lang="en-US" dirty="0"/>
          </a:p>
          <a:p>
            <a:r>
              <a:rPr lang="en-US" dirty="0"/>
              <a:t>Create a function that calculates the student’s grade.</a:t>
            </a:r>
          </a:p>
          <a:p>
            <a:endParaRPr lang="en-US" dirty="0"/>
          </a:p>
          <a:p>
            <a:r>
              <a:rPr lang="en-US" dirty="0"/>
              <a:t>Optional: Create a function that highlights the correct answer (and, if needed, the incorrect answer that the user chose) for each question (after the user submits the test)</a:t>
            </a:r>
          </a:p>
          <a:p>
            <a:endParaRPr lang="en-US" dirty="0"/>
          </a:p>
          <a:p>
            <a:r>
              <a:rPr lang="en-US" dirty="0"/>
              <a:t>Optional: Implement a timer that ends the quiz when it has expired and submits the form.</a:t>
            </a:r>
          </a:p>
        </p:txBody>
      </p:sp>
    </p:spTree>
    <p:extLst>
      <p:ext uri="{BB962C8B-B14F-4D97-AF65-F5344CB8AC3E}">
        <p14:creationId xmlns:p14="http://schemas.microsoft.com/office/powerpoint/2010/main" val="418138039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TM02900769[[fn=Retrospect]]</Template>
  <TotalTime>1429</TotalTime>
  <Words>630</Words>
  <Application>Microsoft Office PowerPoint</Application>
  <PresentationFormat>On-screen Show (4:3)</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Project Process Book</vt:lpstr>
      <vt:lpstr>Customer information</vt:lpstr>
      <vt:lpstr>Project scope</vt:lpstr>
      <vt:lpstr>Project challenges</vt:lpstr>
      <vt:lpstr>User stories (preliminary)</vt:lpstr>
      <vt:lpstr>Initial sketch of assessment page</vt:lpstr>
      <vt:lpstr>JavaScript Pseudocode</vt:lpstr>
      <vt:lpstr>JavaScript Pseudocode,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Book</dc:title>
  <dc:creator>Adam Harris</dc:creator>
  <cp:lastModifiedBy>Adam Harris</cp:lastModifiedBy>
  <cp:revision>12</cp:revision>
  <dcterms:created xsi:type="dcterms:W3CDTF">2019-12-23T05:31:20Z</dcterms:created>
  <dcterms:modified xsi:type="dcterms:W3CDTF">2019-12-24T05:24:16Z</dcterms:modified>
</cp:coreProperties>
</file>