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0" r:id="rId6"/>
    <p:sldId id="259" r:id="rId7"/>
    <p:sldId id="261" r:id="rId8"/>
    <p:sldId id="265" r:id="rId9"/>
    <p:sldId id="271" r:id="rId10"/>
    <p:sldId id="272" r:id="rId11"/>
    <p:sldId id="262" r:id="rId12"/>
    <p:sldId id="267" r:id="rId13"/>
    <p:sldId id="268" r:id="rId14"/>
    <p:sldId id="269" r:id="rId15"/>
    <p:sldId id="263" r:id="rId16"/>
    <p:sldId id="266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>
      <p:cViewPr>
        <p:scale>
          <a:sx n="90" d="100"/>
          <a:sy n="90" d="100"/>
        </p:scale>
        <p:origin x="37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basse vision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Module 1 : affichage données GPS</a:t>
            </a:r>
          </a:p>
          <a:p>
            <a:r>
              <a:rPr lang="fr-FR" sz="1800" dirty="0"/>
              <a:t>Module 2 : affichage donnés météo (température, pression atmosphérique et hygrométrie) </a:t>
            </a:r>
          </a:p>
          <a:p>
            <a:r>
              <a:rPr lang="fr-FR" sz="1800" dirty="0"/>
              <a:t>Module 3 : calcul  de marée (affichage pendule et </a:t>
            </a:r>
            <a:r>
              <a:rPr lang="fr-FR" sz="1800" dirty="0" err="1"/>
              <a:t>sinusoide</a:t>
            </a:r>
            <a:r>
              <a:rPr lang="fr-FR" sz="1800" dirty="0"/>
              <a:t>) et données astronomiques</a:t>
            </a:r>
          </a:p>
          <a:p>
            <a:r>
              <a:rPr lang="fr-FR" sz="1800" dirty="0"/>
              <a:t>Module 4 : interface avec les équipements du bord en NMEA 2000  </a:t>
            </a:r>
          </a:p>
          <a:p>
            <a:r>
              <a:rPr lang="fr-FR" sz="1800" dirty="0"/>
              <a:t>Chaque module est un projet à part entière fonctionnant de façon autonome</a:t>
            </a:r>
          </a:p>
          <a:p>
            <a:r>
              <a:rPr lang="fr-FR" sz="1800" dirty="0"/>
              <a:t>Enfin, tous ces modules sont intégrés dans une seule application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7326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078842-8BAA-413C-B02F-FCC5B1DE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Module 2 : affichage mode historique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4849E6-B051-4979-AD32-7D32ABF95CB1}"/>
              </a:ext>
            </a:extLst>
          </p:cNvPr>
          <p:cNvSpPr/>
          <p:nvPr/>
        </p:nvSpPr>
        <p:spPr>
          <a:xfrm>
            <a:off x="1066800" y="2590800"/>
            <a:ext cx="57912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84E5C63-0416-4A33-8C1A-FC3CCED67743}"/>
              </a:ext>
            </a:extLst>
          </p:cNvPr>
          <p:cNvSpPr/>
          <p:nvPr/>
        </p:nvSpPr>
        <p:spPr>
          <a:xfrm>
            <a:off x="1626781" y="4040372"/>
            <a:ext cx="4424102" cy="956930"/>
          </a:xfrm>
          <a:custGeom>
            <a:avLst/>
            <a:gdLst>
              <a:gd name="connsiteX0" fmla="*/ 0 w 4424102"/>
              <a:gd name="connsiteY0" fmla="*/ 372140 h 956930"/>
              <a:gd name="connsiteX1" fmla="*/ 297712 w 4424102"/>
              <a:gd name="connsiteY1" fmla="*/ 202019 h 956930"/>
              <a:gd name="connsiteX2" fmla="*/ 350875 w 4424102"/>
              <a:gd name="connsiteY2" fmla="*/ 148856 h 956930"/>
              <a:gd name="connsiteX3" fmla="*/ 414670 w 4424102"/>
              <a:gd name="connsiteY3" fmla="*/ 106326 h 956930"/>
              <a:gd name="connsiteX4" fmla="*/ 446568 w 4424102"/>
              <a:gd name="connsiteY4" fmla="*/ 85061 h 956930"/>
              <a:gd name="connsiteX5" fmla="*/ 478466 w 4424102"/>
              <a:gd name="connsiteY5" fmla="*/ 63795 h 956930"/>
              <a:gd name="connsiteX6" fmla="*/ 510363 w 4424102"/>
              <a:gd name="connsiteY6" fmla="*/ 53163 h 956930"/>
              <a:gd name="connsiteX7" fmla="*/ 542261 w 4424102"/>
              <a:gd name="connsiteY7" fmla="*/ 31898 h 956930"/>
              <a:gd name="connsiteX8" fmla="*/ 744279 w 4424102"/>
              <a:gd name="connsiteY8" fmla="*/ 0 h 956930"/>
              <a:gd name="connsiteX9" fmla="*/ 903768 w 4424102"/>
              <a:gd name="connsiteY9" fmla="*/ 10633 h 956930"/>
              <a:gd name="connsiteX10" fmla="*/ 935666 w 4424102"/>
              <a:gd name="connsiteY10" fmla="*/ 21265 h 956930"/>
              <a:gd name="connsiteX11" fmla="*/ 956931 w 4424102"/>
              <a:gd name="connsiteY11" fmla="*/ 53163 h 956930"/>
              <a:gd name="connsiteX12" fmla="*/ 1020726 w 4424102"/>
              <a:gd name="connsiteY12" fmla="*/ 95693 h 956930"/>
              <a:gd name="connsiteX13" fmla="*/ 1052624 w 4424102"/>
              <a:gd name="connsiteY13" fmla="*/ 159488 h 956930"/>
              <a:gd name="connsiteX14" fmla="*/ 1073889 w 4424102"/>
              <a:gd name="connsiteY14" fmla="*/ 180754 h 956930"/>
              <a:gd name="connsiteX15" fmla="*/ 1095154 w 4424102"/>
              <a:gd name="connsiteY15" fmla="*/ 212651 h 956930"/>
              <a:gd name="connsiteX16" fmla="*/ 1148317 w 4424102"/>
              <a:gd name="connsiteY16" fmla="*/ 287079 h 956930"/>
              <a:gd name="connsiteX17" fmla="*/ 1158949 w 4424102"/>
              <a:gd name="connsiteY17" fmla="*/ 329609 h 956930"/>
              <a:gd name="connsiteX18" fmla="*/ 1190847 w 4424102"/>
              <a:gd name="connsiteY18" fmla="*/ 393405 h 956930"/>
              <a:gd name="connsiteX19" fmla="*/ 1233377 w 4424102"/>
              <a:gd name="connsiteY19" fmla="*/ 425302 h 956930"/>
              <a:gd name="connsiteX20" fmla="*/ 1244010 w 4424102"/>
              <a:gd name="connsiteY20" fmla="*/ 467833 h 956930"/>
              <a:gd name="connsiteX21" fmla="*/ 1297172 w 4424102"/>
              <a:gd name="connsiteY21" fmla="*/ 499730 h 956930"/>
              <a:gd name="connsiteX22" fmla="*/ 1403498 w 4424102"/>
              <a:gd name="connsiteY22" fmla="*/ 531628 h 956930"/>
              <a:gd name="connsiteX23" fmla="*/ 1594884 w 4424102"/>
              <a:gd name="connsiteY23" fmla="*/ 510363 h 956930"/>
              <a:gd name="connsiteX24" fmla="*/ 1648047 w 4424102"/>
              <a:gd name="connsiteY24" fmla="*/ 499730 h 956930"/>
              <a:gd name="connsiteX25" fmla="*/ 1722475 w 4424102"/>
              <a:gd name="connsiteY25" fmla="*/ 489098 h 956930"/>
              <a:gd name="connsiteX26" fmla="*/ 1775638 w 4424102"/>
              <a:gd name="connsiteY26" fmla="*/ 478465 h 956930"/>
              <a:gd name="connsiteX27" fmla="*/ 2062717 w 4424102"/>
              <a:gd name="connsiteY27" fmla="*/ 467833 h 956930"/>
              <a:gd name="connsiteX28" fmla="*/ 2190307 w 4424102"/>
              <a:gd name="connsiteY28" fmla="*/ 457200 h 956930"/>
              <a:gd name="connsiteX29" fmla="*/ 2222205 w 4424102"/>
              <a:gd name="connsiteY29" fmla="*/ 435935 h 956930"/>
              <a:gd name="connsiteX30" fmla="*/ 2254103 w 4424102"/>
              <a:gd name="connsiteY30" fmla="*/ 425302 h 956930"/>
              <a:gd name="connsiteX31" fmla="*/ 2349796 w 4424102"/>
              <a:gd name="connsiteY31" fmla="*/ 372140 h 956930"/>
              <a:gd name="connsiteX32" fmla="*/ 2381693 w 4424102"/>
              <a:gd name="connsiteY32" fmla="*/ 350875 h 956930"/>
              <a:gd name="connsiteX33" fmla="*/ 2488019 w 4424102"/>
              <a:gd name="connsiteY33" fmla="*/ 318977 h 956930"/>
              <a:gd name="connsiteX34" fmla="*/ 2562447 w 4424102"/>
              <a:gd name="connsiteY34" fmla="*/ 297712 h 956930"/>
              <a:gd name="connsiteX35" fmla="*/ 2594345 w 4424102"/>
              <a:gd name="connsiteY35" fmla="*/ 276447 h 956930"/>
              <a:gd name="connsiteX36" fmla="*/ 2626242 w 4424102"/>
              <a:gd name="connsiteY36" fmla="*/ 265814 h 956930"/>
              <a:gd name="connsiteX37" fmla="*/ 2658140 w 4424102"/>
              <a:gd name="connsiteY37" fmla="*/ 233916 h 956930"/>
              <a:gd name="connsiteX38" fmla="*/ 2721935 w 4424102"/>
              <a:gd name="connsiteY38" fmla="*/ 191386 h 956930"/>
              <a:gd name="connsiteX39" fmla="*/ 2753833 w 4424102"/>
              <a:gd name="connsiteY39" fmla="*/ 159488 h 956930"/>
              <a:gd name="connsiteX40" fmla="*/ 2828261 w 4424102"/>
              <a:gd name="connsiteY40" fmla="*/ 127591 h 956930"/>
              <a:gd name="connsiteX41" fmla="*/ 2902689 w 4424102"/>
              <a:gd name="connsiteY41" fmla="*/ 95693 h 956930"/>
              <a:gd name="connsiteX42" fmla="*/ 2987749 w 4424102"/>
              <a:gd name="connsiteY42" fmla="*/ 74428 h 956930"/>
              <a:gd name="connsiteX43" fmla="*/ 3030279 w 4424102"/>
              <a:gd name="connsiteY43" fmla="*/ 85061 h 956930"/>
              <a:gd name="connsiteX44" fmla="*/ 3062177 w 4424102"/>
              <a:gd name="connsiteY44" fmla="*/ 116958 h 956930"/>
              <a:gd name="connsiteX45" fmla="*/ 3115340 w 4424102"/>
              <a:gd name="connsiteY45" fmla="*/ 191386 h 956930"/>
              <a:gd name="connsiteX46" fmla="*/ 3125972 w 4424102"/>
              <a:gd name="connsiteY46" fmla="*/ 361507 h 956930"/>
              <a:gd name="connsiteX47" fmla="*/ 3115340 w 4424102"/>
              <a:gd name="connsiteY47" fmla="*/ 552893 h 956930"/>
              <a:gd name="connsiteX48" fmla="*/ 3125972 w 4424102"/>
              <a:gd name="connsiteY48" fmla="*/ 691116 h 956930"/>
              <a:gd name="connsiteX49" fmla="*/ 3136605 w 4424102"/>
              <a:gd name="connsiteY49" fmla="*/ 723014 h 956930"/>
              <a:gd name="connsiteX50" fmla="*/ 3168503 w 4424102"/>
              <a:gd name="connsiteY50" fmla="*/ 733647 h 956930"/>
              <a:gd name="connsiteX51" fmla="*/ 3200400 w 4424102"/>
              <a:gd name="connsiteY51" fmla="*/ 754912 h 956930"/>
              <a:gd name="connsiteX52" fmla="*/ 3221666 w 4424102"/>
              <a:gd name="connsiteY52" fmla="*/ 776177 h 956930"/>
              <a:gd name="connsiteX53" fmla="*/ 3253563 w 4424102"/>
              <a:gd name="connsiteY53" fmla="*/ 797442 h 956930"/>
              <a:gd name="connsiteX54" fmla="*/ 3285461 w 4424102"/>
              <a:gd name="connsiteY54" fmla="*/ 829340 h 956930"/>
              <a:gd name="connsiteX55" fmla="*/ 3317359 w 4424102"/>
              <a:gd name="connsiteY55" fmla="*/ 839972 h 956930"/>
              <a:gd name="connsiteX56" fmla="*/ 3349256 w 4424102"/>
              <a:gd name="connsiteY56" fmla="*/ 861237 h 956930"/>
              <a:gd name="connsiteX57" fmla="*/ 3381154 w 4424102"/>
              <a:gd name="connsiteY57" fmla="*/ 871870 h 956930"/>
              <a:gd name="connsiteX58" fmla="*/ 3402419 w 4424102"/>
              <a:gd name="connsiteY58" fmla="*/ 903768 h 956930"/>
              <a:gd name="connsiteX59" fmla="*/ 3466214 w 4424102"/>
              <a:gd name="connsiteY59" fmla="*/ 925033 h 956930"/>
              <a:gd name="connsiteX60" fmla="*/ 3508745 w 4424102"/>
              <a:gd name="connsiteY60" fmla="*/ 935665 h 956930"/>
              <a:gd name="connsiteX61" fmla="*/ 3540642 w 4424102"/>
              <a:gd name="connsiteY61" fmla="*/ 946298 h 956930"/>
              <a:gd name="connsiteX62" fmla="*/ 3593805 w 4424102"/>
              <a:gd name="connsiteY62" fmla="*/ 956930 h 956930"/>
              <a:gd name="connsiteX63" fmla="*/ 3753293 w 4424102"/>
              <a:gd name="connsiteY63" fmla="*/ 946298 h 956930"/>
              <a:gd name="connsiteX64" fmla="*/ 3848986 w 4424102"/>
              <a:gd name="connsiteY64" fmla="*/ 935665 h 956930"/>
              <a:gd name="connsiteX65" fmla="*/ 3870252 w 4424102"/>
              <a:gd name="connsiteY65" fmla="*/ 914400 h 956930"/>
              <a:gd name="connsiteX66" fmla="*/ 3848986 w 4424102"/>
              <a:gd name="connsiteY66" fmla="*/ 893135 h 956930"/>
              <a:gd name="connsiteX67" fmla="*/ 3870252 w 4424102"/>
              <a:gd name="connsiteY67" fmla="*/ 733647 h 956930"/>
              <a:gd name="connsiteX68" fmla="*/ 3912782 w 4424102"/>
              <a:gd name="connsiteY68" fmla="*/ 669851 h 956930"/>
              <a:gd name="connsiteX69" fmla="*/ 3923414 w 4424102"/>
              <a:gd name="connsiteY69" fmla="*/ 637954 h 956930"/>
              <a:gd name="connsiteX70" fmla="*/ 3944679 w 4424102"/>
              <a:gd name="connsiteY70" fmla="*/ 616688 h 956930"/>
              <a:gd name="connsiteX71" fmla="*/ 3955312 w 4424102"/>
              <a:gd name="connsiteY71" fmla="*/ 563526 h 956930"/>
              <a:gd name="connsiteX72" fmla="*/ 4008475 w 4424102"/>
              <a:gd name="connsiteY72" fmla="*/ 499730 h 956930"/>
              <a:gd name="connsiteX73" fmla="*/ 4040372 w 4424102"/>
              <a:gd name="connsiteY73" fmla="*/ 489098 h 956930"/>
              <a:gd name="connsiteX74" fmla="*/ 4093535 w 4424102"/>
              <a:gd name="connsiteY74" fmla="*/ 457200 h 956930"/>
              <a:gd name="connsiteX75" fmla="*/ 4125433 w 4424102"/>
              <a:gd name="connsiteY75" fmla="*/ 435935 h 956930"/>
              <a:gd name="connsiteX76" fmla="*/ 4157331 w 4424102"/>
              <a:gd name="connsiteY76" fmla="*/ 425302 h 956930"/>
              <a:gd name="connsiteX77" fmla="*/ 4253024 w 4424102"/>
              <a:gd name="connsiteY77" fmla="*/ 372140 h 956930"/>
              <a:gd name="connsiteX78" fmla="*/ 4274289 w 4424102"/>
              <a:gd name="connsiteY78" fmla="*/ 340242 h 956930"/>
              <a:gd name="connsiteX79" fmla="*/ 4338084 w 4424102"/>
              <a:gd name="connsiteY79" fmla="*/ 297712 h 956930"/>
              <a:gd name="connsiteX80" fmla="*/ 4359349 w 4424102"/>
              <a:gd name="connsiteY80" fmla="*/ 265814 h 956930"/>
              <a:gd name="connsiteX81" fmla="*/ 4348717 w 4424102"/>
              <a:gd name="connsiteY81" fmla="*/ 223284 h 956930"/>
              <a:gd name="connsiteX82" fmla="*/ 4359349 w 4424102"/>
              <a:gd name="connsiteY82" fmla="*/ 74428 h 956930"/>
              <a:gd name="connsiteX83" fmla="*/ 4412512 w 4424102"/>
              <a:gd name="connsiteY83" fmla="*/ 53163 h 9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424102" h="956930">
                <a:moveTo>
                  <a:pt x="0" y="372140"/>
                </a:moveTo>
                <a:cubicBezTo>
                  <a:pt x="99237" y="315433"/>
                  <a:pt x="201284" y="263382"/>
                  <a:pt x="297712" y="202019"/>
                </a:cubicBezTo>
                <a:cubicBezTo>
                  <a:pt x="318855" y="188564"/>
                  <a:pt x="331479" y="164726"/>
                  <a:pt x="350875" y="148856"/>
                </a:cubicBezTo>
                <a:cubicBezTo>
                  <a:pt x="370655" y="132672"/>
                  <a:pt x="393405" y="120503"/>
                  <a:pt x="414670" y="106326"/>
                </a:cubicBezTo>
                <a:lnTo>
                  <a:pt x="446568" y="85061"/>
                </a:lnTo>
                <a:cubicBezTo>
                  <a:pt x="457201" y="77972"/>
                  <a:pt x="466343" y="67836"/>
                  <a:pt x="478466" y="63795"/>
                </a:cubicBezTo>
                <a:lnTo>
                  <a:pt x="510363" y="53163"/>
                </a:lnTo>
                <a:cubicBezTo>
                  <a:pt x="520996" y="46075"/>
                  <a:pt x="530252" y="36265"/>
                  <a:pt x="542261" y="31898"/>
                </a:cubicBezTo>
                <a:cubicBezTo>
                  <a:pt x="614033" y="5799"/>
                  <a:pt x="666884" y="7036"/>
                  <a:pt x="744279" y="0"/>
                </a:cubicBezTo>
                <a:cubicBezTo>
                  <a:pt x="797442" y="3544"/>
                  <a:pt x="850813" y="4749"/>
                  <a:pt x="903768" y="10633"/>
                </a:cubicBezTo>
                <a:cubicBezTo>
                  <a:pt x="914907" y="11871"/>
                  <a:pt x="926914" y="14264"/>
                  <a:pt x="935666" y="21265"/>
                </a:cubicBezTo>
                <a:cubicBezTo>
                  <a:pt x="945645" y="29248"/>
                  <a:pt x="947314" y="44748"/>
                  <a:pt x="956931" y="53163"/>
                </a:cubicBezTo>
                <a:cubicBezTo>
                  <a:pt x="976165" y="69993"/>
                  <a:pt x="1020726" y="95693"/>
                  <a:pt x="1020726" y="95693"/>
                </a:cubicBezTo>
                <a:cubicBezTo>
                  <a:pt x="1031957" y="129385"/>
                  <a:pt x="1029068" y="130042"/>
                  <a:pt x="1052624" y="159488"/>
                </a:cubicBezTo>
                <a:cubicBezTo>
                  <a:pt x="1058886" y="167316"/>
                  <a:pt x="1067627" y="172926"/>
                  <a:pt x="1073889" y="180754"/>
                </a:cubicBezTo>
                <a:cubicBezTo>
                  <a:pt x="1081872" y="190732"/>
                  <a:pt x="1087727" y="202253"/>
                  <a:pt x="1095154" y="212651"/>
                </a:cubicBezTo>
                <a:cubicBezTo>
                  <a:pt x="1161083" y="304951"/>
                  <a:pt x="1098211" y="211918"/>
                  <a:pt x="1148317" y="287079"/>
                </a:cubicBezTo>
                <a:cubicBezTo>
                  <a:pt x="1151861" y="301256"/>
                  <a:pt x="1154935" y="315558"/>
                  <a:pt x="1158949" y="329609"/>
                </a:cubicBezTo>
                <a:cubicBezTo>
                  <a:pt x="1165867" y="353821"/>
                  <a:pt x="1172209" y="374767"/>
                  <a:pt x="1190847" y="393405"/>
                </a:cubicBezTo>
                <a:cubicBezTo>
                  <a:pt x="1203377" y="405935"/>
                  <a:pt x="1219200" y="414670"/>
                  <a:pt x="1233377" y="425302"/>
                </a:cubicBezTo>
                <a:cubicBezTo>
                  <a:pt x="1236921" y="439479"/>
                  <a:pt x="1234500" y="456738"/>
                  <a:pt x="1244010" y="467833"/>
                </a:cubicBezTo>
                <a:cubicBezTo>
                  <a:pt x="1257459" y="483524"/>
                  <a:pt x="1278359" y="491179"/>
                  <a:pt x="1297172" y="499730"/>
                </a:cubicBezTo>
                <a:cubicBezTo>
                  <a:pt x="1328807" y="514109"/>
                  <a:pt x="1369225" y="523059"/>
                  <a:pt x="1403498" y="531628"/>
                </a:cubicBezTo>
                <a:lnTo>
                  <a:pt x="1594884" y="510363"/>
                </a:lnTo>
                <a:cubicBezTo>
                  <a:pt x="1612804" y="508026"/>
                  <a:pt x="1630221" y="502701"/>
                  <a:pt x="1648047" y="499730"/>
                </a:cubicBezTo>
                <a:cubicBezTo>
                  <a:pt x="1672767" y="495610"/>
                  <a:pt x="1697755" y="493218"/>
                  <a:pt x="1722475" y="489098"/>
                </a:cubicBezTo>
                <a:cubicBezTo>
                  <a:pt x="1740301" y="486127"/>
                  <a:pt x="1757601" y="479592"/>
                  <a:pt x="1775638" y="478465"/>
                </a:cubicBezTo>
                <a:cubicBezTo>
                  <a:pt x="1871210" y="472492"/>
                  <a:pt x="1967024" y="471377"/>
                  <a:pt x="2062717" y="467833"/>
                </a:cubicBezTo>
                <a:cubicBezTo>
                  <a:pt x="2105247" y="464289"/>
                  <a:pt x="2148458" y="465570"/>
                  <a:pt x="2190307" y="457200"/>
                </a:cubicBezTo>
                <a:cubicBezTo>
                  <a:pt x="2202838" y="454694"/>
                  <a:pt x="2210775" y="441650"/>
                  <a:pt x="2222205" y="435935"/>
                </a:cubicBezTo>
                <a:cubicBezTo>
                  <a:pt x="2232230" y="430923"/>
                  <a:pt x="2244306" y="430745"/>
                  <a:pt x="2254103" y="425302"/>
                </a:cubicBezTo>
                <a:cubicBezTo>
                  <a:pt x="2363779" y="364371"/>
                  <a:pt x="2277621" y="396197"/>
                  <a:pt x="2349796" y="372140"/>
                </a:cubicBezTo>
                <a:cubicBezTo>
                  <a:pt x="2360428" y="365052"/>
                  <a:pt x="2370016" y="356065"/>
                  <a:pt x="2381693" y="350875"/>
                </a:cubicBezTo>
                <a:cubicBezTo>
                  <a:pt x="2427184" y="330656"/>
                  <a:pt x="2444713" y="331350"/>
                  <a:pt x="2488019" y="318977"/>
                </a:cubicBezTo>
                <a:cubicBezTo>
                  <a:pt x="2594794" y="288470"/>
                  <a:pt x="2429493" y="330949"/>
                  <a:pt x="2562447" y="297712"/>
                </a:cubicBezTo>
                <a:cubicBezTo>
                  <a:pt x="2573080" y="290624"/>
                  <a:pt x="2582915" y="282162"/>
                  <a:pt x="2594345" y="276447"/>
                </a:cubicBezTo>
                <a:cubicBezTo>
                  <a:pt x="2604369" y="271435"/>
                  <a:pt x="2616917" y="272031"/>
                  <a:pt x="2626242" y="265814"/>
                </a:cubicBezTo>
                <a:cubicBezTo>
                  <a:pt x="2638753" y="257473"/>
                  <a:pt x="2646271" y="243148"/>
                  <a:pt x="2658140" y="233916"/>
                </a:cubicBezTo>
                <a:cubicBezTo>
                  <a:pt x="2678314" y="218225"/>
                  <a:pt x="2703863" y="209458"/>
                  <a:pt x="2721935" y="191386"/>
                </a:cubicBezTo>
                <a:cubicBezTo>
                  <a:pt x="2732568" y="180753"/>
                  <a:pt x="2741597" y="168228"/>
                  <a:pt x="2753833" y="159488"/>
                </a:cubicBezTo>
                <a:cubicBezTo>
                  <a:pt x="2789100" y="134297"/>
                  <a:pt x="2793551" y="142466"/>
                  <a:pt x="2828261" y="127591"/>
                </a:cubicBezTo>
                <a:cubicBezTo>
                  <a:pt x="2879091" y="105807"/>
                  <a:pt x="2856974" y="108161"/>
                  <a:pt x="2902689" y="95693"/>
                </a:cubicBezTo>
                <a:cubicBezTo>
                  <a:pt x="2930885" y="88003"/>
                  <a:pt x="2987749" y="74428"/>
                  <a:pt x="2987749" y="74428"/>
                </a:cubicBezTo>
                <a:cubicBezTo>
                  <a:pt x="3001926" y="77972"/>
                  <a:pt x="3017591" y="77811"/>
                  <a:pt x="3030279" y="85061"/>
                </a:cubicBezTo>
                <a:cubicBezTo>
                  <a:pt x="3043334" y="92521"/>
                  <a:pt x="3052391" y="105541"/>
                  <a:pt x="3062177" y="116958"/>
                </a:cubicBezTo>
                <a:cubicBezTo>
                  <a:pt x="3081962" y="140040"/>
                  <a:pt x="3098509" y="166139"/>
                  <a:pt x="3115340" y="191386"/>
                </a:cubicBezTo>
                <a:cubicBezTo>
                  <a:pt x="3149774" y="294687"/>
                  <a:pt x="3135808" y="223796"/>
                  <a:pt x="3125972" y="361507"/>
                </a:cubicBezTo>
                <a:cubicBezTo>
                  <a:pt x="3121420" y="425238"/>
                  <a:pt x="3118884" y="489098"/>
                  <a:pt x="3115340" y="552893"/>
                </a:cubicBezTo>
                <a:cubicBezTo>
                  <a:pt x="3118884" y="598967"/>
                  <a:pt x="3120240" y="645262"/>
                  <a:pt x="3125972" y="691116"/>
                </a:cubicBezTo>
                <a:cubicBezTo>
                  <a:pt x="3127362" y="702237"/>
                  <a:pt x="3128680" y="715089"/>
                  <a:pt x="3136605" y="723014"/>
                </a:cubicBezTo>
                <a:cubicBezTo>
                  <a:pt x="3144530" y="730939"/>
                  <a:pt x="3158478" y="728635"/>
                  <a:pt x="3168503" y="733647"/>
                </a:cubicBezTo>
                <a:cubicBezTo>
                  <a:pt x="3179932" y="739362"/>
                  <a:pt x="3190422" y="746929"/>
                  <a:pt x="3200400" y="754912"/>
                </a:cubicBezTo>
                <a:cubicBezTo>
                  <a:pt x="3208228" y="761174"/>
                  <a:pt x="3213838" y="769915"/>
                  <a:pt x="3221666" y="776177"/>
                </a:cubicBezTo>
                <a:cubicBezTo>
                  <a:pt x="3231644" y="784160"/>
                  <a:pt x="3243746" y="789261"/>
                  <a:pt x="3253563" y="797442"/>
                </a:cubicBezTo>
                <a:cubicBezTo>
                  <a:pt x="3265115" y="807068"/>
                  <a:pt x="3272950" y="820999"/>
                  <a:pt x="3285461" y="829340"/>
                </a:cubicBezTo>
                <a:cubicBezTo>
                  <a:pt x="3294786" y="835557"/>
                  <a:pt x="3306726" y="836428"/>
                  <a:pt x="3317359" y="839972"/>
                </a:cubicBezTo>
                <a:cubicBezTo>
                  <a:pt x="3327991" y="847060"/>
                  <a:pt x="3337827" y="855522"/>
                  <a:pt x="3349256" y="861237"/>
                </a:cubicBezTo>
                <a:cubicBezTo>
                  <a:pt x="3359281" y="866249"/>
                  <a:pt x="3372402" y="864868"/>
                  <a:pt x="3381154" y="871870"/>
                </a:cubicBezTo>
                <a:cubicBezTo>
                  <a:pt x="3391133" y="879853"/>
                  <a:pt x="3391583" y="896995"/>
                  <a:pt x="3402419" y="903768"/>
                </a:cubicBezTo>
                <a:cubicBezTo>
                  <a:pt x="3421427" y="915648"/>
                  <a:pt x="3444468" y="919597"/>
                  <a:pt x="3466214" y="925033"/>
                </a:cubicBezTo>
                <a:cubicBezTo>
                  <a:pt x="3480391" y="928577"/>
                  <a:pt x="3494694" y="931650"/>
                  <a:pt x="3508745" y="935665"/>
                </a:cubicBezTo>
                <a:cubicBezTo>
                  <a:pt x="3519521" y="938744"/>
                  <a:pt x="3529769" y="943580"/>
                  <a:pt x="3540642" y="946298"/>
                </a:cubicBezTo>
                <a:cubicBezTo>
                  <a:pt x="3558174" y="950681"/>
                  <a:pt x="3576084" y="953386"/>
                  <a:pt x="3593805" y="956930"/>
                </a:cubicBezTo>
                <a:lnTo>
                  <a:pt x="3753293" y="946298"/>
                </a:lnTo>
                <a:cubicBezTo>
                  <a:pt x="3785276" y="943633"/>
                  <a:pt x="3818023" y="944110"/>
                  <a:pt x="3848986" y="935665"/>
                </a:cubicBezTo>
                <a:cubicBezTo>
                  <a:pt x="3858657" y="933027"/>
                  <a:pt x="3863163" y="921488"/>
                  <a:pt x="3870252" y="914400"/>
                </a:cubicBezTo>
                <a:cubicBezTo>
                  <a:pt x="3863163" y="907312"/>
                  <a:pt x="3849700" y="903134"/>
                  <a:pt x="3848986" y="893135"/>
                </a:cubicBezTo>
                <a:cubicBezTo>
                  <a:pt x="3848499" y="886312"/>
                  <a:pt x="3849287" y="771384"/>
                  <a:pt x="3870252" y="733647"/>
                </a:cubicBezTo>
                <a:cubicBezTo>
                  <a:pt x="3882664" y="711306"/>
                  <a:pt x="3912782" y="669851"/>
                  <a:pt x="3912782" y="669851"/>
                </a:cubicBezTo>
                <a:cubicBezTo>
                  <a:pt x="3916326" y="659219"/>
                  <a:pt x="3917648" y="647564"/>
                  <a:pt x="3923414" y="637954"/>
                </a:cubicBezTo>
                <a:cubicBezTo>
                  <a:pt x="3928572" y="629358"/>
                  <a:pt x="3940730" y="625902"/>
                  <a:pt x="3944679" y="616688"/>
                </a:cubicBezTo>
                <a:cubicBezTo>
                  <a:pt x="3951798" y="600078"/>
                  <a:pt x="3948967" y="580447"/>
                  <a:pt x="3955312" y="563526"/>
                </a:cubicBezTo>
                <a:cubicBezTo>
                  <a:pt x="3961850" y="546090"/>
                  <a:pt x="3994685" y="508924"/>
                  <a:pt x="4008475" y="499730"/>
                </a:cubicBezTo>
                <a:cubicBezTo>
                  <a:pt x="4017800" y="493513"/>
                  <a:pt x="4029740" y="492642"/>
                  <a:pt x="4040372" y="489098"/>
                </a:cubicBezTo>
                <a:cubicBezTo>
                  <a:pt x="4081909" y="447563"/>
                  <a:pt x="4038325" y="484805"/>
                  <a:pt x="4093535" y="457200"/>
                </a:cubicBezTo>
                <a:cubicBezTo>
                  <a:pt x="4104965" y="451485"/>
                  <a:pt x="4114003" y="441650"/>
                  <a:pt x="4125433" y="435935"/>
                </a:cubicBezTo>
                <a:cubicBezTo>
                  <a:pt x="4135458" y="430923"/>
                  <a:pt x="4147534" y="430745"/>
                  <a:pt x="4157331" y="425302"/>
                </a:cubicBezTo>
                <a:cubicBezTo>
                  <a:pt x="4267007" y="364371"/>
                  <a:pt x="4180849" y="396197"/>
                  <a:pt x="4253024" y="372140"/>
                </a:cubicBezTo>
                <a:cubicBezTo>
                  <a:pt x="4260112" y="361507"/>
                  <a:pt x="4264672" y="348657"/>
                  <a:pt x="4274289" y="340242"/>
                </a:cubicBezTo>
                <a:cubicBezTo>
                  <a:pt x="4293523" y="323412"/>
                  <a:pt x="4338084" y="297712"/>
                  <a:pt x="4338084" y="297712"/>
                </a:cubicBezTo>
                <a:cubicBezTo>
                  <a:pt x="4345172" y="287079"/>
                  <a:pt x="4357542" y="278464"/>
                  <a:pt x="4359349" y="265814"/>
                </a:cubicBezTo>
                <a:cubicBezTo>
                  <a:pt x="4361416" y="251348"/>
                  <a:pt x="4348717" y="237897"/>
                  <a:pt x="4348717" y="223284"/>
                </a:cubicBezTo>
                <a:cubicBezTo>
                  <a:pt x="4348717" y="173539"/>
                  <a:pt x="4339410" y="120002"/>
                  <a:pt x="4359349" y="74428"/>
                </a:cubicBezTo>
                <a:cubicBezTo>
                  <a:pt x="4369143" y="52042"/>
                  <a:pt x="4454631" y="53163"/>
                  <a:pt x="4412512" y="531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64E4BD0-5CE1-4B7B-B8AC-1BF99706C51F}"/>
              </a:ext>
            </a:extLst>
          </p:cNvPr>
          <p:cNvCxnSpPr/>
          <p:nvPr/>
        </p:nvCxnSpPr>
        <p:spPr>
          <a:xfrm flipV="1">
            <a:off x="1577164" y="2719560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0CDFDC7-076D-4FD9-BFC2-6193486579C9}"/>
              </a:ext>
            </a:extLst>
          </p:cNvPr>
          <p:cNvCxnSpPr>
            <a:cxnSpLocks/>
          </p:cNvCxnSpPr>
          <p:nvPr/>
        </p:nvCxnSpPr>
        <p:spPr>
          <a:xfrm>
            <a:off x="1752600" y="5181600"/>
            <a:ext cx="4952999" cy="20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F2A17402-1F10-4A65-8A5B-D72DC137A5FA}"/>
              </a:ext>
            </a:extLst>
          </p:cNvPr>
          <p:cNvSpPr txBox="1"/>
          <p:nvPr/>
        </p:nvSpPr>
        <p:spPr>
          <a:xfrm>
            <a:off x="5603360" y="5462760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FF00"/>
                </a:solidFill>
              </a:rPr>
              <a:t>Temps [4 h]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49450B3-D3A0-4FCA-B0DB-E1305DFB5D9E}"/>
              </a:ext>
            </a:extLst>
          </p:cNvPr>
          <p:cNvSpPr txBox="1"/>
          <p:nvPr/>
        </p:nvSpPr>
        <p:spPr>
          <a:xfrm rot="16200000">
            <a:off x="544588" y="4086964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rgbClr val="FFFF00"/>
                </a:solidFill>
              </a:rPr>
              <a:t>Presssion</a:t>
            </a:r>
            <a:r>
              <a:rPr lang="fr-FR" sz="1200" b="1" dirty="0">
                <a:solidFill>
                  <a:srgbClr val="FFFF00"/>
                </a:solidFill>
              </a:rPr>
              <a:t>  [[</a:t>
            </a:r>
            <a:r>
              <a:rPr lang="fr-FR" sz="1200" b="1" dirty="0" err="1">
                <a:solidFill>
                  <a:srgbClr val="FFFF00"/>
                </a:solidFill>
              </a:rPr>
              <a:t>Hpa</a:t>
            </a:r>
            <a:r>
              <a:rPr lang="fr-FR" sz="1200" b="1" dirty="0">
                <a:solidFill>
                  <a:srgbClr val="FFFF00"/>
                </a:solidFill>
              </a:rPr>
              <a:t>)</a:t>
            </a:r>
            <a:endParaRPr lang="fr-FR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0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662AAE4-DFB6-49E8-9185-C650C512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Module 3 : </a:t>
            </a:r>
            <a:br>
              <a:rPr lang="fr-FR" dirty="0"/>
            </a:br>
            <a:r>
              <a:rPr lang="fr-FR" dirty="0"/>
              <a:t>calcul  de marée (affichage pendule et </a:t>
            </a:r>
            <a:r>
              <a:rPr lang="fr-FR" dirty="0" err="1"/>
              <a:t>sinusoide</a:t>
            </a:r>
            <a:r>
              <a:rPr lang="fr-FR" dirty="0"/>
              <a:t>) et données astronomiques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90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Module 3 : calcul de marée et données astronomique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module permet d’afficher à l’cran les informations suivantes en temps réel :</a:t>
            </a:r>
          </a:p>
          <a:p>
            <a:pPr lvl="1"/>
            <a:r>
              <a:rPr lang="fr-FR" sz="1400" dirty="0"/>
              <a:t>Date et heure courante (avec possibilité de choisir la </a:t>
            </a:r>
            <a:r>
              <a:rPr lang="fr-FR" sz="1400" dirty="0" err="1"/>
              <a:t>timezone</a:t>
            </a:r>
            <a:r>
              <a:rPr lang="fr-FR" sz="1400" dirty="0"/>
              <a:t>)  TBC</a:t>
            </a:r>
          </a:p>
          <a:p>
            <a:pPr lvl="1"/>
            <a:r>
              <a:rPr lang="fr-FR" sz="1400" dirty="0"/>
              <a:t> par rapport à l’heure courante :</a:t>
            </a:r>
          </a:p>
          <a:p>
            <a:pPr lvl="2"/>
            <a:r>
              <a:rPr lang="fr-FR" sz="1000" dirty="0"/>
              <a:t>Le type de marée haute ou basse et l’heure  précédent l’heure courate</a:t>
            </a:r>
          </a:p>
          <a:p>
            <a:pPr lvl="2"/>
            <a:r>
              <a:rPr lang="fr-FR" sz="1000" dirty="0"/>
              <a:t>Le type de marée haute ou basse et l’heure qui suit l’heure courante</a:t>
            </a:r>
          </a:p>
          <a:p>
            <a:pPr lvl="2"/>
            <a:r>
              <a:rPr lang="fr-FR" sz="1000" dirty="0"/>
              <a:t>Le coefficient de marée</a:t>
            </a:r>
          </a:p>
          <a:p>
            <a:pPr lvl="2"/>
            <a:r>
              <a:rPr lang="fr-FR" sz="1000" dirty="0"/>
              <a:t>Le nom du port </a:t>
            </a:r>
          </a:p>
          <a:p>
            <a:pPr lvl="2"/>
            <a:endParaRPr lang="fr-FR" sz="10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Deux modes d’affichages possible :</a:t>
            </a:r>
          </a:p>
          <a:p>
            <a:pPr lvl="1"/>
            <a:r>
              <a:rPr lang="fr-FR" sz="1400" dirty="0"/>
              <a:t>- un mode « pendule à marée » type application marée info </a:t>
            </a:r>
          </a:p>
          <a:p>
            <a:pPr lvl="1"/>
            <a:r>
              <a:rPr lang="fr-FR" sz="1400" dirty="0"/>
              <a:t>Un mode courbe </a:t>
            </a:r>
            <a:r>
              <a:rPr lang="fr-FR" sz="1400" dirty="0" err="1"/>
              <a:t>sinusoide</a:t>
            </a:r>
            <a:r>
              <a:rPr lang="fr-FR" sz="1400" dirty="0"/>
              <a:t> de niveau d’eau en fonction du temps</a:t>
            </a:r>
          </a:p>
        </p:txBody>
      </p:sp>
    </p:spTree>
    <p:extLst>
      <p:ext uri="{BB962C8B-B14F-4D97-AF65-F5344CB8AC3E}">
        <p14:creationId xmlns:p14="http://schemas.microsoft.com/office/powerpoint/2010/main" val="166225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C8B53-5F46-4403-903E-A6716131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IHM pendule  à marée</a:t>
            </a:r>
            <a:br>
              <a:rPr lang="fr-FR" dirty="0"/>
            </a:br>
            <a:r>
              <a:rPr lang="fr-FR" dirty="0"/>
              <a:t>on ne garde que la partie supérieure de la fenêtre ci-dessous</a:t>
            </a:r>
          </a:p>
        </p:txBody>
      </p:sp>
      <p:pic>
        <p:nvPicPr>
          <p:cNvPr id="5" name="Espace réservé du contenu 4" descr="Une image contenant assis, horloge, moniteur, mètre&#10;&#10;Description générée automatiquement">
            <a:extLst>
              <a:ext uri="{FF2B5EF4-FFF2-40B4-BE49-F238E27FC236}">
                <a16:creationId xmlns:a16="http://schemas.microsoft.com/office/drawing/2014/main" id="{AA04386A-76C8-4354-945F-AF0C8026C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72" y="1828801"/>
            <a:ext cx="2827510" cy="5029200"/>
          </a:xfrm>
        </p:spPr>
      </p:pic>
    </p:spTree>
    <p:extLst>
      <p:ext uri="{BB962C8B-B14F-4D97-AF65-F5344CB8AC3E}">
        <p14:creationId xmlns:p14="http://schemas.microsoft.com/office/powerpoint/2010/main" val="16925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C8B53-5F46-4403-903E-A6716131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IHM mode courbe de marée en fonction du temps (</a:t>
            </a:r>
            <a:r>
              <a:rPr lang="fr-FR" dirty="0" err="1"/>
              <a:t>sinusoide</a:t>
            </a:r>
            <a:r>
              <a:rPr lang="fr-FR" dirty="0"/>
              <a:t>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204651-2E1B-48E0-BD84-DC121E63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98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662AAE4-DFB6-49E8-9185-C650C512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Module 4 : </a:t>
            </a:r>
            <a:br>
              <a:rPr lang="fr-FR" dirty="0"/>
            </a:br>
            <a:r>
              <a:rPr lang="fr-FR" dirty="0"/>
              <a:t>interface avec les équipements du bord en NMEA 2000 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60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Module 2 : affichage données météo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module permet d’afficher à l’cran les informations suivantes en temps réel :</a:t>
            </a:r>
          </a:p>
          <a:p>
            <a:pPr lvl="1"/>
            <a:r>
              <a:rPr lang="fr-FR" sz="1400" dirty="0"/>
              <a:t>Date et heure courante (avec possibilité de choisir la </a:t>
            </a:r>
            <a:r>
              <a:rPr lang="fr-FR" sz="1400" dirty="0" err="1"/>
              <a:t>timezone</a:t>
            </a:r>
            <a:r>
              <a:rPr lang="fr-FR" sz="1400" dirty="0"/>
              <a:t>)  TBC</a:t>
            </a:r>
          </a:p>
          <a:p>
            <a:pPr lvl="1"/>
            <a:r>
              <a:rPr lang="fr-FR" sz="1400" dirty="0"/>
              <a:t>La température ambiante</a:t>
            </a:r>
          </a:p>
          <a:p>
            <a:pPr lvl="1"/>
            <a:r>
              <a:rPr lang="fr-FR" sz="1400" dirty="0"/>
              <a:t>La pression atmosphérique</a:t>
            </a:r>
          </a:p>
          <a:p>
            <a:pPr lvl="1"/>
            <a:r>
              <a:rPr lang="fr-FR" sz="1400" dirty="0"/>
              <a:t>L’hygrométrie 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Deux modes d’affichages possible :</a:t>
            </a:r>
          </a:p>
          <a:p>
            <a:pPr lvl="1"/>
            <a:r>
              <a:rPr lang="fr-FR" sz="1400" dirty="0"/>
              <a:t>- un mode valeur en temps réel avec 3 cadrans numériques sur une même ligne avec des gros caractères jaunes sur fond noir</a:t>
            </a:r>
          </a:p>
          <a:p>
            <a:pPr lvl="1"/>
            <a:r>
              <a:rPr lang="fr-FR" sz="1400" dirty="0"/>
              <a:t>Un mode courbe historique pour lequel on peut choisir un des trois paramètres, sur une durée de 4, 8, 12, 24 h, 3 jours ou 5 jours, l’affichage est mis à jour toutes les TBD minutes (paramètre de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258861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662AAE4-DFB6-49E8-9185-C650C512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Module 5 : </a:t>
            </a:r>
            <a:br>
              <a:rPr lang="fr-FR" dirty="0"/>
            </a:br>
            <a:r>
              <a:rPr lang="fr-FR" dirty="0"/>
              <a:t>intégration des 4 modules en une seule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940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de développement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/>
              <a:t>Développement en Python 3.7 </a:t>
            </a:r>
          </a:p>
          <a:p>
            <a:r>
              <a:rPr lang="fr-FR" sz="1800" dirty="0"/>
              <a:t>Utilisation d’un </a:t>
            </a:r>
            <a:r>
              <a:rPr lang="fr-FR" sz="1800" dirty="0" err="1"/>
              <a:t>Raspberry</a:t>
            </a:r>
            <a:r>
              <a:rPr lang="fr-FR" sz="1800" dirty="0"/>
              <a:t> PI 3 ou version supérieure</a:t>
            </a:r>
          </a:p>
          <a:p>
            <a:r>
              <a:rPr lang="fr-FR" sz="1800" dirty="0"/>
              <a:t>Utilisation d’un récepteur GPS </a:t>
            </a:r>
            <a:r>
              <a:rPr lang="fr-FR" sz="1800" dirty="0" err="1"/>
              <a:t>multiconstellation</a:t>
            </a:r>
            <a:r>
              <a:rPr lang="fr-FR" sz="1800" dirty="0"/>
              <a:t> (GPS, </a:t>
            </a:r>
            <a:r>
              <a:rPr lang="fr-FR" sz="1800" dirty="0" err="1"/>
              <a:t>Galiléo</a:t>
            </a:r>
            <a:r>
              <a:rPr lang="fr-FR" sz="1800" dirty="0"/>
              <a:t>) intégré sur le </a:t>
            </a:r>
            <a:r>
              <a:rPr lang="fr-FR" sz="1800" dirty="0" err="1"/>
              <a:t>Raspberry</a:t>
            </a:r>
            <a:r>
              <a:rPr lang="fr-FR" sz="1800" dirty="0"/>
              <a:t> PI</a:t>
            </a:r>
          </a:p>
          <a:p>
            <a:r>
              <a:rPr lang="fr-FR" sz="1800" dirty="0"/>
              <a:t>Utilisation d’un capteur de température, pression et hygrométrie BME 280 (</a:t>
            </a:r>
            <a:r>
              <a:rPr lang="fr-FR" sz="1800" dirty="0" err="1"/>
              <a:t>adafrui</a:t>
            </a:r>
            <a:r>
              <a:rPr lang="fr-FR" sz="1800" dirty="0"/>
              <a:t>)</a:t>
            </a:r>
          </a:p>
          <a:p>
            <a:r>
              <a:rPr lang="fr-FR" sz="1800" dirty="0"/>
              <a:t>Librairies Python :</a:t>
            </a:r>
          </a:p>
          <a:p>
            <a:pPr lvl="1"/>
            <a:r>
              <a:rPr lang="fr-FR" sz="1400" dirty="0"/>
              <a:t> WX python pour la conception des IHM</a:t>
            </a:r>
          </a:p>
          <a:p>
            <a:pPr lvl="1"/>
            <a:r>
              <a:rPr lang="fr-FR" sz="1400" dirty="0"/>
              <a:t>PyTTSx3 pour l’annonce de message audio</a:t>
            </a:r>
          </a:p>
          <a:p>
            <a:pPr lvl="1"/>
            <a:r>
              <a:rPr lang="fr-FR" sz="1400" dirty="0" err="1"/>
              <a:t>Pynmea</a:t>
            </a:r>
            <a:r>
              <a:rPr lang="fr-FR" sz="1400" dirty="0"/>
              <a:t> pour la lectures des trames NMEA du GPS au autres </a:t>
            </a:r>
            <a:r>
              <a:rPr lang="fr-FR" sz="1400" dirty="0" err="1"/>
              <a:t>équpements</a:t>
            </a:r>
            <a:r>
              <a:rPr lang="fr-FR" sz="1400" dirty="0"/>
              <a:t> du bord</a:t>
            </a:r>
          </a:p>
          <a:p>
            <a:pPr lvl="1"/>
            <a:r>
              <a:rPr lang="fr-FR" sz="1400" dirty="0" err="1"/>
              <a:t>Ephem</a:t>
            </a:r>
            <a:r>
              <a:rPr lang="fr-FR" sz="1400" dirty="0"/>
              <a:t> pour les calculs astronomiques</a:t>
            </a:r>
          </a:p>
          <a:p>
            <a:r>
              <a:rPr lang="fr-FR" sz="1800" dirty="0"/>
              <a:t>Pas d’accès au web en temps réel </a:t>
            </a:r>
          </a:p>
          <a:p>
            <a:r>
              <a:rPr lang="fr-FR" sz="1800" dirty="0"/>
              <a:t>Utilisation d’une synthèse vocale (ORCA pour le pilotage de l’application et de Pyttsx3)</a:t>
            </a:r>
          </a:p>
          <a:p>
            <a:r>
              <a:rPr lang="fr-FR" sz="1800" dirty="0"/>
              <a:t>Intégration de la solution dans un boitier contenant l’écran tactile et le </a:t>
            </a:r>
            <a:r>
              <a:rPr lang="fr-FR" sz="1800" dirty="0" err="1"/>
              <a:t>raspberry</a:t>
            </a:r>
            <a:r>
              <a:rPr lang="fr-FR" sz="1800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188672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662AAE4-DFB6-49E8-9185-C650C512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Module 1 : </a:t>
            </a:r>
            <a:br>
              <a:rPr lang="fr-FR" dirty="0"/>
            </a:br>
            <a:r>
              <a:rPr lang="fr-FR" dirty="0"/>
              <a:t>affichage données GPS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3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1 : affichage données GPS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module permet d’afficher à l’cran les informations suivantes en temps réel :</a:t>
            </a:r>
          </a:p>
          <a:p>
            <a:pPr lvl="1"/>
            <a:r>
              <a:rPr lang="fr-FR" sz="1400" dirty="0"/>
              <a:t>Date et heure courante (avec possibilité de choisir la </a:t>
            </a:r>
            <a:r>
              <a:rPr lang="fr-FR" sz="1400" dirty="0" err="1"/>
              <a:t>timezone</a:t>
            </a:r>
            <a:r>
              <a:rPr lang="fr-FR" sz="1400" dirty="0"/>
              <a:t>) </a:t>
            </a:r>
          </a:p>
          <a:p>
            <a:pPr lvl="1"/>
            <a:r>
              <a:rPr lang="fr-FR" sz="1400" dirty="0"/>
              <a:t>Le nombre de satellites visibles </a:t>
            </a:r>
          </a:p>
          <a:p>
            <a:pPr lvl="1"/>
            <a:r>
              <a:rPr lang="fr-FR" sz="1400" dirty="0"/>
              <a:t>La précision </a:t>
            </a:r>
          </a:p>
          <a:p>
            <a:pPr lvl="1"/>
            <a:r>
              <a:rPr lang="fr-FR" sz="1400" dirty="0"/>
              <a:t>Un bloc  « position » avec la latitude et la longitude courante</a:t>
            </a:r>
          </a:p>
          <a:p>
            <a:pPr lvl="1"/>
            <a:r>
              <a:rPr lang="fr-FR" sz="1400" dirty="0"/>
              <a:t>Un bloc « route » avec la vitesse fond et le cap fond </a:t>
            </a:r>
          </a:p>
          <a:p>
            <a:r>
              <a:rPr lang="fr-FR" sz="1800" dirty="0"/>
              <a:t>Les données sont disponibles </a:t>
            </a:r>
          </a:p>
          <a:p>
            <a:pPr lvl="1"/>
            <a:r>
              <a:rPr lang="fr-FR" sz="1400" dirty="0"/>
              <a:t>Via une IHM WX sur l’écran</a:t>
            </a:r>
          </a:p>
          <a:p>
            <a:pPr lvl="1"/>
            <a:r>
              <a:rPr lang="fr-FR" sz="1400" dirty="0"/>
              <a:t>Annonces sonores via pyttsx3 en utilisant un keyboard numérique relié au PI via une liaison RF :</a:t>
            </a:r>
          </a:p>
          <a:p>
            <a:pPr lvl="2"/>
            <a:r>
              <a:rPr lang="fr-FR" sz="1000" dirty="0" err="1"/>
              <a:t>Toutche</a:t>
            </a:r>
            <a:r>
              <a:rPr lang="fr-FR" sz="1000" dirty="0"/>
              <a:t> 1 : annonce vitesse GPS</a:t>
            </a:r>
          </a:p>
          <a:p>
            <a:pPr lvl="2"/>
            <a:r>
              <a:rPr lang="fr-FR" sz="1000" dirty="0"/>
              <a:t>Touche 2 : annonce vocale cap fon (GPS)</a:t>
            </a:r>
          </a:p>
          <a:p>
            <a:pPr lvl="2"/>
            <a:r>
              <a:rPr lang="fr-FR" sz="1000" dirty="0"/>
              <a:t>Touche 3 : annonce latitude et longitude</a:t>
            </a:r>
          </a:p>
          <a:p>
            <a:pPr lvl="2"/>
            <a:r>
              <a:rPr lang="fr-FR" sz="1000" dirty="0"/>
              <a:t>Touche 5 : annonce heure </a:t>
            </a:r>
          </a:p>
          <a:p>
            <a:pPr lvl="2"/>
            <a:r>
              <a:rPr lang="fr-FR" sz="1000" dirty="0"/>
              <a:t>Touche 8 annonce charge batterie </a:t>
            </a:r>
          </a:p>
          <a:p>
            <a:pPr lvl="1"/>
            <a:r>
              <a:rPr lang="fr-FR" sz="1400" dirty="0"/>
              <a:t>Les annonces sont délivrée via une oreillette sans fil type </a:t>
            </a:r>
            <a:r>
              <a:rPr lang="fr-FR" sz="1400" dirty="0" err="1"/>
              <a:t>plantronnic</a:t>
            </a:r>
            <a:r>
              <a:rPr lang="fr-FR" sz="1400" dirty="0"/>
              <a:t> M90</a:t>
            </a:r>
          </a:p>
        </p:txBody>
      </p:sp>
    </p:spTree>
    <p:extLst>
      <p:ext uri="{BB962C8B-B14F-4D97-AF65-F5344CB8AC3E}">
        <p14:creationId xmlns:p14="http://schemas.microsoft.com/office/powerpoint/2010/main" val="48976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Module 1 : fonction « homme à la mer »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pressant TBD secondes le bouton « 0 » du key </a:t>
            </a:r>
            <a:r>
              <a:rPr lang="fr-FR" sz="1800" dirty="0" err="1"/>
              <a:t>board</a:t>
            </a:r>
            <a:r>
              <a:rPr lang="fr-FR" sz="1800" dirty="0"/>
              <a:t> » :</a:t>
            </a:r>
          </a:p>
          <a:p>
            <a:pPr lvl="1"/>
            <a:r>
              <a:rPr lang="fr-FR" sz="1400" dirty="0"/>
              <a:t>Passage en mode « homme à la mer » </a:t>
            </a:r>
          </a:p>
          <a:p>
            <a:pPr lvl="1"/>
            <a:r>
              <a:rPr lang="fr-FR" sz="1400" dirty="0"/>
              <a:t>Enregistrement automatique de la </a:t>
            </a:r>
            <a:r>
              <a:rPr lang="fr-FR" sz="1400" dirty="0" err="1"/>
              <a:t>postion</a:t>
            </a:r>
            <a:r>
              <a:rPr lang="fr-FR" sz="1400" dirty="0"/>
              <a:t> GPS courante</a:t>
            </a:r>
          </a:p>
          <a:p>
            <a:pPr lvl="1"/>
            <a:r>
              <a:rPr lang="fr-FR" sz="1400" dirty="0"/>
              <a:t>Calcul en temps réel de la distance et du cap pour revenir à ce point enregistré (utilisation de la librairie python « </a:t>
            </a:r>
            <a:r>
              <a:rPr lang="fr-FR" sz="1400" dirty="0" err="1"/>
              <a:t>latlon</a:t>
            </a:r>
            <a:r>
              <a:rPr lang="fr-FR" sz="1400" dirty="0"/>
              <a:t> »)</a:t>
            </a:r>
          </a:p>
          <a:p>
            <a:pPr lvl="1"/>
            <a:r>
              <a:rPr lang="fr-FR" sz="1400" dirty="0"/>
              <a:t>Annonce cyclique par pyttsx3 du cap et de la distance pour revenir au point de chute (période réglable dans les paramètres de configuration de l’application)</a:t>
            </a:r>
          </a:p>
          <a:p>
            <a:pPr lvl="1"/>
            <a:r>
              <a:rPr lang="fr-FR" sz="1400" dirty="0"/>
              <a:t> </a:t>
            </a:r>
          </a:p>
          <a:p>
            <a:pPr lvl="1"/>
            <a:r>
              <a:rPr lang="fr-FR" sz="1800" dirty="0"/>
              <a:t>données disponibles </a:t>
            </a:r>
          </a:p>
          <a:p>
            <a:pPr lvl="1"/>
            <a:r>
              <a:rPr lang="fr-FR" sz="1400" dirty="0"/>
              <a:t>Via une IHM WX « homme à la mer » sur l’écran qui affiche une flèche pour le cap à suivre pour revenir à la position et la distance à parcourir</a:t>
            </a:r>
          </a:p>
          <a:p>
            <a:pPr lvl="1"/>
            <a:r>
              <a:rPr lang="fr-FR" sz="1400" dirty="0"/>
              <a:t>Annonces sonores cyclique via pyttsx3 </a:t>
            </a:r>
          </a:p>
          <a:p>
            <a:pPr lvl="1"/>
            <a:r>
              <a:rPr lang="fr-FR" sz="1400" dirty="0"/>
              <a:t>Raccourci clavier à définir pour sortir du mode « homme à la mer » (2 touches durant TBD secondes)</a:t>
            </a:r>
          </a:p>
          <a:p>
            <a:pPr marL="457200" lvl="1" indent="0">
              <a:buNone/>
            </a:pPr>
            <a:r>
              <a:rPr lang="fr-FR" sz="1800" dirty="0"/>
              <a:t>Utilisation d’une oreillette sans fil type </a:t>
            </a:r>
            <a:r>
              <a:rPr lang="fr-FR" sz="1800" dirty="0" err="1"/>
              <a:t>plantronnic</a:t>
            </a:r>
            <a:r>
              <a:rPr lang="fr-FR" sz="1800" dirty="0"/>
              <a:t> M90</a:t>
            </a:r>
          </a:p>
        </p:txBody>
      </p:sp>
    </p:spTree>
    <p:extLst>
      <p:ext uri="{BB962C8B-B14F-4D97-AF65-F5344CB8AC3E}">
        <p14:creationId xmlns:p14="http://schemas.microsoft.com/office/powerpoint/2010/main" val="268980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742" y="542524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GPS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191000" y="152400"/>
            <a:ext cx="685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Date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191000" y="665635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Heure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5105400" y="152400"/>
            <a:ext cx="2209800" cy="39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105400" y="704164"/>
            <a:ext cx="2209800" cy="39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391400" y="6656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GMT + 2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49406" y="535037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Longitude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946565" y="4816971"/>
            <a:ext cx="2209800" cy="39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968606" y="5330334"/>
            <a:ext cx="2209800" cy="39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83413" y="4807305"/>
            <a:ext cx="1062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Latitude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597007" y="4131171"/>
            <a:ext cx="3822594" cy="183153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07727" y="4207371"/>
            <a:ext cx="1046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Position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800600" y="5562600"/>
            <a:ext cx="94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Vitesse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5997759" y="5029200"/>
            <a:ext cx="2209800" cy="39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019800" y="5542563"/>
            <a:ext cx="2209800" cy="39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34607" y="5019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53784" y="4343400"/>
            <a:ext cx="3710346" cy="1905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758921" y="4419600"/>
            <a:ext cx="81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Route</a:t>
            </a:r>
            <a:endParaRPr lang="fr-FR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4243619" y="1371600"/>
            <a:ext cx="26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Nb de satellites visibles</a:t>
            </a:r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4243619" y="1984901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Précision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04284" y="1371600"/>
            <a:ext cx="917365" cy="447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292945" y="1898508"/>
            <a:ext cx="917365" cy="447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342074" y="19849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6619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662AAE4-DFB6-49E8-9185-C650C512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Module 2 : </a:t>
            </a:r>
            <a:br>
              <a:rPr lang="fr-FR" dirty="0"/>
            </a:br>
            <a:r>
              <a:rPr lang="fr-FR" dirty="0"/>
              <a:t>affichage donnés météo</a:t>
            </a:r>
          </a:p>
        </p:txBody>
      </p:sp>
    </p:spTree>
    <p:extLst>
      <p:ext uri="{BB962C8B-B14F-4D97-AF65-F5344CB8AC3E}">
        <p14:creationId xmlns:p14="http://schemas.microsoft.com/office/powerpoint/2010/main" val="115502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Module 2 : affichage données météo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module permet d’afficher à l’cran les informations suivantes en temps réel :</a:t>
            </a:r>
          </a:p>
          <a:p>
            <a:pPr lvl="1"/>
            <a:r>
              <a:rPr lang="fr-FR" sz="1400" dirty="0"/>
              <a:t>Date et heure courante (avec possibilité de choisir la </a:t>
            </a:r>
            <a:r>
              <a:rPr lang="fr-FR" sz="1400" dirty="0" err="1"/>
              <a:t>timezone</a:t>
            </a:r>
            <a:r>
              <a:rPr lang="fr-FR" sz="1400" dirty="0"/>
              <a:t>)  TBC</a:t>
            </a:r>
          </a:p>
          <a:p>
            <a:pPr lvl="1"/>
            <a:r>
              <a:rPr lang="fr-FR" sz="1400" dirty="0"/>
              <a:t>La température ambiante</a:t>
            </a:r>
          </a:p>
          <a:p>
            <a:pPr lvl="1"/>
            <a:r>
              <a:rPr lang="fr-FR" sz="1400" dirty="0"/>
              <a:t>La pression atmosphérique</a:t>
            </a:r>
          </a:p>
          <a:p>
            <a:pPr lvl="1"/>
            <a:r>
              <a:rPr lang="fr-FR" sz="1400" dirty="0"/>
              <a:t>L’hygrométrie </a:t>
            </a:r>
          </a:p>
          <a:p>
            <a:pPr lvl="1"/>
            <a:r>
              <a:rPr lang="fr-FR" sz="1400" dirty="0"/>
              <a:t>Interrogation via les touches du keyboard RF (pyttsx3)</a:t>
            </a:r>
          </a:p>
          <a:p>
            <a:pPr lvl="1"/>
            <a:r>
              <a:rPr lang="fr-FR" sz="1400" dirty="0"/>
              <a:t>Deux modes d’affichages possible :</a:t>
            </a:r>
          </a:p>
          <a:p>
            <a:pPr lvl="1"/>
            <a:r>
              <a:rPr lang="fr-FR" sz="1400" dirty="0"/>
              <a:t>- un mode valeur en temps réel avec 3 cadrans numériques sur une même ligne avec des gros caractères jaunes sur fond noir</a:t>
            </a:r>
          </a:p>
          <a:p>
            <a:pPr lvl="1"/>
            <a:r>
              <a:rPr lang="fr-FR" sz="1400" dirty="0"/>
              <a:t>Un mode courbe historique pour lequel on peut choisir un des trois paramètres, sur une durée de 4, 8, 12, 24 h, 3 jours ou 5 jours, l’affichage est mis à jour toutes les TBD minutes (paramètre de configuration)</a:t>
            </a:r>
          </a:p>
          <a:p>
            <a:pPr lvl="1"/>
            <a:r>
              <a:rPr lang="fr-FR" sz="1400" dirty="0"/>
              <a:t>Les données sont historisée sur une période de 1 mois avec un point toutes les TBD secondes (prévoir paramètre de configuration)</a:t>
            </a:r>
          </a:p>
          <a:p>
            <a:pPr marL="457200" lvl="1" indent="0">
              <a:buNone/>
            </a:pPr>
            <a:r>
              <a:rPr lang="fr-FR" sz="1400" dirty="0"/>
              <a:t>Les données proviennent du capteur BME 280 via l’interface I2C monté sur le </a:t>
            </a:r>
            <a:r>
              <a:rPr lang="fr-FR" sz="1400" dirty="0" err="1"/>
              <a:t>raspberry</a:t>
            </a:r>
            <a:r>
              <a:rPr lang="fr-FR" sz="1400" dirty="0"/>
              <a:t> PI4</a:t>
            </a:r>
          </a:p>
        </p:txBody>
      </p:sp>
    </p:spTree>
    <p:extLst>
      <p:ext uri="{BB962C8B-B14F-4D97-AF65-F5344CB8AC3E}">
        <p14:creationId xmlns:p14="http://schemas.microsoft.com/office/powerpoint/2010/main" val="285415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430E9D-A2E7-458B-A6F9-B51759C69F5D}"/>
              </a:ext>
            </a:extLst>
          </p:cNvPr>
          <p:cNvSpPr/>
          <p:nvPr/>
        </p:nvSpPr>
        <p:spPr>
          <a:xfrm>
            <a:off x="5734492" y="2126967"/>
            <a:ext cx="2497765" cy="1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C04AB-77B0-498D-99D6-C503EE21BE53}"/>
              </a:ext>
            </a:extLst>
          </p:cNvPr>
          <p:cNvSpPr/>
          <p:nvPr/>
        </p:nvSpPr>
        <p:spPr>
          <a:xfrm>
            <a:off x="3064834" y="2060220"/>
            <a:ext cx="2497765" cy="1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55CBF-D172-419C-A636-EBEF462E6FBE}"/>
              </a:ext>
            </a:extLst>
          </p:cNvPr>
          <p:cNvSpPr/>
          <p:nvPr/>
        </p:nvSpPr>
        <p:spPr>
          <a:xfrm>
            <a:off x="381000" y="1905000"/>
            <a:ext cx="2245242" cy="1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7078842-8BAA-413C-B02F-FCC5B1DE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Module 2 : </a:t>
            </a:r>
            <a:r>
              <a:rPr lang="fr-FR" dirty="0" err="1"/>
              <a:t>affichagemode</a:t>
            </a:r>
            <a:r>
              <a:rPr lang="fr-FR" dirty="0"/>
              <a:t> cadrans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3BAD91-4CD4-4990-B160-75369CB1E28D}"/>
              </a:ext>
            </a:extLst>
          </p:cNvPr>
          <p:cNvSpPr txBox="1"/>
          <p:nvPr/>
        </p:nvSpPr>
        <p:spPr>
          <a:xfrm>
            <a:off x="685800" y="269146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FF00"/>
                </a:solidFill>
              </a:rPr>
              <a:t>22 °C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3EF975-ADD6-46C4-8CAB-C89EB7DECD77}"/>
              </a:ext>
            </a:extLst>
          </p:cNvPr>
          <p:cNvSpPr txBox="1"/>
          <p:nvPr/>
        </p:nvSpPr>
        <p:spPr>
          <a:xfrm>
            <a:off x="152400" y="2116107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FF00"/>
                </a:solidFill>
              </a:rPr>
              <a:t>Température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353DA5-AA19-4DC1-B02A-F3C223373DC9}"/>
              </a:ext>
            </a:extLst>
          </p:cNvPr>
          <p:cNvSpPr txBox="1"/>
          <p:nvPr/>
        </p:nvSpPr>
        <p:spPr>
          <a:xfrm>
            <a:off x="3314700" y="2619284"/>
            <a:ext cx="21336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FF00"/>
                </a:solidFill>
              </a:rPr>
              <a:t>1015 HPa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FCCC74-9066-490A-9B9F-499A582C11AE}"/>
              </a:ext>
            </a:extLst>
          </p:cNvPr>
          <p:cNvSpPr txBox="1"/>
          <p:nvPr/>
        </p:nvSpPr>
        <p:spPr>
          <a:xfrm>
            <a:off x="2971800" y="2063969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FF00"/>
                </a:solidFill>
              </a:rPr>
              <a:t>Pression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077D66-4E37-49C9-B5E7-6D32A17A3CA6}"/>
              </a:ext>
            </a:extLst>
          </p:cNvPr>
          <p:cNvSpPr txBox="1"/>
          <p:nvPr/>
        </p:nvSpPr>
        <p:spPr>
          <a:xfrm>
            <a:off x="5793858" y="2668428"/>
            <a:ext cx="21336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FF00"/>
                </a:solidFill>
              </a:rPr>
              <a:t>55 %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51DCCE-C7F6-4E64-99C2-F5504AF46057}"/>
              </a:ext>
            </a:extLst>
          </p:cNvPr>
          <p:cNvSpPr txBox="1"/>
          <p:nvPr/>
        </p:nvSpPr>
        <p:spPr>
          <a:xfrm>
            <a:off x="5562600" y="2126967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FFFF00"/>
                </a:solidFill>
              </a:rPr>
              <a:t>Hygrometrie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3CA63E-75F0-4F8F-859B-644C13746E32}"/>
              </a:ext>
            </a:extLst>
          </p:cNvPr>
          <p:cNvSpPr txBox="1"/>
          <p:nvPr/>
        </p:nvSpPr>
        <p:spPr>
          <a:xfrm>
            <a:off x="2630672" y="3937504"/>
            <a:ext cx="399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FF00"/>
                </a:solidFill>
              </a:rPr>
              <a:t>Heure : 12 h 12 m 12 s </a:t>
            </a:r>
            <a:endParaRPr lang="fr-FR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9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1005</Words>
  <Application>Microsoft Office PowerPoint</Application>
  <PresentationFormat>Affichage à l'écran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Projet basse vision</vt:lpstr>
      <vt:lpstr>Contraintes de développement</vt:lpstr>
      <vt:lpstr>Module 1 :  affichage données GPS </vt:lpstr>
      <vt:lpstr>Module 1 : affichage données GPS</vt:lpstr>
      <vt:lpstr>Module 1 : fonction « homme à la mer »</vt:lpstr>
      <vt:lpstr>Présentation PowerPoint</vt:lpstr>
      <vt:lpstr>Module 2 :  affichage donnés météo</vt:lpstr>
      <vt:lpstr>Module 2 : affichage données météo</vt:lpstr>
      <vt:lpstr>Module 2 : affichagemode cadrans</vt:lpstr>
      <vt:lpstr>Module 2 : affichage mode historique</vt:lpstr>
      <vt:lpstr>Module 3 :  calcul  de marée (affichage pendule et sinusoide) et données astronomiques </vt:lpstr>
      <vt:lpstr>Module 3 : calcul de marée et données astronomique</vt:lpstr>
      <vt:lpstr>IHM pendule  à marée on ne garde que la partie supérieure de la fenêtre ci-dessous</vt:lpstr>
      <vt:lpstr>IHM mode courbe de marée en fonction du temps (sinusoide)</vt:lpstr>
      <vt:lpstr>Module 4 :  interface avec les équipements du bord en NMEA 2000   </vt:lpstr>
      <vt:lpstr>Module 2 : affichage données météo</vt:lpstr>
      <vt:lpstr>Module 5 :  intégration des 4 modules en une seule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basse vision</dc:title>
  <dc:creator>Le-Berre, Francois</dc:creator>
  <cp:lastModifiedBy>FLB</cp:lastModifiedBy>
  <cp:revision>37</cp:revision>
  <dcterms:created xsi:type="dcterms:W3CDTF">2006-08-16T00:00:00Z</dcterms:created>
  <dcterms:modified xsi:type="dcterms:W3CDTF">2019-12-14T17:40:27Z</dcterms:modified>
</cp:coreProperties>
</file>