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8AD88A-74C2-4544-924D-B10CEC47F99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8/12/20</a:t>
            </a:fld>
            <a:endParaRPr b="0" lang="fr-CH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CH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A7C6B7-428B-4E03-9BAF-9E374A8166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FF4CA58-4618-463C-BC5A-0D94A92406A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8/12/20</a:t>
            </a:fld>
            <a:endParaRPr b="0" lang="fr-CH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CH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955E59-899A-46E9-A6D7-2AB0196B88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CH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76000" y="1511640"/>
            <a:ext cx="4536000" cy="79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CH" sz="4000" spc="-1" strike="noStrike">
                <a:latin typeface="Arial"/>
              </a:rPr>
              <a:t>Projet </a:t>
            </a:r>
            <a:r>
              <a:rPr b="1" lang="fr-CH" sz="4000" spc="-1" strike="noStrike">
                <a:latin typeface="Arial"/>
              </a:rPr>
              <a:t>Blind</a:t>
            </a:r>
            <a:r>
              <a:rPr b="1" lang="fr-CH" sz="4000" spc="-1" strike="noStrike">
                <a:latin typeface="Arial"/>
              </a:rPr>
              <a:t>Sailor</a:t>
            </a:r>
            <a:endParaRPr b="0" lang="fr-CH" sz="40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120000" y="2592000"/>
            <a:ext cx="2880000" cy="28800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816000" y="3600000"/>
            <a:ext cx="1939680" cy="129600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5724000" y="4320000"/>
            <a:ext cx="79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3"/>
          <p:cNvSpPr txBox="1"/>
          <p:nvPr/>
        </p:nvSpPr>
        <p:spPr>
          <a:xfrm>
            <a:off x="3456000" y="4085280"/>
            <a:ext cx="36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CH" sz="2800" spc="-1" strike="noStrike">
                <a:latin typeface="Arial"/>
              </a:rPr>
              <a:t>+</a:t>
            </a:r>
            <a:endParaRPr b="0" lang="fr-CH" sz="2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3"/>
          <a:srcRect l="28317" t="0" r="29516" b="0"/>
          <a:stretch/>
        </p:blipFill>
        <p:spPr>
          <a:xfrm>
            <a:off x="1728360" y="3168000"/>
            <a:ext cx="719640" cy="8539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4"/>
          <a:srcRect l="28317" t="0" r="29516" b="0"/>
          <a:stretch/>
        </p:blipFill>
        <p:spPr>
          <a:xfrm>
            <a:off x="900000" y="3960000"/>
            <a:ext cx="719640" cy="8539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5"/>
          <a:srcRect l="28317" t="0" r="29516" b="0"/>
          <a:stretch/>
        </p:blipFill>
        <p:spPr>
          <a:xfrm>
            <a:off x="1728000" y="4762080"/>
            <a:ext cx="719640" cy="853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6"/>
          <a:srcRect l="28317" t="0" r="29516" b="0"/>
          <a:stretch/>
        </p:blipFill>
        <p:spPr>
          <a:xfrm>
            <a:off x="2556000" y="3944160"/>
            <a:ext cx="719640" cy="853920"/>
          </a:xfrm>
          <a:prstGeom prst="rect">
            <a:avLst/>
          </a:prstGeom>
          <a:ln>
            <a:noFill/>
          </a:ln>
        </p:spPr>
      </p:pic>
      <p:sp>
        <p:nvSpPr>
          <p:cNvPr id="91" name="Line 4"/>
          <p:cNvSpPr/>
          <p:nvPr/>
        </p:nvSpPr>
        <p:spPr>
          <a:xfrm flipV="1">
            <a:off x="1512000" y="3816000"/>
            <a:ext cx="21636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5"/>
          <p:cNvSpPr/>
          <p:nvPr/>
        </p:nvSpPr>
        <p:spPr>
          <a:xfrm>
            <a:off x="1728000" y="4464000"/>
            <a:ext cx="72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6"/>
          <p:cNvSpPr/>
          <p:nvPr/>
        </p:nvSpPr>
        <p:spPr>
          <a:xfrm>
            <a:off x="1440000" y="4813920"/>
            <a:ext cx="288000" cy="298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7"/>
          <p:cNvSpPr/>
          <p:nvPr/>
        </p:nvSpPr>
        <p:spPr>
          <a:xfrm>
            <a:off x="2448000" y="3816000"/>
            <a:ext cx="216000" cy="216000"/>
          </a:xfrm>
          <a:prstGeom prst="line">
            <a:avLst/>
          </a:prstGeom>
          <a:ln>
            <a:solidFill>
              <a:srgbClr val="f10d0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8"/>
          <p:cNvSpPr/>
          <p:nvPr/>
        </p:nvSpPr>
        <p:spPr>
          <a:xfrm>
            <a:off x="2160000" y="4021920"/>
            <a:ext cx="0" cy="740160"/>
          </a:xfrm>
          <a:prstGeom prst="line">
            <a:avLst/>
          </a:prstGeom>
          <a:ln>
            <a:solidFill>
              <a:srgbClr val="f10d0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9"/>
          <p:cNvSpPr/>
          <p:nvPr/>
        </p:nvSpPr>
        <p:spPr>
          <a:xfrm flipH="1">
            <a:off x="1619640" y="3960000"/>
            <a:ext cx="180360" cy="144000"/>
          </a:xfrm>
          <a:prstGeom prst="line">
            <a:avLst/>
          </a:prstGeom>
          <a:ln>
            <a:solidFill>
              <a:srgbClr val="f10d0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0"/>
          <p:cNvSpPr/>
          <p:nvPr/>
        </p:nvSpPr>
        <p:spPr>
          <a:xfrm flipH="1" flipV="1">
            <a:off x="1548000" y="4716000"/>
            <a:ext cx="216000" cy="216000"/>
          </a:xfrm>
          <a:prstGeom prst="line">
            <a:avLst/>
          </a:prstGeom>
          <a:ln>
            <a:solidFill>
              <a:srgbClr val="81d41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1"/>
          <p:cNvSpPr/>
          <p:nvPr/>
        </p:nvSpPr>
        <p:spPr>
          <a:xfrm flipV="1">
            <a:off x="2016000" y="4021920"/>
            <a:ext cx="0" cy="730080"/>
          </a:xfrm>
          <a:prstGeom prst="line">
            <a:avLst/>
          </a:prstGeom>
          <a:ln>
            <a:solidFill>
              <a:srgbClr val="81d41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2"/>
          <p:cNvSpPr/>
          <p:nvPr/>
        </p:nvSpPr>
        <p:spPr>
          <a:xfrm flipV="1">
            <a:off x="2447640" y="4752000"/>
            <a:ext cx="216360" cy="216000"/>
          </a:xfrm>
          <a:prstGeom prst="line">
            <a:avLst/>
          </a:prstGeom>
          <a:ln>
            <a:solidFill>
              <a:srgbClr val="81d41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3"/>
          <p:cNvSpPr/>
          <p:nvPr/>
        </p:nvSpPr>
        <p:spPr>
          <a:xfrm flipH="1" flipV="1">
            <a:off x="2376000" y="3960000"/>
            <a:ext cx="216000" cy="216000"/>
          </a:xfrm>
          <a:prstGeom prst="line">
            <a:avLst/>
          </a:prstGeom>
          <a:ln>
            <a:solidFill>
              <a:srgbClr val="80008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4"/>
          <p:cNvSpPr/>
          <p:nvPr/>
        </p:nvSpPr>
        <p:spPr>
          <a:xfrm flipH="1">
            <a:off x="1728000" y="4320000"/>
            <a:ext cx="720000" cy="0"/>
          </a:xfrm>
          <a:prstGeom prst="line">
            <a:avLst/>
          </a:prstGeom>
          <a:ln>
            <a:solidFill>
              <a:srgbClr val="80008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5"/>
          <p:cNvSpPr/>
          <p:nvPr/>
        </p:nvSpPr>
        <p:spPr>
          <a:xfrm flipH="1">
            <a:off x="2520000" y="4824000"/>
            <a:ext cx="288000" cy="288000"/>
          </a:xfrm>
          <a:prstGeom prst="line">
            <a:avLst/>
          </a:prstGeom>
          <a:ln>
            <a:solidFill>
              <a:srgbClr val="80008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734440" y="2126880"/>
            <a:ext cx="2497320" cy="1409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3064680" y="2060280"/>
            <a:ext cx="2497320" cy="1409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380880" y="1905120"/>
            <a:ext cx="2244960" cy="1409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Module 2 : affichagemode cadrans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685800" y="2691360"/>
            <a:ext cx="2133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00"/>
                </a:solidFill>
                <a:latin typeface="Calibri"/>
              </a:rPr>
              <a:t>22 °C</a:t>
            </a:r>
            <a:endParaRPr b="0" lang="fr-CH" sz="36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152280" y="2116080"/>
            <a:ext cx="2819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ffff00"/>
                </a:solidFill>
                <a:latin typeface="Calibri"/>
              </a:rPr>
              <a:t>Température</a:t>
            </a:r>
            <a:endParaRPr b="0" lang="fr-CH" sz="28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3314880" y="2619360"/>
            <a:ext cx="213336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00"/>
                </a:solidFill>
                <a:latin typeface="Calibri"/>
              </a:rPr>
              <a:t>1015 HPa</a:t>
            </a:r>
            <a:endParaRPr b="0" lang="fr-CH" sz="36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2971800" y="2063880"/>
            <a:ext cx="2819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ffff00"/>
                </a:solidFill>
                <a:latin typeface="Calibri"/>
              </a:rPr>
              <a:t>Pression</a:t>
            </a:r>
            <a:endParaRPr b="0" lang="fr-CH" sz="2800" spc="-1" strike="noStrike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5793840" y="2668320"/>
            <a:ext cx="213336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00"/>
                </a:solidFill>
                <a:latin typeface="Calibri"/>
              </a:rPr>
              <a:t>55 %</a:t>
            </a:r>
            <a:endParaRPr b="0" lang="fr-CH" sz="36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5562720" y="2126880"/>
            <a:ext cx="2819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ffff00"/>
                </a:solidFill>
                <a:latin typeface="Calibri"/>
              </a:rPr>
              <a:t>Hygrometrie</a:t>
            </a:r>
            <a:endParaRPr b="0" lang="fr-CH" sz="2800" spc="-1" strike="noStrike"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2630520" y="3937680"/>
            <a:ext cx="399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ffff00"/>
                </a:solidFill>
                <a:latin typeface="Calibri"/>
              </a:rPr>
              <a:t>Heure : 12 h 12 m 12 s </a:t>
            </a:r>
            <a:endParaRPr b="0" lang="fr-CH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Module 2 : affichage mode historique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066680" y="2590920"/>
            <a:ext cx="5790960" cy="3123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1626840" y="4040280"/>
            <a:ext cx="4423680" cy="956520"/>
          </a:xfrm>
          <a:custGeom>
            <a:avLst/>
            <a:gdLst/>
            <a:ahLst/>
            <a:rect l="l" t="t" r="r" b="b"/>
            <a:pathLst>
              <a:path w="4424102" h="956930">
                <a:moveTo>
                  <a:pt x="0" y="372140"/>
                </a:moveTo>
                <a:cubicBezTo>
                  <a:pt x="99237" y="315433"/>
                  <a:pt x="201284" y="263382"/>
                  <a:pt x="297712" y="202019"/>
                </a:cubicBezTo>
                <a:cubicBezTo>
                  <a:pt x="318855" y="188564"/>
                  <a:pt x="331479" y="164726"/>
                  <a:pt x="350875" y="148856"/>
                </a:cubicBezTo>
                <a:cubicBezTo>
                  <a:pt x="370655" y="132672"/>
                  <a:pt x="393405" y="120503"/>
                  <a:pt x="414670" y="106326"/>
                </a:cubicBezTo>
                <a:lnTo>
                  <a:pt x="446568" y="85061"/>
                </a:lnTo>
                <a:cubicBezTo>
                  <a:pt x="457201" y="77972"/>
                  <a:pt x="466343" y="67836"/>
                  <a:pt x="478466" y="63795"/>
                </a:cubicBezTo>
                <a:lnTo>
                  <a:pt x="510363" y="53163"/>
                </a:lnTo>
                <a:cubicBezTo>
                  <a:pt x="520996" y="46075"/>
                  <a:pt x="530252" y="36265"/>
                  <a:pt x="542261" y="31898"/>
                </a:cubicBezTo>
                <a:cubicBezTo>
                  <a:pt x="614033" y="5799"/>
                  <a:pt x="666884" y="7036"/>
                  <a:pt x="744279" y="0"/>
                </a:cubicBezTo>
                <a:cubicBezTo>
                  <a:pt x="797442" y="3544"/>
                  <a:pt x="850813" y="4749"/>
                  <a:pt x="903768" y="10633"/>
                </a:cubicBezTo>
                <a:cubicBezTo>
                  <a:pt x="914907" y="11871"/>
                  <a:pt x="926914" y="14264"/>
                  <a:pt x="935666" y="21265"/>
                </a:cubicBezTo>
                <a:cubicBezTo>
                  <a:pt x="945645" y="29248"/>
                  <a:pt x="947314" y="44748"/>
                  <a:pt x="956931" y="53163"/>
                </a:cubicBezTo>
                <a:cubicBezTo>
                  <a:pt x="976165" y="69993"/>
                  <a:pt x="1020726" y="95693"/>
                  <a:pt x="1020726" y="95693"/>
                </a:cubicBezTo>
                <a:cubicBezTo>
                  <a:pt x="1031957" y="129385"/>
                  <a:pt x="1029068" y="130042"/>
                  <a:pt x="1052624" y="159488"/>
                </a:cubicBezTo>
                <a:cubicBezTo>
                  <a:pt x="1058886" y="167316"/>
                  <a:pt x="1067627" y="172926"/>
                  <a:pt x="1073889" y="180754"/>
                </a:cubicBezTo>
                <a:cubicBezTo>
                  <a:pt x="1081872" y="190732"/>
                  <a:pt x="1087727" y="202253"/>
                  <a:pt x="1095154" y="212651"/>
                </a:cubicBezTo>
                <a:cubicBezTo>
                  <a:pt x="1161083" y="304951"/>
                  <a:pt x="1098211" y="211918"/>
                  <a:pt x="1148317" y="287079"/>
                </a:cubicBezTo>
                <a:cubicBezTo>
                  <a:pt x="1151861" y="301256"/>
                  <a:pt x="1154935" y="315558"/>
                  <a:pt x="1158949" y="329609"/>
                </a:cubicBezTo>
                <a:cubicBezTo>
                  <a:pt x="1165867" y="353821"/>
                  <a:pt x="1172209" y="374767"/>
                  <a:pt x="1190847" y="393405"/>
                </a:cubicBezTo>
                <a:cubicBezTo>
                  <a:pt x="1203377" y="405935"/>
                  <a:pt x="1219200" y="414670"/>
                  <a:pt x="1233377" y="425302"/>
                </a:cubicBezTo>
                <a:cubicBezTo>
                  <a:pt x="1236921" y="439479"/>
                  <a:pt x="1234500" y="456738"/>
                  <a:pt x="1244010" y="467833"/>
                </a:cubicBezTo>
                <a:cubicBezTo>
                  <a:pt x="1257459" y="483524"/>
                  <a:pt x="1278359" y="491179"/>
                  <a:pt x="1297172" y="499730"/>
                </a:cubicBezTo>
                <a:cubicBezTo>
                  <a:pt x="1328807" y="514109"/>
                  <a:pt x="1369225" y="523059"/>
                  <a:pt x="1403498" y="531628"/>
                </a:cubicBezTo>
                <a:lnTo>
                  <a:pt x="1594884" y="510363"/>
                </a:lnTo>
                <a:cubicBezTo>
                  <a:pt x="1612804" y="508026"/>
                  <a:pt x="1630221" y="502701"/>
                  <a:pt x="1648047" y="499730"/>
                </a:cubicBezTo>
                <a:cubicBezTo>
                  <a:pt x="1672767" y="495610"/>
                  <a:pt x="1697755" y="493218"/>
                  <a:pt x="1722475" y="489098"/>
                </a:cubicBezTo>
                <a:cubicBezTo>
                  <a:pt x="1740301" y="486127"/>
                  <a:pt x="1757601" y="479592"/>
                  <a:pt x="1775638" y="478465"/>
                </a:cubicBezTo>
                <a:cubicBezTo>
                  <a:pt x="1871210" y="472492"/>
                  <a:pt x="1967024" y="471377"/>
                  <a:pt x="2062717" y="467833"/>
                </a:cubicBezTo>
                <a:cubicBezTo>
                  <a:pt x="2105247" y="464289"/>
                  <a:pt x="2148458" y="465570"/>
                  <a:pt x="2190307" y="457200"/>
                </a:cubicBezTo>
                <a:cubicBezTo>
                  <a:pt x="2202838" y="454694"/>
                  <a:pt x="2210775" y="441650"/>
                  <a:pt x="2222205" y="435935"/>
                </a:cubicBezTo>
                <a:cubicBezTo>
                  <a:pt x="2232230" y="430923"/>
                  <a:pt x="2244306" y="430745"/>
                  <a:pt x="2254103" y="425302"/>
                </a:cubicBezTo>
                <a:cubicBezTo>
                  <a:pt x="2363779" y="364371"/>
                  <a:pt x="2277621" y="396197"/>
                  <a:pt x="2349796" y="372140"/>
                </a:cubicBezTo>
                <a:cubicBezTo>
                  <a:pt x="2360428" y="365052"/>
                  <a:pt x="2370016" y="356065"/>
                  <a:pt x="2381693" y="350875"/>
                </a:cubicBezTo>
                <a:cubicBezTo>
                  <a:pt x="2427184" y="330656"/>
                  <a:pt x="2444713" y="331350"/>
                  <a:pt x="2488019" y="318977"/>
                </a:cubicBezTo>
                <a:cubicBezTo>
                  <a:pt x="2594794" y="288470"/>
                  <a:pt x="2429493" y="330949"/>
                  <a:pt x="2562447" y="297712"/>
                </a:cubicBezTo>
                <a:cubicBezTo>
                  <a:pt x="2573080" y="290624"/>
                  <a:pt x="2582915" y="282162"/>
                  <a:pt x="2594345" y="276447"/>
                </a:cubicBezTo>
                <a:cubicBezTo>
                  <a:pt x="2604369" y="271435"/>
                  <a:pt x="2616917" y="272031"/>
                  <a:pt x="2626242" y="265814"/>
                </a:cubicBezTo>
                <a:cubicBezTo>
                  <a:pt x="2638753" y="257473"/>
                  <a:pt x="2646271" y="243148"/>
                  <a:pt x="2658140" y="233916"/>
                </a:cubicBezTo>
                <a:cubicBezTo>
                  <a:pt x="2678314" y="218225"/>
                  <a:pt x="2703863" y="209458"/>
                  <a:pt x="2721935" y="191386"/>
                </a:cubicBezTo>
                <a:cubicBezTo>
                  <a:pt x="2732568" y="180753"/>
                  <a:pt x="2741597" y="168228"/>
                  <a:pt x="2753833" y="159488"/>
                </a:cubicBezTo>
                <a:cubicBezTo>
                  <a:pt x="2789100" y="134297"/>
                  <a:pt x="2793551" y="142466"/>
                  <a:pt x="2828261" y="127591"/>
                </a:cubicBezTo>
                <a:cubicBezTo>
                  <a:pt x="2879091" y="105807"/>
                  <a:pt x="2856974" y="108161"/>
                  <a:pt x="2902689" y="95693"/>
                </a:cubicBezTo>
                <a:cubicBezTo>
                  <a:pt x="2930885" y="88003"/>
                  <a:pt x="2987749" y="74428"/>
                  <a:pt x="2987749" y="74428"/>
                </a:cubicBezTo>
                <a:cubicBezTo>
                  <a:pt x="3001926" y="77972"/>
                  <a:pt x="3017591" y="77811"/>
                  <a:pt x="3030279" y="85061"/>
                </a:cubicBezTo>
                <a:cubicBezTo>
                  <a:pt x="3043334" y="92521"/>
                  <a:pt x="3052391" y="105541"/>
                  <a:pt x="3062177" y="116958"/>
                </a:cubicBezTo>
                <a:cubicBezTo>
                  <a:pt x="3081962" y="140040"/>
                  <a:pt x="3098509" y="166139"/>
                  <a:pt x="3115340" y="191386"/>
                </a:cubicBezTo>
                <a:cubicBezTo>
                  <a:pt x="3149774" y="294687"/>
                  <a:pt x="3135808" y="223796"/>
                  <a:pt x="3125972" y="361507"/>
                </a:cubicBezTo>
                <a:cubicBezTo>
                  <a:pt x="3121420" y="425238"/>
                  <a:pt x="3118884" y="489098"/>
                  <a:pt x="3115340" y="552893"/>
                </a:cubicBezTo>
                <a:cubicBezTo>
                  <a:pt x="3118884" y="598967"/>
                  <a:pt x="3120240" y="645262"/>
                  <a:pt x="3125972" y="691116"/>
                </a:cubicBezTo>
                <a:cubicBezTo>
                  <a:pt x="3127362" y="702237"/>
                  <a:pt x="3128680" y="715089"/>
                  <a:pt x="3136605" y="723014"/>
                </a:cubicBezTo>
                <a:cubicBezTo>
                  <a:pt x="3144530" y="730939"/>
                  <a:pt x="3158478" y="728635"/>
                  <a:pt x="3168503" y="733647"/>
                </a:cubicBezTo>
                <a:cubicBezTo>
                  <a:pt x="3179932" y="739362"/>
                  <a:pt x="3190422" y="746929"/>
                  <a:pt x="3200400" y="754912"/>
                </a:cubicBezTo>
                <a:cubicBezTo>
                  <a:pt x="3208228" y="761174"/>
                  <a:pt x="3213838" y="769915"/>
                  <a:pt x="3221666" y="776177"/>
                </a:cubicBezTo>
                <a:cubicBezTo>
                  <a:pt x="3231644" y="784160"/>
                  <a:pt x="3243746" y="789261"/>
                  <a:pt x="3253563" y="797442"/>
                </a:cubicBezTo>
                <a:cubicBezTo>
                  <a:pt x="3265115" y="807068"/>
                  <a:pt x="3272950" y="820999"/>
                  <a:pt x="3285461" y="829340"/>
                </a:cubicBezTo>
                <a:cubicBezTo>
                  <a:pt x="3294786" y="835557"/>
                  <a:pt x="3306726" y="836428"/>
                  <a:pt x="3317359" y="839972"/>
                </a:cubicBezTo>
                <a:cubicBezTo>
                  <a:pt x="3327991" y="847060"/>
                  <a:pt x="3337827" y="855522"/>
                  <a:pt x="3349256" y="861237"/>
                </a:cubicBezTo>
                <a:cubicBezTo>
                  <a:pt x="3359281" y="866249"/>
                  <a:pt x="3372402" y="864868"/>
                  <a:pt x="3381154" y="871870"/>
                </a:cubicBezTo>
                <a:cubicBezTo>
                  <a:pt x="3391133" y="879853"/>
                  <a:pt x="3391583" y="896995"/>
                  <a:pt x="3402419" y="903768"/>
                </a:cubicBezTo>
                <a:cubicBezTo>
                  <a:pt x="3421427" y="915648"/>
                  <a:pt x="3444468" y="919597"/>
                  <a:pt x="3466214" y="925033"/>
                </a:cubicBezTo>
                <a:cubicBezTo>
                  <a:pt x="3480391" y="928577"/>
                  <a:pt x="3494694" y="931650"/>
                  <a:pt x="3508745" y="935665"/>
                </a:cubicBezTo>
                <a:cubicBezTo>
                  <a:pt x="3519521" y="938744"/>
                  <a:pt x="3529769" y="943580"/>
                  <a:pt x="3540642" y="946298"/>
                </a:cubicBezTo>
                <a:cubicBezTo>
                  <a:pt x="3558174" y="950681"/>
                  <a:pt x="3576084" y="953386"/>
                  <a:pt x="3593805" y="956930"/>
                </a:cubicBezTo>
                <a:lnTo>
                  <a:pt x="3753293" y="946298"/>
                </a:lnTo>
                <a:cubicBezTo>
                  <a:pt x="3785276" y="943633"/>
                  <a:pt x="3818023" y="944110"/>
                  <a:pt x="3848986" y="935665"/>
                </a:cubicBezTo>
                <a:cubicBezTo>
                  <a:pt x="3858657" y="933027"/>
                  <a:pt x="3863163" y="921488"/>
                  <a:pt x="3870252" y="914400"/>
                </a:cubicBezTo>
                <a:cubicBezTo>
                  <a:pt x="3863163" y="907312"/>
                  <a:pt x="3849700" y="903134"/>
                  <a:pt x="3848986" y="893135"/>
                </a:cubicBezTo>
                <a:cubicBezTo>
                  <a:pt x="3848499" y="886312"/>
                  <a:pt x="3849287" y="771384"/>
                  <a:pt x="3870252" y="733647"/>
                </a:cubicBezTo>
                <a:cubicBezTo>
                  <a:pt x="3882664" y="711306"/>
                  <a:pt x="3912782" y="669851"/>
                  <a:pt x="3912782" y="669851"/>
                </a:cubicBezTo>
                <a:cubicBezTo>
                  <a:pt x="3916326" y="659219"/>
                  <a:pt x="3917648" y="647564"/>
                  <a:pt x="3923414" y="637954"/>
                </a:cubicBezTo>
                <a:cubicBezTo>
                  <a:pt x="3928572" y="629358"/>
                  <a:pt x="3940730" y="625902"/>
                  <a:pt x="3944679" y="616688"/>
                </a:cubicBezTo>
                <a:cubicBezTo>
                  <a:pt x="3951798" y="600078"/>
                  <a:pt x="3948967" y="580447"/>
                  <a:pt x="3955312" y="563526"/>
                </a:cubicBezTo>
                <a:cubicBezTo>
                  <a:pt x="3961850" y="546090"/>
                  <a:pt x="3994685" y="508924"/>
                  <a:pt x="4008475" y="499730"/>
                </a:cubicBezTo>
                <a:cubicBezTo>
                  <a:pt x="4017800" y="493513"/>
                  <a:pt x="4029740" y="492642"/>
                  <a:pt x="4040372" y="489098"/>
                </a:cubicBezTo>
                <a:cubicBezTo>
                  <a:pt x="4081909" y="447563"/>
                  <a:pt x="4038325" y="484805"/>
                  <a:pt x="4093535" y="457200"/>
                </a:cubicBezTo>
                <a:cubicBezTo>
                  <a:pt x="4104965" y="451485"/>
                  <a:pt x="4114003" y="441650"/>
                  <a:pt x="4125433" y="435935"/>
                </a:cubicBezTo>
                <a:cubicBezTo>
                  <a:pt x="4135458" y="430923"/>
                  <a:pt x="4147534" y="430745"/>
                  <a:pt x="4157331" y="425302"/>
                </a:cubicBezTo>
                <a:cubicBezTo>
                  <a:pt x="4267007" y="364371"/>
                  <a:pt x="4180849" y="396197"/>
                  <a:pt x="4253024" y="372140"/>
                </a:cubicBezTo>
                <a:cubicBezTo>
                  <a:pt x="4260112" y="361507"/>
                  <a:pt x="4264672" y="348657"/>
                  <a:pt x="4274289" y="340242"/>
                </a:cubicBezTo>
                <a:cubicBezTo>
                  <a:pt x="4293523" y="323412"/>
                  <a:pt x="4338084" y="297712"/>
                  <a:pt x="4338084" y="297712"/>
                </a:cubicBezTo>
                <a:cubicBezTo>
                  <a:pt x="4345172" y="287079"/>
                  <a:pt x="4357542" y="278464"/>
                  <a:pt x="4359349" y="265814"/>
                </a:cubicBezTo>
                <a:cubicBezTo>
                  <a:pt x="4361416" y="251348"/>
                  <a:pt x="4348717" y="237897"/>
                  <a:pt x="4348717" y="223284"/>
                </a:cubicBezTo>
                <a:cubicBezTo>
                  <a:pt x="4348717" y="173539"/>
                  <a:pt x="4339410" y="120002"/>
                  <a:pt x="4359349" y="74428"/>
                </a:cubicBezTo>
                <a:cubicBezTo>
                  <a:pt x="4369143" y="52042"/>
                  <a:pt x="4454631" y="53163"/>
                  <a:pt x="4412512" y="53163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 flipV="1">
            <a:off x="1577160" y="2718720"/>
            <a:ext cx="360" cy="27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1752480" y="5181480"/>
            <a:ext cx="4952520" cy="20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5603400" y="5462640"/>
            <a:ext cx="1523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00"/>
                </a:solidFill>
                <a:latin typeface="Calibri"/>
              </a:rPr>
              <a:t>Temps [4 h]</a:t>
            </a:r>
            <a:endParaRPr b="0" lang="fr-CH" sz="12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 rot="16200000">
            <a:off x="542880" y="4089240"/>
            <a:ext cx="1523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00"/>
                </a:solidFill>
                <a:latin typeface="Calibri"/>
              </a:rPr>
              <a:t>Presssion  [[Hpa)</a:t>
            </a: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3048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2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Module 3 : 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calcul  de marée (affichage pendule et sinusoide) et données astronomiques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Module 3 : calcul de marée et données astronomique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Ce module permet d’afficher à l’écran les informations suivantes en temps réel 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Date et heure courante (avec possibilité de choisir la </a:t>
            </a:r>
            <a:r>
              <a:rPr b="0" i="1" lang="fr-FR" sz="1400" spc="-1" strike="noStrike">
                <a:solidFill>
                  <a:srgbClr val="000000"/>
                </a:solidFill>
                <a:latin typeface="Calibri"/>
              </a:rPr>
              <a:t>timezone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)  TBC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Par rapport à l’heure courante 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</a:rPr>
              <a:t>Le type de marée haute ou basse et l’heure  précédent l’heure courate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</a:rPr>
              <a:t>Le type de marée haute ou basse et l’heure qui suit l’heure courante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</a:rPr>
              <a:t>Le coefficient de marée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</a:rPr>
              <a:t>Le nom du port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Deux modes d’affichages possible 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Un mode « pendule à marée » type application marée info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Un mode courbe sinusoïde de niveau d’eau en fonction du temps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IHM pendule  à marée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on ne garde que la partie supérieure de la fenêtre ci-dessous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Espace réservé du contenu 4" descr="Une image contenant assis, horloge, moniteur, mètre&#10;&#10;Description générée automatiquement"/>
          <p:cNvPicPr/>
          <p:nvPr/>
        </p:nvPicPr>
        <p:blipFill>
          <a:blip r:embed="rId1"/>
          <a:stretch/>
        </p:blipFill>
        <p:spPr>
          <a:xfrm>
            <a:off x="2917440" y="1828800"/>
            <a:ext cx="2827080" cy="502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IHM mode courbe de marée en fonction du temps (sinusoide)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3048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Module 4 : 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interface avec les équipements du bord en NMEA 2000  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Module 2 : affichage données météo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Ce module permet d’afficher à l’cran les informations suivantes en temps réel 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Date et heure courante (avec possibilité de choisir la timezone)  TBC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La température ambiante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La pression atmosphérique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L’hygrométrie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Deux modes d’affichages possible 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- un mode valeur en temps réel avec 3 cadrans numériques sur une même ligne avec des gros caractères jaunes sur fond noir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Un mode courbe historique pour lequel on peut choisir un des trois paramètres, sur une durée de 4, 8, 12, 24 h, 3 jours ou 5 jours, l’affichage est mis à jour toutes les TBD minutes (paramètre de configuration)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3048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Module 5 : 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intégration des 4 modules en une seule application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Description des modules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Module 1 : récupérer + afficher des données GPS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Module 2 :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récupérer + afficher des données météo (température, pression atmosphérique et hygrométrie)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Module 3 : calculer les marées (+ données astronomiques) + afficher les résultats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Module 4 : interface avec les équipements du bord en NMEA 2000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Chaque module est un projet à part entière fonctionnant de façon autonome.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Tous ces modules seront intégrés dans l’application BlindSailor.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Contraintes de développement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Développement en Python 3.7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Utilisation d’un Raspberry PI 3 ou version supérieure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Utilisation d’un récepteur GPS multi-constellation (GPS, Galileo) intégré sur le Raspberry PI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Utilisation d’un capteur de température, pression et hygrométrie BME 280 (adafruit)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Librairies Python (soumise à variation) 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PyTTSx3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pour l’annonce de message audio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python pour la conception des IHM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Pynmea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pour la lectures des trames NMEA du GPS au autres équipements du bord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Ephem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pour les calculs astronomiques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Pas d’accès au web en temps réel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Utilisation d’une synthèse vocale (ORCA pour le pilotage de l’application et de Pyttsx3)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Intégration de la solution dans un boîtier contenant l’écran tactile et le Raspberry PI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832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Module 1 : </a:t>
            </a:r>
            <a:br/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affichage données GPS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Module 1 : affichage données GPS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Ce module permet d’afficher à l’écran les informations suivantes en temps réel 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Date et heure courante (avec possibilité de choisir la timezone)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Le nombre de satellites visibles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La précision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Un bloc  « position » avec la latitude et la longitude courante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Un bloc « route » avec la vitesse fond et le cap fond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Les données sont disponibles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Via une IHM WX sur l’écran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Annonces sonores via pyttsx3 en utilisant un clavier numérique relié au PI via une liaison RF 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</a:rPr>
              <a:t>Touche 1 : annonce vitesse GPS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</a:rPr>
              <a:t>Touche 2 : annonce vocale cap fon (GPS)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</a:rPr>
              <a:t>Touche 3 : annonce latitude et longitude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</a:rPr>
              <a:t>Touche 5 : annonce heure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</a:rPr>
              <a:t>Touche 8 annonce charge batterie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Les annonces sont délivrée via une oreillette sans fil type plantronic M90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Module 1 : fonction « homme à la mer »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 pressant </a:t>
            </a:r>
            <a:r>
              <a:rPr b="0" i="1" lang="fr-FR" sz="1800" spc="-1" strike="noStrike">
                <a:solidFill>
                  <a:srgbClr val="c9211e"/>
                </a:solidFill>
                <a:latin typeface="Calibri"/>
              </a:rPr>
              <a:t>TBD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secondes le bouton « 0 » du clavier on passe en mode « homme à la mer » 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Enregistrement automatique de la position GPS courante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Calcul en temps réel de la distance et du cap pour revenir à ce point enregistré (utilisation de la librairie python « latlon »)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Annonce cyclique par pyttsx3 du cap et de la distance pour revenir au point de chute (période réglable dans les paramètres de configuration de l’application)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Données disponibles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Via une IHM WX « homme à la mer » sur l’écran qui affiche une flèche pour le cap à suivre pour revenir à la position et la distance à parcourir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Annonces sonores cyclique via pyttsx3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Raccourci clavier à définir pour sortir du mode « homme à la mer » (2 touches durant </a:t>
            </a:r>
            <a:r>
              <a:rPr b="0" i="1" lang="fr-FR" sz="1400" spc="-1" strike="noStrike">
                <a:solidFill>
                  <a:srgbClr val="c9211e"/>
                </a:solidFill>
                <a:latin typeface="Calibri"/>
              </a:rPr>
              <a:t>TBD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secondes)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Utilisation d’une oreillette sans fil type Plantronics M90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95600" y="1334520"/>
            <a:ext cx="932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GPS</a:t>
            </a:r>
            <a:endParaRPr b="0" lang="fr-CH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214720" y="728280"/>
            <a:ext cx="677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Date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736520" y="737640"/>
            <a:ext cx="821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Heure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909520" y="728280"/>
            <a:ext cx="1770480" cy="398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5537520" y="740160"/>
            <a:ext cx="2209320" cy="398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7724520" y="900000"/>
            <a:ext cx="8395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500" spc="-1" strike="noStrike">
                <a:solidFill>
                  <a:srgbClr val="000000"/>
                </a:solidFill>
                <a:latin typeface="Calibri"/>
              </a:rPr>
              <a:t>GMT + 2</a:t>
            </a:r>
            <a:endParaRPr b="0" lang="fr-CH" sz="15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92720" y="4810320"/>
            <a:ext cx="1232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Longitude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2054520" y="4276800"/>
            <a:ext cx="2209320" cy="398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2040480" y="4790160"/>
            <a:ext cx="2209320" cy="398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788040" y="4267440"/>
            <a:ext cx="1052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Latitude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596880" y="2844000"/>
            <a:ext cx="3822120" cy="2578320"/>
          </a:xfrm>
          <a:prstGeom prst="rect">
            <a:avLst/>
          </a:prstGeom>
          <a:noFill/>
          <a:ln w="507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2"/>
          <p:cNvSpPr/>
          <p:nvPr/>
        </p:nvSpPr>
        <p:spPr>
          <a:xfrm>
            <a:off x="1341360" y="3019320"/>
            <a:ext cx="22262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000000"/>
                </a:solidFill>
                <a:latin typeface="Calibri"/>
              </a:rPr>
              <a:t>Position</a:t>
            </a:r>
            <a:endParaRPr b="0" lang="fr-CH" sz="48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5000040" y="4810320"/>
            <a:ext cx="939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Vitesse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5007960" y="4303440"/>
            <a:ext cx="536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Cap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 flipH="1">
            <a:off x="5885640" y="3024720"/>
            <a:ext cx="16776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000000"/>
                </a:solidFill>
                <a:latin typeface="Calibri"/>
              </a:rPr>
              <a:t>Route</a:t>
            </a:r>
            <a:endParaRPr b="0" lang="fr-CH" sz="48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3648600" y="1335600"/>
            <a:ext cx="3203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Nombre de satellites visibles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5796000" y="1872000"/>
            <a:ext cx="104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Précision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6832440" y="1296000"/>
            <a:ext cx="916920" cy="378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9"/>
          <p:cNvSpPr/>
          <p:nvPr/>
        </p:nvSpPr>
        <p:spPr>
          <a:xfrm>
            <a:off x="7733160" y="1886040"/>
            <a:ext cx="36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1" name="CustomShape 20"/>
          <p:cNvSpPr/>
          <p:nvPr/>
        </p:nvSpPr>
        <p:spPr>
          <a:xfrm>
            <a:off x="4745880" y="2844000"/>
            <a:ext cx="3822120" cy="2587320"/>
          </a:xfrm>
          <a:prstGeom prst="rect">
            <a:avLst/>
          </a:prstGeom>
          <a:noFill/>
          <a:ln w="507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1"/>
          <p:cNvSpPr/>
          <p:nvPr/>
        </p:nvSpPr>
        <p:spPr>
          <a:xfrm>
            <a:off x="6194520" y="4276800"/>
            <a:ext cx="2209320" cy="398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2"/>
          <p:cNvSpPr/>
          <p:nvPr/>
        </p:nvSpPr>
        <p:spPr>
          <a:xfrm>
            <a:off x="6180480" y="4790160"/>
            <a:ext cx="2209320" cy="398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3"/>
          <p:cNvSpPr/>
          <p:nvPr/>
        </p:nvSpPr>
        <p:spPr>
          <a:xfrm>
            <a:off x="612000" y="1044000"/>
            <a:ext cx="1296000" cy="1296000"/>
          </a:xfrm>
          <a:prstGeom prst="ellipse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4"/>
          <p:cNvSpPr/>
          <p:nvPr/>
        </p:nvSpPr>
        <p:spPr>
          <a:xfrm>
            <a:off x="6832440" y="1836000"/>
            <a:ext cx="916920" cy="378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25"/>
          <p:cNvSpPr txBox="1"/>
          <p:nvPr/>
        </p:nvSpPr>
        <p:spPr>
          <a:xfrm>
            <a:off x="3168000" y="5832000"/>
            <a:ext cx="2442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fr-CH" sz="1800" spc="-1" strike="noStrike">
                <a:latin typeface="Arial"/>
              </a:rPr>
              <a:t>Prototype d’IHM v0.1</a:t>
            </a:r>
            <a:endParaRPr b="1" i="1" lang="fr-CH" sz="1800" spc="-1" strike="noStrike"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324000" y="396000"/>
            <a:ext cx="8496000" cy="532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832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Module 2 : </a:t>
            </a:r>
            <a:br/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affichage données météo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Module 2 : affichage données météo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Ce module permet d’afficher à l’écran les informations suivantes en temps réel 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Date et heure courante (avec possibilité de choisir la timezone)  TBC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La température ambiante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La pression atmosphérique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L’hygrométrie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Interrogation via les touches du keyboard RF (pyttsx3)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Deux modes d’affichages possible 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- un mode valeur en temps réel avec 3 cadrans numériques sur une même ligne avec des gros caractères jaunes sur fond noir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Un mode courbe historique pour lequel on peut choisir un des trois paramètres, sur une durée de 4, 8, 12, 24 h, 3 jours ou 5 jours, l’affichage est mis à jour toutes les TBD minutes (paramètre de configuration)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Les données sont historisée sur une période de 1 mois avec un point toutes les TBD secondes (prévoir paramètre de configuration)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Les données proviennent du capteur BME 280 via l’interface I2C monté sur le raspberry PI4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LibreOffice/6.4.1.2$Linux_X86_64 LibreOffice_project/4d224e95b98b138af42a64d84056446d09082932</Application>
  <Words>1005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Le-Berre, Francois</dc:creator>
  <dc:description/>
  <dc:language>fr-CH</dc:language>
  <cp:lastModifiedBy/>
  <dcterms:modified xsi:type="dcterms:W3CDTF">2020-08-12T18:51:10Z</dcterms:modified>
  <cp:revision>39</cp:revision>
  <dc:subject/>
  <dc:title>Projet basse vision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