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tags/tag19.xml" ContentType="application/vnd.openxmlformats-officedocument.presentationml.tags+xml"/>
  <Override PartName="/ppt/notesSlides/notesSlide16.xml" ContentType="application/vnd.openxmlformats-officedocument.presentationml.notesSlide+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notesSlides/notesSlide20.xml" ContentType="application/vnd.openxmlformats-officedocument.presentationml.notesSlide+xml"/>
  <Override PartName="/ppt/tags/tag24.xml" ContentType="application/vnd.openxmlformats-officedocument.presentationml.tags+xml"/>
  <Override PartName="/ppt/notesSlides/notesSlide21.xml" ContentType="application/vnd.openxmlformats-officedocument.presentationml.notesSlide+xml"/>
  <Override PartName="/ppt/tags/tag25.xml" ContentType="application/vnd.openxmlformats-officedocument.presentationml.tags+xml"/>
  <Override PartName="/ppt/notesSlides/notesSlide22.xml" ContentType="application/vnd.openxmlformats-officedocument.presentationml.notesSlide+xml"/>
  <Override PartName="/ppt/tags/tag26.xml" ContentType="application/vnd.openxmlformats-officedocument.presentationml.tags+xml"/>
  <Override PartName="/ppt/notesSlides/notesSlide23.xml" ContentType="application/vnd.openxmlformats-officedocument.presentationml.notesSlide+xml"/>
  <Override PartName="/ppt/tags/tag27.xml" ContentType="application/vnd.openxmlformats-officedocument.presentationml.tags+xml"/>
  <Override PartName="/ppt/notesSlides/notesSlide24.xml" ContentType="application/vnd.openxmlformats-officedocument.presentationml.notesSlide+xml"/>
  <Override PartName="/ppt/tags/tag28.xml" ContentType="application/vnd.openxmlformats-officedocument.presentationml.tags+xml"/>
  <Override PartName="/ppt/notesSlides/notesSlide25.xml" ContentType="application/vnd.openxmlformats-officedocument.presentationml.notesSlide+xml"/>
  <Override PartName="/ppt/tags/tag29.xml" ContentType="application/vnd.openxmlformats-officedocument.presentationml.tags+xml"/>
  <Override PartName="/ppt/notesSlides/notesSlide26.xml" ContentType="application/vnd.openxmlformats-officedocument.presentationml.notesSlide+xml"/>
  <Override PartName="/ppt/tags/tag30.xml" ContentType="application/vnd.openxmlformats-officedocument.presentationml.tags+xml"/>
  <Override PartName="/ppt/notesSlides/notesSlide27.xml" ContentType="application/vnd.openxmlformats-officedocument.presentationml.notesSlide+xml"/>
  <Override PartName="/ppt/tags/tag31.xml" ContentType="application/vnd.openxmlformats-officedocument.presentationml.tags+xml"/>
  <Override PartName="/ppt/notesSlides/notesSlide28.xml" ContentType="application/vnd.openxmlformats-officedocument.presentationml.notesSlide+xml"/>
  <Override PartName="/ppt/tags/tag32.xml" ContentType="application/vnd.openxmlformats-officedocument.presentationml.tags+xml"/>
  <Override PartName="/ppt/notesSlides/notesSlide29.xml" ContentType="application/vnd.openxmlformats-officedocument.presentationml.notesSlide+xml"/>
  <Override PartName="/ppt/tags/tag33.xml" ContentType="application/vnd.openxmlformats-officedocument.presentationml.tags+xml"/>
  <Override PartName="/ppt/notesSlides/notesSlide30.xml" ContentType="application/vnd.openxmlformats-officedocument.presentationml.notesSlide+xml"/>
  <Override PartName="/ppt/tags/tag34.xml" ContentType="application/vnd.openxmlformats-officedocument.presentationml.tags+xml"/>
  <Override PartName="/ppt/notesSlides/notesSlide31.xml" ContentType="application/vnd.openxmlformats-officedocument.presentationml.notesSlide+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notesSlides/notesSlide33.xml" ContentType="application/vnd.openxmlformats-officedocument.presentationml.notesSlide+xml"/>
  <Override PartName="/ppt/tags/tag37.xml" ContentType="application/vnd.openxmlformats-officedocument.presentationml.tags+xml"/>
  <Override PartName="/ppt/notesSlides/notesSlide34.xml" ContentType="application/vnd.openxmlformats-officedocument.presentationml.notesSlide+xml"/>
  <Override PartName="/ppt/tags/tag38.xml" ContentType="application/vnd.openxmlformats-officedocument.presentationml.tags+xml"/>
  <Override PartName="/ppt/notesSlides/notesSlide35.xml" ContentType="application/vnd.openxmlformats-officedocument.presentationml.notesSlide+xml"/>
  <Override PartName="/ppt/tags/tag39.xml" ContentType="application/vnd.openxmlformats-officedocument.presentationml.tags+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tags/tag44.xml" ContentType="application/vnd.openxmlformats-officedocument.presentationml.tags+xml"/>
  <Override PartName="/ppt/notesSlides/notesSlide41.xml" ContentType="application/vnd.openxmlformats-officedocument.presentationml.notesSlide+xml"/>
  <Override PartName="/ppt/tags/tag45.xml" ContentType="application/vnd.openxmlformats-officedocument.presentationml.tags+xml"/>
  <Override PartName="/ppt/notesSlides/notesSlide42.xml" ContentType="application/vnd.openxmlformats-officedocument.presentationml.notesSlide+xml"/>
  <Override PartName="/ppt/tags/tag46.xml" ContentType="application/vnd.openxmlformats-officedocument.presentationml.tags+xml"/>
  <Override PartName="/ppt/notesSlides/notesSlide43.xml" ContentType="application/vnd.openxmlformats-officedocument.presentationml.notesSlide+xml"/>
  <Override PartName="/ppt/tags/tag47.xml" ContentType="application/vnd.openxmlformats-officedocument.presentationml.tags+xml"/>
  <Override PartName="/ppt/notesSlides/notesSlide44.xml" ContentType="application/vnd.openxmlformats-officedocument.presentationml.notesSlide+xml"/>
  <Override PartName="/ppt/tags/tag48.xml" ContentType="application/vnd.openxmlformats-officedocument.presentationml.tags+xml"/>
  <Override PartName="/ppt/notesSlides/notesSlide45.xml" ContentType="application/vnd.openxmlformats-officedocument.presentationml.notesSlide+xml"/>
  <Override PartName="/ppt/tags/tag49.xml" ContentType="application/vnd.openxmlformats-officedocument.presentationml.tags+xml"/>
  <Override PartName="/ppt/notesSlides/notesSlide46.xml" ContentType="application/vnd.openxmlformats-officedocument.presentationml.notesSlide+xml"/>
  <Override PartName="/ppt/tags/tag50.xml" ContentType="application/vnd.openxmlformats-officedocument.presentationml.tags+xml"/>
  <Override PartName="/ppt/notesSlides/notesSlide47.xml" ContentType="application/vnd.openxmlformats-officedocument.presentationml.notesSlide+xml"/>
  <Override PartName="/ppt/tags/tag51.xml" ContentType="application/vnd.openxmlformats-officedocument.presentationml.tags+xml"/>
  <Override PartName="/ppt/notesSlides/notesSlide48.xml" ContentType="application/vnd.openxmlformats-officedocument.presentationml.notesSlide+xml"/>
  <Override PartName="/ppt/tags/tag52.xml" ContentType="application/vnd.openxmlformats-officedocument.presentationml.tags+xml"/>
  <Override PartName="/ppt/notesSlides/notesSlide49.xml" ContentType="application/vnd.openxmlformats-officedocument.presentationml.notesSlide+xml"/>
  <Override PartName="/ppt/tags/tag53.xml" ContentType="application/vnd.openxmlformats-officedocument.presentationml.tags+xml"/>
  <Override PartName="/ppt/notesSlides/notesSlide50.xml" ContentType="application/vnd.openxmlformats-officedocument.presentationml.notesSlide+xml"/>
  <Override PartName="/ppt/tags/tag54.xml" ContentType="application/vnd.openxmlformats-officedocument.presentationml.tags+xml"/>
  <Override PartName="/ppt/notesSlides/notesSlide51.xml" ContentType="application/vnd.openxmlformats-officedocument.presentationml.notesSlide+xml"/>
  <Override PartName="/ppt/tags/tag55.xml" ContentType="application/vnd.openxmlformats-officedocument.presentationml.tags+xml"/>
  <Override PartName="/ppt/notesSlides/notesSlide52.xml" ContentType="application/vnd.openxmlformats-officedocument.presentationml.notesSlide+xml"/>
  <Override PartName="/ppt/tags/tag56.xml" ContentType="application/vnd.openxmlformats-officedocument.presentationml.tags+xml"/>
  <Override PartName="/ppt/notesSlides/notesSlide53.xml" ContentType="application/vnd.openxmlformats-officedocument.presentationml.notesSlide+xml"/>
  <Override PartName="/ppt/tags/tag57.xml" ContentType="application/vnd.openxmlformats-officedocument.presentationml.tags+xml"/>
  <Override PartName="/ppt/notesSlides/notesSlide54.xml" ContentType="application/vnd.openxmlformats-officedocument.presentationml.notesSlide+xml"/>
  <Override PartName="/ppt/tags/tag58.xml" ContentType="application/vnd.openxmlformats-officedocument.presentationml.tags+xml"/>
  <Override PartName="/ppt/notesSlides/notesSlide55.xml" ContentType="application/vnd.openxmlformats-officedocument.presentationml.notesSlide+xml"/>
  <Override PartName="/ppt/tags/tag59.xml" ContentType="application/vnd.openxmlformats-officedocument.presentationml.tags+xml"/>
  <Override PartName="/ppt/notesSlides/notesSlide56.xml" ContentType="application/vnd.openxmlformats-officedocument.presentationml.notesSlide+xml"/>
  <Override PartName="/ppt/tags/tag60.xml" ContentType="application/vnd.openxmlformats-officedocument.presentationml.tags+xml"/>
  <Override PartName="/ppt/notesSlides/notesSlide57.xml" ContentType="application/vnd.openxmlformats-officedocument.presentationml.notesSlide+xml"/>
  <Override PartName="/ppt/tags/tag61.xml" ContentType="application/vnd.openxmlformats-officedocument.presentationml.tags+xml"/>
  <Override PartName="/ppt/notesSlides/notesSlide58.xml" ContentType="application/vnd.openxmlformats-officedocument.presentationml.notesSlide+xml"/>
  <Override PartName="/ppt/tags/tag62.xml" ContentType="application/vnd.openxmlformats-officedocument.presentationml.tags+xml"/>
  <Override PartName="/ppt/notesSlides/notesSlide59.xml" ContentType="application/vnd.openxmlformats-officedocument.presentationml.notesSlide+xml"/>
  <Override PartName="/ppt/tags/tag63.xml" ContentType="application/vnd.openxmlformats-officedocument.presentationml.tags+xml"/>
  <Override PartName="/ppt/notesSlides/notesSlide60.xml" ContentType="application/vnd.openxmlformats-officedocument.presentationml.notesSlide+xml"/>
  <Override PartName="/ppt/tags/tag64.xml" ContentType="application/vnd.openxmlformats-officedocument.presentationml.tags+xml"/>
  <Override PartName="/ppt/notesSlides/notesSlide61.xml" ContentType="application/vnd.openxmlformats-officedocument.presentationml.notesSlide+xml"/>
  <Override PartName="/ppt/tags/tag65.xml" ContentType="application/vnd.openxmlformats-officedocument.presentationml.tags+xml"/>
  <Override PartName="/ppt/notesSlides/notesSlide62.xml" ContentType="application/vnd.openxmlformats-officedocument.presentationml.notesSlide+xml"/>
  <Override PartName="/ppt/tags/tag66.xml" ContentType="application/vnd.openxmlformats-officedocument.presentationml.tags+xml"/>
  <Override PartName="/ppt/notesSlides/notesSlide63.xml" ContentType="application/vnd.openxmlformats-officedocument.presentationml.notesSlide+xml"/>
  <Override PartName="/ppt/tags/tag67.xml" ContentType="application/vnd.openxmlformats-officedocument.presentationml.tags+xml"/>
  <Override PartName="/ppt/notesSlides/notesSlide64.xml" ContentType="application/vnd.openxmlformats-officedocument.presentationml.notesSlide+xml"/>
  <Override PartName="/ppt/tags/tag68.xml" ContentType="application/vnd.openxmlformats-officedocument.presentationml.tags+xml"/>
  <Override PartName="/ppt/notesSlides/notesSlide65.xml" ContentType="application/vnd.openxmlformats-officedocument.presentationml.notesSlide+xml"/>
  <Override PartName="/ppt/tags/tag69.xml" ContentType="application/vnd.openxmlformats-officedocument.presentationml.tags+xml"/>
  <Override PartName="/ppt/notesSlides/notesSlide66.xml" ContentType="application/vnd.openxmlformats-officedocument.presentationml.notesSlide+xml"/>
  <Override PartName="/ppt/tags/tag70.xml" ContentType="application/vnd.openxmlformats-officedocument.presentationml.tags+xml"/>
  <Override PartName="/ppt/notesSlides/notesSlide67.xml" ContentType="application/vnd.openxmlformats-officedocument.presentationml.notesSlide+xml"/>
  <Override PartName="/ppt/tags/tag71.xml" ContentType="application/vnd.openxmlformats-officedocument.presentationml.tags+xml"/>
  <Override PartName="/ppt/notesSlides/notesSlide68.xml" ContentType="application/vnd.openxmlformats-officedocument.presentationml.notesSlide+xml"/>
  <Override PartName="/ppt/tags/tag72.xml" ContentType="application/vnd.openxmlformats-officedocument.presentationml.tags+xml"/>
  <Override PartName="/ppt/notesSlides/notesSlide69.xml" ContentType="application/vnd.openxmlformats-officedocument.presentationml.notesSlide+xml"/>
  <Override PartName="/ppt/tags/tag73.xml" ContentType="application/vnd.openxmlformats-officedocument.presentationml.tags+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74"/>
  </p:notesMasterIdLst>
  <p:sldIdLst>
    <p:sldId id="513" r:id="rId2"/>
    <p:sldId id="730" r:id="rId3"/>
    <p:sldId id="1070" r:id="rId4"/>
    <p:sldId id="1223" r:id="rId5"/>
    <p:sldId id="1053" r:id="rId6"/>
    <p:sldId id="1072" r:id="rId7"/>
    <p:sldId id="763" r:id="rId8"/>
    <p:sldId id="1170" r:id="rId9"/>
    <p:sldId id="1052" r:id="rId10"/>
    <p:sldId id="1069" r:id="rId11"/>
    <p:sldId id="876" r:id="rId12"/>
    <p:sldId id="860" r:id="rId13"/>
    <p:sldId id="759" r:id="rId14"/>
    <p:sldId id="1108" r:id="rId15"/>
    <p:sldId id="1178" r:id="rId16"/>
    <p:sldId id="1179" r:id="rId17"/>
    <p:sldId id="1180" r:id="rId18"/>
    <p:sldId id="1181" r:id="rId19"/>
    <p:sldId id="1182" r:id="rId20"/>
    <p:sldId id="1183" r:id="rId21"/>
    <p:sldId id="1184" r:id="rId22"/>
    <p:sldId id="1185" r:id="rId23"/>
    <p:sldId id="1186" r:id="rId24"/>
    <p:sldId id="1187" r:id="rId25"/>
    <p:sldId id="1103" r:id="rId26"/>
    <p:sldId id="1172" r:id="rId27"/>
    <p:sldId id="1188" r:id="rId28"/>
    <p:sldId id="1189" r:id="rId29"/>
    <p:sldId id="1190" r:id="rId30"/>
    <p:sldId id="1191" r:id="rId31"/>
    <p:sldId id="1192" r:id="rId32"/>
    <p:sldId id="1193" r:id="rId33"/>
    <p:sldId id="1194" r:id="rId34"/>
    <p:sldId id="1195" r:id="rId35"/>
    <p:sldId id="1196" r:id="rId36"/>
    <p:sldId id="1197" r:id="rId37"/>
    <p:sldId id="1198" r:id="rId38"/>
    <p:sldId id="1199" r:id="rId39"/>
    <p:sldId id="1171" r:id="rId40"/>
    <p:sldId id="1173" r:id="rId41"/>
    <p:sldId id="1200" r:id="rId42"/>
    <p:sldId id="1201" r:id="rId43"/>
    <p:sldId id="1202" r:id="rId44"/>
    <p:sldId id="1203" r:id="rId45"/>
    <p:sldId id="1204" r:id="rId46"/>
    <p:sldId id="1205" r:id="rId47"/>
    <p:sldId id="1104" r:id="rId48"/>
    <p:sldId id="1174" r:id="rId49"/>
    <p:sldId id="1206" r:id="rId50"/>
    <p:sldId id="1207" r:id="rId51"/>
    <p:sldId id="1208" r:id="rId52"/>
    <p:sldId id="1209" r:id="rId53"/>
    <p:sldId id="1210" r:id="rId54"/>
    <p:sldId id="1211" r:id="rId55"/>
    <p:sldId id="1139" r:id="rId56"/>
    <p:sldId id="1212" r:id="rId57"/>
    <p:sldId id="1175" r:id="rId58"/>
    <p:sldId id="1213" r:id="rId59"/>
    <p:sldId id="1214" r:id="rId60"/>
    <p:sldId id="1215" r:id="rId61"/>
    <p:sldId id="1217" r:id="rId62"/>
    <p:sldId id="1218" r:id="rId63"/>
    <p:sldId id="1219" r:id="rId64"/>
    <p:sldId id="1220" r:id="rId65"/>
    <p:sldId id="957" r:id="rId66"/>
    <p:sldId id="1176" r:id="rId67"/>
    <p:sldId id="1177" r:id="rId68"/>
    <p:sldId id="1138" r:id="rId69"/>
    <p:sldId id="1221" r:id="rId70"/>
    <p:sldId id="1222" r:id="rId71"/>
    <p:sldId id="874" r:id="rId72"/>
    <p:sldId id="291" r:id="rId73"/>
  </p:sldIdLst>
  <p:sldSz cx="9144000" cy="5143500" type="screen16x9"/>
  <p:notesSz cx="6858000" cy="9144000"/>
  <p:custDataLst>
    <p:tags r:id="rId7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7" autoAdjust="0"/>
    <p:restoredTop sz="75163" autoAdjust="0"/>
  </p:normalViewPr>
  <p:slideViewPr>
    <p:cSldViewPr snapToGrid="0" showGuides="1">
      <p:cViewPr varScale="1">
        <p:scale>
          <a:sx n="67" d="100"/>
          <a:sy n="67" d="100"/>
        </p:scale>
        <p:origin x="1420" y="56"/>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de l'Académie des Réseaux Cisco</a:t>
            </a:r>
            <a:br>
              <a:rPr lang="en-US" dirty="0"/>
            </a:br>
            <a:r>
              <a:rPr lang="fr-FR"/>
              <a:t>Notions de base sur la commutation, le routage et le sans fil v7.0 (SRWE)</a:t>
            </a:r>
          </a:p>
          <a:p>
            <a:pPr rtl="0"/>
            <a:r>
              <a:rPr lang="fr-FR"/>
              <a:t>Module 1: Configuration de base du périphérique</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1.0 Présentation</a:t>
            </a:r>
          </a:p>
          <a:p>
            <a:pPr rtl="0">
              <a:buFontTx/>
              <a:buNone/>
            </a:pPr>
            <a:r>
              <a:rPr lang="fr-FR"/>
              <a:t>1.0.2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Configuration de base du périphérique</a:t>
            </a:r>
          </a:p>
          <a:p>
            <a:pPr rtl="0"/>
            <a:r>
              <a:rPr lang="fr-FR"/>
              <a:t>1.1 - Configurer un commutateur avec les paramètres d'origine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1.1.1 - La séquence de démarrage du commutateur</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1.1.2 - La commande boot system</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397331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1.1.3 - LED du commutateur</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2323781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1.1.3 - LED du commutateur (Suite)</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1849432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1.1.4 - Récupération après une panne de système</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5783260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1.1.5 - Accès à la gestion des commutateurs</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867191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1.1.6 - Exemple de configuration de SVI du commutateur</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4232198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1.1.6 - Exemple de configuration de SVI du commutateur (Suite)</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542535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1.1.6 - Exemple de configuration de SVI du commutateur (Suite)</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651150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1.1.6 - Exemple de configuration de SVI du commutateur (Suite)</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2382698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1.1. - Configurer un commutateur avec les paramètres d'origine</a:t>
            </a:r>
          </a:p>
          <a:p>
            <a:pPr rtl="0"/>
            <a:r>
              <a:rPr lang="fr-FR"/>
              <a:t>1.1.7 – PTPM et Travaux Pratiques – Configuration de commutateur de base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1099581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Configuration de base du périphérique</a:t>
            </a:r>
          </a:p>
          <a:p>
            <a:pPr rtl="0"/>
            <a:r>
              <a:rPr lang="fr-FR"/>
              <a:t>1.2 - Configurer les ports de commutateur</a:t>
            </a:r>
          </a:p>
        </p:txBody>
      </p:sp>
      <p:sp>
        <p:nvSpPr>
          <p:cNvPr id="4" name="Slide Number Placeholder 3"/>
          <p:cNvSpPr>
            <a:spLocks noGrp="1"/>
          </p:cNvSpPr>
          <p:nvPr>
            <p:ph type="sldNum" sz="quarter" idx="10"/>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1.2.1 - Communications bidirectionnelles</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1.2.2 - Configurer les ports de commutateur sur la couche physique</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4151139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1.2.2 - Configurer les ports de commutateur sur la couche physique (Suite)</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260321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1.2.3 - Auto-MDIX</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24397606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1.2.4 - Commandes de vérification des commutateurs</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282079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1.2.5 - Vérifier la configuration du port de commutateur</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1203634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1.2.5 - Vérifier la configuration du port de commutateur (Suite)</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28005403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1.2.6 - Les problèmes de la couche d'accès réseau</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5208052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1.2.6 - Les problèmes de la couche d'accès réseau (Suite)</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026199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1.2.6 - Les problèmes de la couche d'accès réseau (Suite)</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5204085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1.2.7 - Erreurs en entrée et en sortie de l'interface</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3086386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1.2.7 - Erreurs en entrée et en sortie de l'interface (Suite)</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1148489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1.2 - Configurer les ports de commutateur</a:t>
            </a:r>
          </a:p>
          <a:p>
            <a:pPr rtl="0"/>
            <a:r>
              <a:rPr lang="fr-FR"/>
              <a:t>1.2.8 - Dépannage des problèmes de la couche d'accès au réseau</a:t>
            </a:r>
          </a:p>
          <a:p>
            <a:pPr rtl="0"/>
            <a:r>
              <a:rPr lang="fr-FR"/>
              <a:t>1.2.9 - Contrôleur de syntaxe - Configurer les ports de commutateur</a:t>
            </a:r>
          </a:p>
        </p:txBody>
      </p:sp>
      <p:sp>
        <p:nvSpPr>
          <p:cNvPr id="4" name="Slide Number Placeholder 3"/>
          <p:cNvSpPr>
            <a:spLocks noGrp="1"/>
          </p:cNvSpPr>
          <p:nvPr>
            <p:ph type="sldNum" sz="quarter" idx="5"/>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3412361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1.3 - Accès à distance sécurisé</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1.3 - Accès à distance sécurisé</a:t>
            </a:r>
          </a:p>
          <a:p>
            <a:pPr rtl="0"/>
            <a:r>
              <a:rPr lang="fr-FR"/>
              <a:t>1.3.1 - Fonctionnement de Telnet</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1.3 - Accès à distance sécurisé</a:t>
            </a:r>
          </a:p>
          <a:p>
            <a:pPr rtl="0"/>
            <a:r>
              <a:rPr lang="fr-FR"/>
              <a:t>1.3.2 - Fonctionnement de SSH</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723172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6</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1.3 - Accès à distance sécurisé</a:t>
            </a:r>
          </a:p>
          <a:p>
            <a:pPr rtl="0"/>
            <a:r>
              <a:rPr lang="fr-FR"/>
              <a:t>1.3.3 - Vérifier que le commutateur prend en charge SSH</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2243535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1.3 - Accès à distance sécurisé</a:t>
            </a:r>
          </a:p>
          <a:p>
            <a:pPr rtl="0"/>
            <a:r>
              <a:rPr lang="fr-FR"/>
              <a:t>1.3.4 - Configurer SSH</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115877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1.3 - Accès à distance sécurisé</a:t>
            </a:r>
          </a:p>
          <a:p>
            <a:pPr rtl="0"/>
            <a:r>
              <a:rPr lang="fr-FR"/>
              <a:t>1.3.5 - Vérifier que SSH est opérationnel</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42289263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1.3 - Accès à distance sécurisé</a:t>
            </a:r>
          </a:p>
          <a:p>
            <a:pPr rtl="0"/>
            <a:r>
              <a:rPr lang="fr-FR"/>
              <a:t>1.3.5 - Vérifier que SSH est opérationnel (Suite)</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1442490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1.3 - Accès à distance sécurisé</a:t>
            </a:r>
          </a:p>
          <a:p>
            <a:pPr rtl="0"/>
            <a:r>
              <a:rPr lang="fr-FR"/>
              <a:t>1.3.6 - Packet Tracer - Configurer SSH</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24846006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1.4 - Configuration de base du routeur</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1.4 - Configuration de Base du Routeur</a:t>
            </a:r>
          </a:p>
          <a:p>
            <a:pPr rtl="0"/>
            <a:r>
              <a:rPr lang="fr-FR"/>
              <a:t>1.4.1 - Configurer les paramètres de base du routeur.</a:t>
            </a:r>
          </a:p>
        </p:txBody>
      </p:sp>
      <p:sp>
        <p:nvSpPr>
          <p:cNvPr id="4" name="Slide Number Placeholder 3"/>
          <p:cNvSpPr>
            <a:spLocks noGrp="1"/>
          </p:cNvSpPr>
          <p:nvPr>
            <p:ph type="sldNum" sz="quarter" idx="5"/>
          </p:nvPr>
        </p:nvSpPr>
        <p:spPr/>
        <p:txBody>
          <a:bodyPr/>
          <a:lstStyle/>
          <a:p>
            <a:pPr rtl="0"/>
            <a:fld id="{5641018C-6CAF-B84E-B92C-ECB119457FBA}" type="slidenum">
              <a:rPr/>
              <a:t>48</a:t>
            </a:fld>
            <a:endParaRPr/>
          </a:p>
        </p:txBody>
      </p:sp>
    </p:spTree>
    <p:extLst>
      <p:ext uri="{BB962C8B-B14F-4D97-AF65-F5344CB8AC3E}">
        <p14:creationId xmlns:p14="http://schemas.microsoft.com/office/powerpoint/2010/main" val="5272117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1.4 - Configuration de Base du Routeur</a:t>
            </a:r>
          </a:p>
          <a:p>
            <a:pPr rtl="0"/>
            <a:r>
              <a:rPr lang="fr-FR"/>
              <a:t>1.4.1 - Configurer les paramètres de base du routeur (Suite)</a:t>
            </a:r>
          </a:p>
          <a:p>
            <a:pPr rtl="0"/>
            <a:r>
              <a:rPr lang="fr-FR"/>
              <a:t>1.4.2 Contrôleur de syntaxe - Configurer les paramètres de base du routeur</a:t>
            </a:r>
          </a:p>
        </p:txBody>
      </p:sp>
      <p:sp>
        <p:nvSpPr>
          <p:cNvPr id="4" name="Slide Number Placeholder 3"/>
          <p:cNvSpPr>
            <a:spLocks noGrp="1"/>
          </p:cNvSpPr>
          <p:nvPr>
            <p:ph type="sldNum" sz="quarter" idx="5"/>
          </p:nvPr>
        </p:nvSpPr>
        <p:spPr/>
        <p:txBody>
          <a:bodyPr/>
          <a:lstStyle/>
          <a:p>
            <a:pPr rtl="0"/>
            <a:fld id="{5641018C-6CAF-B84E-B92C-ECB119457FBA}" type="slidenum">
              <a:rPr/>
              <a:t>49</a:t>
            </a:fld>
            <a:endParaRPr/>
          </a:p>
        </p:txBody>
      </p:sp>
    </p:spTree>
    <p:extLst>
      <p:ext uri="{BB962C8B-B14F-4D97-AF65-F5344CB8AC3E}">
        <p14:creationId xmlns:p14="http://schemas.microsoft.com/office/powerpoint/2010/main" val="37251772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1.4 - Configuration de Base du Routeur</a:t>
            </a:r>
          </a:p>
          <a:p>
            <a:pPr rtl="0"/>
            <a:r>
              <a:rPr lang="fr-FR"/>
              <a:t>1.4.3 - Topologie à double pile</a:t>
            </a:r>
          </a:p>
        </p:txBody>
      </p:sp>
      <p:sp>
        <p:nvSpPr>
          <p:cNvPr id="4" name="Slide Number Placeholder 3"/>
          <p:cNvSpPr>
            <a:spLocks noGrp="1"/>
          </p:cNvSpPr>
          <p:nvPr>
            <p:ph type="sldNum" sz="quarter" idx="5"/>
          </p:nvPr>
        </p:nvSpPr>
        <p:spPr/>
        <p:txBody>
          <a:bodyPr/>
          <a:lstStyle/>
          <a:p>
            <a:pPr rtl="0"/>
            <a:fld id="{5641018C-6CAF-B84E-B92C-ECB119457FBA}" type="slidenum">
              <a:rPr/>
              <a:t>50</a:t>
            </a:fld>
            <a:endParaRPr/>
          </a:p>
        </p:txBody>
      </p:sp>
    </p:spTree>
    <p:extLst>
      <p:ext uri="{BB962C8B-B14F-4D97-AF65-F5344CB8AC3E}">
        <p14:creationId xmlns:p14="http://schemas.microsoft.com/office/powerpoint/2010/main" val="10772322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1.4 - Configuration de Base du Routeur</a:t>
            </a:r>
          </a:p>
          <a:p>
            <a:pPr rtl="0"/>
            <a:r>
              <a:rPr lang="fr-FR"/>
              <a:t>1.4.4 Configurer les interfaces du routeur</a:t>
            </a:r>
          </a:p>
        </p:txBody>
      </p:sp>
      <p:sp>
        <p:nvSpPr>
          <p:cNvPr id="4" name="Slide Number Placeholder 3"/>
          <p:cNvSpPr>
            <a:spLocks noGrp="1"/>
          </p:cNvSpPr>
          <p:nvPr>
            <p:ph type="sldNum" sz="quarter" idx="5"/>
          </p:nvPr>
        </p:nvSpPr>
        <p:spPr/>
        <p:txBody>
          <a:bodyPr/>
          <a:lstStyle/>
          <a:p>
            <a:pPr rtl="0"/>
            <a:fld id="{5641018C-6CAF-B84E-B92C-ECB119457FBA}" type="slidenum">
              <a:rPr/>
              <a:t>51</a:t>
            </a:fld>
            <a:endParaRPr/>
          </a:p>
        </p:txBody>
      </p:sp>
    </p:spTree>
    <p:extLst>
      <p:ext uri="{BB962C8B-B14F-4D97-AF65-F5344CB8AC3E}">
        <p14:creationId xmlns:p14="http://schemas.microsoft.com/office/powerpoint/2010/main" val="278834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1.4 - Configuration de Base du Routeur</a:t>
            </a:r>
          </a:p>
          <a:p>
            <a:pPr rtl="0"/>
            <a:r>
              <a:rPr lang="fr-FR"/>
              <a:t>1.4.4 - Configurer les interfaces du routeur</a:t>
            </a:r>
          </a:p>
          <a:p>
            <a:pPr rtl="0"/>
            <a:r>
              <a:rPr lang="fr-FR"/>
              <a:t>1.4.5 - Contrôleur de syntaxe - Configurer les interfaces de routeur</a:t>
            </a:r>
          </a:p>
        </p:txBody>
      </p:sp>
      <p:sp>
        <p:nvSpPr>
          <p:cNvPr id="4" name="Slide Number Placeholder 3"/>
          <p:cNvSpPr>
            <a:spLocks noGrp="1"/>
          </p:cNvSpPr>
          <p:nvPr>
            <p:ph type="sldNum" sz="quarter" idx="5"/>
          </p:nvPr>
        </p:nvSpPr>
        <p:spPr/>
        <p:txBody>
          <a:bodyPr/>
          <a:lstStyle/>
          <a:p>
            <a:pPr rtl="0"/>
            <a:fld id="{5641018C-6CAF-B84E-B92C-ECB119457FBA}" type="slidenum">
              <a:rPr/>
              <a:t>52</a:t>
            </a:fld>
            <a:endParaRPr/>
          </a:p>
        </p:txBody>
      </p:sp>
    </p:spTree>
    <p:extLst>
      <p:ext uri="{BB962C8B-B14F-4D97-AF65-F5344CB8AC3E}">
        <p14:creationId xmlns:p14="http://schemas.microsoft.com/office/powerpoint/2010/main" val="29761983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1.4 - Configuration de Base du Routeur</a:t>
            </a:r>
          </a:p>
          <a:p>
            <a:pPr rtl="0"/>
            <a:r>
              <a:rPr lang="fr-FR"/>
              <a:t>1.4.6 - Interfaces de bouclage IPv4</a:t>
            </a:r>
          </a:p>
        </p:txBody>
      </p:sp>
      <p:sp>
        <p:nvSpPr>
          <p:cNvPr id="4" name="Slide Number Placeholder 3"/>
          <p:cNvSpPr>
            <a:spLocks noGrp="1"/>
          </p:cNvSpPr>
          <p:nvPr>
            <p:ph type="sldNum" sz="quarter" idx="5"/>
          </p:nvPr>
        </p:nvSpPr>
        <p:spPr/>
        <p:txBody>
          <a:bodyPr/>
          <a:lstStyle/>
          <a:p>
            <a:pPr rtl="0"/>
            <a:fld id="{5641018C-6CAF-B84E-B92C-ECB119457FBA}" type="slidenum">
              <a:rPr/>
              <a:t>53</a:t>
            </a:fld>
            <a:endParaRPr/>
          </a:p>
        </p:txBody>
      </p:sp>
    </p:spTree>
    <p:extLst>
      <p:ext uri="{BB962C8B-B14F-4D97-AF65-F5344CB8AC3E}">
        <p14:creationId xmlns:p14="http://schemas.microsoft.com/office/powerpoint/2010/main" val="404306333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1.4 - Configuration de Base du Routeur</a:t>
            </a:r>
          </a:p>
          <a:p>
            <a:pPr rtl="0"/>
            <a:r>
              <a:rPr lang="fr-FR"/>
              <a:t>1.4.7 - Packet Tracer - Configurer les interfaces de routeur</a:t>
            </a:r>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12291699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55</a:t>
            </a:fld>
            <a:endParaRPr/>
          </a:p>
        </p:txBody>
      </p:sp>
    </p:spTree>
    <p:extLst>
      <p:ext uri="{BB962C8B-B14F-4D97-AF65-F5344CB8AC3E}">
        <p14:creationId xmlns:p14="http://schemas.microsoft.com/office/powerpoint/2010/main" val="9622305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rtl="0"/>
            <a:r>
              <a:rPr lang="fr-FR"/>
              <a:t>1.5.1 - Commandes de vérification des interfaces</a:t>
            </a:r>
          </a:p>
        </p:txBody>
      </p:sp>
      <p:sp>
        <p:nvSpPr>
          <p:cNvPr id="4" name="Slide Number Placeholder 3"/>
          <p:cNvSpPr>
            <a:spLocks noGrp="1"/>
          </p:cNvSpPr>
          <p:nvPr>
            <p:ph type="sldNum" sz="quarter" idx="5"/>
          </p:nvPr>
        </p:nvSpPr>
        <p:spPr/>
        <p:txBody>
          <a:bodyPr/>
          <a:lstStyle/>
          <a:p>
            <a:pPr rtl="0"/>
            <a:fld id="{5641018C-6CAF-B84E-B92C-ECB119457FBA}" type="slidenum">
              <a:rPr/>
              <a:t>56</a:t>
            </a:fld>
            <a:endParaRPr/>
          </a:p>
        </p:txBody>
      </p:sp>
    </p:spTree>
    <p:extLst>
      <p:ext uri="{BB962C8B-B14F-4D97-AF65-F5344CB8AC3E}">
        <p14:creationId xmlns:p14="http://schemas.microsoft.com/office/powerpoint/2010/main" val="22937029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rtl="0"/>
            <a:r>
              <a:rPr lang="fr-FR"/>
              <a:t>1.5.2 - Vérifier l'état de l'interface</a:t>
            </a:r>
          </a:p>
        </p:txBody>
      </p:sp>
      <p:sp>
        <p:nvSpPr>
          <p:cNvPr id="4" name="Slide Number Placeholder 3"/>
          <p:cNvSpPr>
            <a:spLocks noGrp="1"/>
          </p:cNvSpPr>
          <p:nvPr>
            <p:ph type="sldNum" sz="quarter" idx="5"/>
          </p:nvPr>
        </p:nvSpPr>
        <p:spPr/>
        <p:txBody>
          <a:bodyPr/>
          <a:lstStyle/>
          <a:p>
            <a:pPr rtl="0"/>
            <a:fld id="{5641018C-6CAF-B84E-B92C-ECB119457FBA}" type="slidenum">
              <a:rPr/>
              <a:t>57</a:t>
            </a:fld>
            <a:endParaRPr/>
          </a:p>
        </p:txBody>
      </p:sp>
    </p:spTree>
    <p:extLst>
      <p:ext uri="{BB962C8B-B14F-4D97-AF65-F5344CB8AC3E}">
        <p14:creationId xmlns:p14="http://schemas.microsoft.com/office/powerpoint/2010/main" val="13732535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rtl="0"/>
            <a:r>
              <a:rPr lang="fr-FR"/>
              <a:t>1.5.3 - Vérifier les adresses locales et multidiffusion des liens IPv6</a:t>
            </a:r>
          </a:p>
        </p:txBody>
      </p:sp>
      <p:sp>
        <p:nvSpPr>
          <p:cNvPr id="4" name="Slide Number Placeholder 3"/>
          <p:cNvSpPr>
            <a:spLocks noGrp="1"/>
          </p:cNvSpPr>
          <p:nvPr>
            <p:ph type="sldNum" sz="quarter" idx="5"/>
          </p:nvPr>
        </p:nvSpPr>
        <p:spPr/>
        <p:txBody>
          <a:bodyPr/>
          <a:lstStyle/>
          <a:p>
            <a:pPr rtl="0"/>
            <a:fld id="{5641018C-6CAF-B84E-B92C-ECB119457FBA}" type="slidenum">
              <a:rPr/>
              <a:t>58</a:t>
            </a:fld>
            <a:endParaRPr/>
          </a:p>
        </p:txBody>
      </p:sp>
    </p:spTree>
    <p:extLst>
      <p:ext uri="{BB962C8B-B14F-4D97-AF65-F5344CB8AC3E}">
        <p14:creationId xmlns:p14="http://schemas.microsoft.com/office/powerpoint/2010/main" val="151008430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rtl="0"/>
            <a:r>
              <a:rPr lang="fr-FR"/>
              <a:t>1.5.4 - Vérifier la configuration de l'interface</a:t>
            </a:r>
          </a:p>
        </p:txBody>
      </p:sp>
      <p:sp>
        <p:nvSpPr>
          <p:cNvPr id="4" name="Slide Number Placeholder 3"/>
          <p:cNvSpPr>
            <a:spLocks noGrp="1"/>
          </p:cNvSpPr>
          <p:nvPr>
            <p:ph type="sldNum" sz="quarter" idx="5"/>
          </p:nvPr>
        </p:nvSpPr>
        <p:spPr/>
        <p:txBody>
          <a:bodyPr/>
          <a:lstStyle/>
          <a:p>
            <a:pPr rtl="0"/>
            <a:fld id="{5641018C-6CAF-B84E-B92C-ECB119457FBA}" type="slidenum">
              <a:rPr/>
              <a:t>59</a:t>
            </a:fld>
            <a:endParaRPr/>
          </a:p>
        </p:txBody>
      </p:sp>
    </p:spTree>
    <p:extLst>
      <p:ext uri="{BB962C8B-B14F-4D97-AF65-F5344CB8AC3E}">
        <p14:creationId xmlns:p14="http://schemas.microsoft.com/office/powerpoint/2010/main" val="11405935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rtl="0"/>
            <a:r>
              <a:rPr lang="fr-FR"/>
              <a:t>1.5.5 - Vérifier les routes</a:t>
            </a:r>
          </a:p>
        </p:txBody>
      </p:sp>
      <p:sp>
        <p:nvSpPr>
          <p:cNvPr id="4" name="Slide Number Placeholder 3"/>
          <p:cNvSpPr>
            <a:spLocks noGrp="1"/>
          </p:cNvSpPr>
          <p:nvPr>
            <p:ph type="sldNum" sz="quarter" idx="5"/>
          </p:nvPr>
        </p:nvSpPr>
        <p:spPr/>
        <p:txBody>
          <a:bodyPr/>
          <a:lstStyle/>
          <a:p>
            <a:pPr rtl="0"/>
            <a:fld id="{5641018C-6CAF-B84E-B92C-ECB119457FBA}" type="slidenum">
              <a:rPr/>
              <a:t>60</a:t>
            </a:fld>
            <a:endParaRPr/>
          </a:p>
        </p:txBody>
      </p:sp>
    </p:spTree>
    <p:extLst>
      <p:ext uri="{BB962C8B-B14F-4D97-AF65-F5344CB8AC3E}">
        <p14:creationId xmlns:p14="http://schemas.microsoft.com/office/powerpoint/2010/main" val="40178285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rtl="0"/>
            <a:r>
              <a:rPr lang="fr-FR"/>
              <a:t>1.5.5 - Vérifier les routes (Suite)</a:t>
            </a:r>
          </a:p>
        </p:txBody>
      </p:sp>
      <p:sp>
        <p:nvSpPr>
          <p:cNvPr id="4" name="Slide Number Placeholder 3"/>
          <p:cNvSpPr>
            <a:spLocks noGrp="1"/>
          </p:cNvSpPr>
          <p:nvPr>
            <p:ph type="sldNum" sz="quarter" idx="5"/>
          </p:nvPr>
        </p:nvSpPr>
        <p:spPr/>
        <p:txBody>
          <a:bodyPr/>
          <a:lstStyle/>
          <a:p>
            <a:pPr rtl="0"/>
            <a:fld id="{5641018C-6CAF-B84E-B92C-ECB119457FBA}" type="slidenum">
              <a:rPr/>
              <a:t>61</a:t>
            </a:fld>
            <a:endParaRPr/>
          </a:p>
        </p:txBody>
      </p:sp>
    </p:spTree>
    <p:extLst>
      <p:ext uri="{BB962C8B-B14F-4D97-AF65-F5344CB8AC3E}">
        <p14:creationId xmlns:p14="http://schemas.microsoft.com/office/powerpoint/2010/main" val="216301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8</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5836124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rtl="0"/>
            <a:r>
              <a:rPr lang="fr-FR"/>
              <a:t>1.5.6 - Filtrer les résultats des commandes show</a:t>
            </a:r>
          </a:p>
          <a:p>
            <a:pPr rtl="0"/>
            <a:r>
              <a:rPr lang="fr-FR"/>
              <a:t>1.5.7 - Contrôleur de syntaxe - Filtrer les résultats des commandes show</a:t>
            </a:r>
          </a:p>
        </p:txBody>
      </p:sp>
      <p:sp>
        <p:nvSpPr>
          <p:cNvPr id="4" name="Slide Number Placeholder 3"/>
          <p:cNvSpPr>
            <a:spLocks noGrp="1"/>
          </p:cNvSpPr>
          <p:nvPr>
            <p:ph type="sldNum" sz="quarter" idx="5"/>
          </p:nvPr>
        </p:nvSpPr>
        <p:spPr/>
        <p:txBody>
          <a:bodyPr/>
          <a:lstStyle/>
          <a:p>
            <a:pPr rtl="0"/>
            <a:fld id="{5641018C-6CAF-B84E-B92C-ECB119457FBA}" type="slidenum">
              <a:rPr/>
              <a:t>62</a:t>
            </a:fld>
            <a:endParaRPr/>
          </a:p>
        </p:txBody>
      </p:sp>
    </p:spTree>
    <p:extLst>
      <p:ext uri="{BB962C8B-B14F-4D97-AF65-F5344CB8AC3E}">
        <p14:creationId xmlns:p14="http://schemas.microsoft.com/office/powerpoint/2010/main" val="287118148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rtl="0"/>
            <a:r>
              <a:rPr lang="fr-FR"/>
              <a:t>1.5.8 - Fonction d'historique de commande</a:t>
            </a:r>
          </a:p>
          <a:p>
            <a:pPr rtl="0"/>
            <a:r>
              <a:rPr lang="fr-FR"/>
              <a:t>1.5.9 - Controleur de syntaxe — Les fonctions d'historique de commande</a:t>
            </a:r>
          </a:p>
        </p:txBody>
      </p:sp>
      <p:sp>
        <p:nvSpPr>
          <p:cNvPr id="4" name="Slide Number Placeholder 3"/>
          <p:cNvSpPr>
            <a:spLocks noGrp="1"/>
          </p:cNvSpPr>
          <p:nvPr>
            <p:ph type="sldNum" sz="quarter" idx="5"/>
          </p:nvPr>
        </p:nvSpPr>
        <p:spPr/>
        <p:txBody>
          <a:bodyPr/>
          <a:lstStyle/>
          <a:p>
            <a:pPr rtl="0"/>
            <a:fld id="{5641018C-6CAF-B84E-B92C-ECB119457FBA}" type="slidenum">
              <a:rPr/>
              <a:t>63</a:t>
            </a:fld>
            <a:endParaRPr/>
          </a:p>
        </p:txBody>
      </p:sp>
    </p:spTree>
    <p:extLst>
      <p:ext uri="{BB962C8B-B14F-4D97-AF65-F5344CB8AC3E}">
        <p14:creationId xmlns:p14="http://schemas.microsoft.com/office/powerpoint/2010/main" val="34132705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rtl="0"/>
            <a:r>
              <a:rPr lang="fr-FR"/>
              <a:t>1.5.10 - Packet Tracer - Vérifier les réseaux directement connectés</a:t>
            </a:r>
          </a:p>
          <a:p>
            <a:pPr rtl="0"/>
            <a:r>
              <a:rPr lang="fr-FR"/>
              <a:t>1.5.11 - Vérifiez votre compréhension - Vérifier les réseaux directement connectés</a:t>
            </a:r>
          </a:p>
        </p:txBody>
      </p:sp>
      <p:sp>
        <p:nvSpPr>
          <p:cNvPr id="4" name="Slide Number Placeholder 3"/>
          <p:cNvSpPr>
            <a:spLocks noGrp="1"/>
          </p:cNvSpPr>
          <p:nvPr>
            <p:ph type="sldNum" sz="quarter" idx="5"/>
          </p:nvPr>
        </p:nvSpPr>
        <p:spPr/>
        <p:txBody>
          <a:bodyPr/>
          <a:lstStyle/>
          <a:p>
            <a:pPr rtl="0"/>
            <a:fld id="{5641018C-6CAF-B84E-B92C-ECB119457FBA}" type="slidenum">
              <a:rPr/>
              <a:t>64</a:t>
            </a:fld>
            <a:endParaRPr/>
          </a:p>
        </p:txBody>
      </p:sp>
    </p:spTree>
    <p:extLst>
      <p:ext uri="{BB962C8B-B14F-4D97-AF65-F5344CB8AC3E}">
        <p14:creationId xmlns:p14="http://schemas.microsoft.com/office/powerpoint/2010/main" val="303173500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1 - Configuration de base du périphérique</a:t>
            </a:r>
          </a:p>
          <a:p>
            <a:pPr rtl="0"/>
            <a:r>
              <a:rPr lang="fr-FR"/>
              <a:t>1.5 - Vérifier les réseaux directement connectés</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65</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66</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1 - Configuration de base du périphérique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1.6.1 - Packet Tracer - Mise en œuvre d'un petit réseau</a:t>
            </a:r>
          </a:p>
        </p:txBody>
      </p:sp>
    </p:spTree>
    <p:extLst>
      <p:ext uri="{BB962C8B-B14F-4D97-AF65-F5344CB8AC3E}">
        <p14:creationId xmlns:p14="http://schemas.microsoft.com/office/powerpoint/2010/main" val="11037894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1 - Configuration de base du périphérique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1.6.2 – PTPM et Travaux Pratiques –  Configurer les paramètres de base du routeur</a:t>
            </a:r>
          </a:p>
        </p:txBody>
      </p:sp>
    </p:spTree>
    <p:extLst>
      <p:ext uri="{BB962C8B-B14F-4D97-AF65-F5344CB8AC3E}">
        <p14:creationId xmlns:p14="http://schemas.microsoft.com/office/powerpoint/2010/main" val="65094240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1 - Configuration de base du périphérique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1.6.3 - Qu'est-ce que j'ai appris dans ce module?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1.6.4 - Questionnaire du Module - Configuration de base du périphérique</a:t>
            </a:r>
          </a:p>
        </p:txBody>
      </p:sp>
    </p:spTree>
    <p:extLst>
      <p:ext uri="{BB962C8B-B14F-4D97-AF65-F5344CB8AC3E}">
        <p14:creationId xmlns:p14="http://schemas.microsoft.com/office/powerpoint/2010/main" val="25279157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69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1 - Configuration de base du périphérique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1.6.3 - Qu'est-ce que j'ai appris dans ce module? (Cont.)</a:t>
            </a:r>
          </a:p>
        </p:txBody>
      </p:sp>
    </p:spTree>
    <p:extLst>
      <p:ext uri="{BB962C8B-B14F-4D97-AF65-F5344CB8AC3E}">
        <p14:creationId xmlns:p14="http://schemas.microsoft.com/office/powerpoint/2010/main" val="22725029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70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1 - Configuration de base du périphérique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1.6.3 - Qu'est-ce que j'ai appris dans ce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1.6.4 - Questionnaire du Module - Configuration de base du périphérique</a:t>
            </a:r>
          </a:p>
        </p:txBody>
      </p:sp>
    </p:spTree>
    <p:extLst>
      <p:ext uri="{BB962C8B-B14F-4D97-AF65-F5344CB8AC3E}">
        <p14:creationId xmlns:p14="http://schemas.microsoft.com/office/powerpoint/2010/main" val="385794619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71</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72</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de l'Académie des Réseaux Cisco</a:t>
            </a:r>
            <a:br>
              <a:rPr lang="en-US" dirty="0"/>
            </a:br>
            <a:r>
              <a:rPr lang="fr-FR"/>
              <a:t>Notions de base sur la commutation, le routage et le sans fil v7.0 (SRWE)</a:t>
            </a:r>
          </a:p>
          <a:p>
            <a:pPr rtl="0"/>
            <a:r>
              <a:rPr lang="fr-FR"/>
              <a:t>Module 1: Configuration de base du périphérique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369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12539551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608320" y="4741653"/>
            <a:ext cx="2917206" cy="154518"/>
          </a:xfrm>
          <a:prstGeom prst="rect">
            <a:avLst/>
          </a:prstGeom>
          <a:noFill/>
          <a:ln w="9525">
            <a:noFill/>
            <a:miter lim="800000"/>
            <a:headEnd/>
            <a:tailEnd/>
          </a:ln>
          <a:effectLst/>
        </p:spPr>
        <p:txBody>
          <a:bodyPr wrap="square"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©2021 Cisco et/ou ses filiales. Tous droits réservés.   Informations confidentielles</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715000" y="4741653"/>
            <a:ext cx="2810526" cy="154518"/>
          </a:xfrm>
          <a:prstGeom prst="rect">
            <a:avLst/>
          </a:prstGeom>
          <a:noFill/>
          <a:ln w="9525">
            <a:noFill/>
            <a:miter lim="800000"/>
            <a:headEnd/>
            <a:tailEnd/>
          </a:ln>
          <a:effectLst/>
        </p:spPr>
        <p:txBody>
          <a:bodyPr wrap="square"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©2021 Cisco et/ou ses filiales. Tous droits réservés.   Informations confidentielles</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 id="2147484032" r:id="rId15"/>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1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 Id="rId4" Type="http://schemas.openxmlformats.org/officeDocument/2006/relationships/image" Target="../media/image23.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5.xml"/><Relationship Id="rId1" Type="http://schemas.openxmlformats.org/officeDocument/2006/relationships/tags" Target="../tags/tag59.xml"/><Relationship Id="rId4" Type="http://schemas.openxmlformats.org/officeDocument/2006/relationships/image" Target="../media/image24.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5.xml"/><Relationship Id="rId1" Type="http://schemas.openxmlformats.org/officeDocument/2006/relationships/tags" Target="../tags/tag60.xml"/><Relationship Id="rId4" Type="http://schemas.openxmlformats.org/officeDocument/2006/relationships/image" Target="../media/image2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5.xml"/><Relationship Id="rId1" Type="http://schemas.openxmlformats.org/officeDocument/2006/relationships/tags" Target="../tags/tag61.xml"/><Relationship Id="rId4" Type="http://schemas.openxmlformats.org/officeDocument/2006/relationships/image" Target="../media/image2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5.xml"/><Relationship Id="rId1" Type="http://schemas.openxmlformats.org/officeDocument/2006/relationships/tags" Target="../tags/tag62.xml"/><Relationship Id="rId4" Type="http://schemas.openxmlformats.org/officeDocument/2006/relationships/image" Target="../media/image26.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5.xml"/><Relationship Id="rId1" Type="http://schemas.openxmlformats.org/officeDocument/2006/relationships/tags" Target="../tags/tag6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5.xml"/><Relationship Id="rId1" Type="http://schemas.openxmlformats.org/officeDocument/2006/relationships/tags" Target="../tags/tag6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5.xml"/><Relationship Id="rId1" Type="http://schemas.openxmlformats.org/officeDocument/2006/relationships/tags" Target="../tags/tag65.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4.xml"/><Relationship Id="rId1" Type="http://schemas.openxmlformats.org/officeDocument/2006/relationships/tags" Target="../tags/tag66.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8.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1: Configuration de base du périphérique</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733326"/>
            <a:ext cx="2332970"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 Meilleures Pratiques (Suite)</a:t>
            </a:r>
          </a:p>
        </p:txBody>
      </p:sp>
      <p:sp>
        <p:nvSpPr>
          <p:cNvPr id="11266" name="Rectangle 34"/>
          <p:cNvSpPr>
            <a:spLocks noGrp="1" noChangeArrowheads="1"/>
          </p:cNvSpPr>
          <p:nvPr>
            <p:ph idx="4294967295"/>
          </p:nvPr>
        </p:nvSpPr>
        <p:spPr>
          <a:xfrm>
            <a:off x="145357" y="684644"/>
            <a:ext cx="8853286" cy="4155319"/>
          </a:xfrm>
          <a:prstGeom prst="rect">
            <a:avLst/>
          </a:prstGeom>
        </p:spPr>
        <p:txBody>
          <a:bodyPr/>
          <a:lstStyle/>
          <a:p>
            <a:pPr marL="0" indent="0" rtl="0">
              <a:lnSpc>
                <a:spcPct val="85000"/>
              </a:lnSpc>
              <a:spcBef>
                <a:spcPct val="30000"/>
              </a:spcBef>
              <a:buNone/>
            </a:pPr>
            <a:r>
              <a:rPr lang="fr-FR" sz="1400"/>
              <a:t>Rubrique 1.3</a:t>
            </a:r>
          </a:p>
          <a:p>
            <a:pPr lvl="1" rtl="0">
              <a:lnSpc>
                <a:spcPct val="85000"/>
              </a:lnSpc>
              <a:spcBef>
                <a:spcPct val="30000"/>
              </a:spcBef>
            </a:pPr>
            <a:r>
              <a:rPr lang="fr-FR" sz="1200"/>
              <a:t>Posez les questions suivantes aux étudiants afin de les faire débattre :</a:t>
            </a:r>
          </a:p>
          <a:p>
            <a:pPr lvl="2" rtl="0">
              <a:lnSpc>
                <a:spcPct val="85000"/>
              </a:lnSpc>
              <a:spcBef>
                <a:spcPct val="30000"/>
              </a:spcBef>
            </a:pPr>
            <a:r>
              <a:rPr lang="fr-FR" sz="1100"/>
              <a:t>Ce protocole n'est pas sécurisé. Pourquoi pensez-vous qu'il est toujours pris en charge et utilisé?</a:t>
            </a:r>
          </a:p>
          <a:p>
            <a:pPr lvl="2" rtl="0">
              <a:lnSpc>
                <a:spcPct val="85000"/>
              </a:lnSpc>
              <a:spcBef>
                <a:spcPct val="30000"/>
              </a:spcBef>
            </a:pPr>
            <a:r>
              <a:rPr lang="fr-FR" sz="1100"/>
              <a:t>Pourquoi pensez-vous que SSH version 2 est préférée à SSH version 1?</a:t>
            </a:r>
          </a:p>
          <a:p>
            <a:pPr marL="0" indent="0" rtl="0">
              <a:lnSpc>
                <a:spcPct val="85000"/>
              </a:lnSpc>
              <a:spcBef>
                <a:spcPct val="30000"/>
              </a:spcBef>
              <a:buNone/>
            </a:pPr>
            <a:r>
              <a:rPr lang="fr-FR" sz="1400"/>
              <a:t>Rubrique 1.4</a:t>
            </a:r>
          </a:p>
          <a:p>
            <a:pPr lvl="1" rtl="0">
              <a:lnSpc>
                <a:spcPct val="85000"/>
              </a:lnSpc>
              <a:spcBef>
                <a:spcPct val="30000"/>
              </a:spcBef>
            </a:pPr>
            <a:r>
              <a:rPr lang="fr-FR" sz="1200"/>
              <a:t>Posez les questions suivantes aux étudiants afin de les faire débattre :</a:t>
            </a:r>
          </a:p>
          <a:p>
            <a:pPr lvl="2" rtl="0">
              <a:lnSpc>
                <a:spcPct val="85000"/>
              </a:lnSpc>
              <a:spcBef>
                <a:spcPct val="30000"/>
              </a:spcBef>
            </a:pPr>
            <a:r>
              <a:rPr lang="fr-FR" sz="1100"/>
              <a:t>Quel est le but de la bannière Message-Of-Day?</a:t>
            </a:r>
          </a:p>
          <a:p>
            <a:pPr lvl="2" rtl="0">
              <a:lnSpc>
                <a:spcPct val="85000"/>
              </a:lnSpc>
              <a:spcBef>
                <a:spcPct val="30000"/>
              </a:spcBef>
            </a:pPr>
            <a:r>
              <a:rPr lang="fr-FR" sz="1100"/>
              <a:t>Qu'est-ce qui rend une interface de bouclage si polyvalente et utile?</a:t>
            </a:r>
          </a:p>
          <a:p>
            <a:pPr marL="0" indent="0" rtl="0">
              <a:lnSpc>
                <a:spcPct val="85000"/>
              </a:lnSpc>
              <a:spcBef>
                <a:spcPct val="30000"/>
              </a:spcBef>
              <a:buNone/>
            </a:pPr>
            <a:r>
              <a:rPr lang="fr-FR" sz="1400"/>
              <a:t>Rubrique 1.5</a:t>
            </a:r>
          </a:p>
          <a:p>
            <a:pPr lvl="1" rtl="0">
              <a:lnSpc>
                <a:spcPct val="85000"/>
              </a:lnSpc>
              <a:spcBef>
                <a:spcPct val="30000"/>
              </a:spcBef>
            </a:pPr>
            <a:r>
              <a:rPr lang="fr-FR" sz="1200"/>
              <a:t>Posez les questions suivantes aux étudiants afin de les faire débattre :</a:t>
            </a:r>
          </a:p>
          <a:p>
            <a:pPr lvl="2" rtl="0">
              <a:lnSpc>
                <a:spcPct val="85000"/>
              </a:lnSpc>
              <a:spcBef>
                <a:spcPct val="30000"/>
              </a:spcBef>
            </a:pPr>
            <a:r>
              <a:rPr lang="fr-FR" sz="1100"/>
              <a:t>Quel indicateur avez-vous qu'une interface avec une adresse IPv6 affectée est opérationnelle?</a:t>
            </a:r>
          </a:p>
          <a:p>
            <a:pPr lvl="2" rtl="0">
              <a:lnSpc>
                <a:spcPct val="85000"/>
              </a:lnSpc>
              <a:spcBef>
                <a:spcPct val="30000"/>
              </a:spcBef>
            </a:pPr>
            <a:r>
              <a:rPr lang="fr-FR" sz="1100"/>
              <a:t>Dans quel scénario pouvez-vous vous trouver en utilisant le tampon d'historique?</a:t>
            </a:r>
          </a:p>
          <a:p>
            <a:pPr lvl="2">
              <a:lnSpc>
                <a:spcPct val="85000"/>
              </a:lnSpc>
              <a:spcBef>
                <a:spcPct val="30000"/>
              </a:spcBef>
            </a:pPr>
            <a:endParaRPr lang="en-US" sz="1100" dirty="0"/>
          </a:p>
          <a:p>
            <a:pPr lvl="2">
              <a:lnSpc>
                <a:spcPct val="85000"/>
              </a:lnSpc>
              <a:spcBef>
                <a:spcPct val="30000"/>
              </a:spcBef>
            </a:pPr>
            <a:endParaRPr lang="en-US" sz="11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marL="261937" lvl="2" indent="0">
              <a:lnSpc>
                <a:spcPct val="85000"/>
              </a:lnSpc>
              <a:spcBef>
                <a:spcPct val="30000"/>
              </a:spcBef>
              <a:buNone/>
            </a:pPr>
            <a:endParaRPr lang="en-US" sz="1100" dirty="0"/>
          </a:p>
          <a:p>
            <a:pPr>
              <a:lnSpc>
                <a:spcPct val="85000"/>
              </a:lnSpc>
              <a:spcBef>
                <a:spcPct val="30000"/>
              </a:spcBef>
            </a:pPr>
            <a:endParaRPr lang="en-US" sz="1400"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1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1: Configuration de base du périphérique</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4294967295"/>
          </p:nvPr>
        </p:nvSpPr>
        <p:spPr>
          <a:xfrm>
            <a:off x="144065" y="798944"/>
            <a:ext cx="8853286" cy="757551"/>
          </a:xfrm>
          <a:prstGeom prst="rect">
            <a:avLst/>
          </a:prstGeom>
        </p:spPr>
        <p:txBody>
          <a:bodyPr/>
          <a:lstStyle/>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Titre du Module: </a:t>
            </a:r>
            <a:r>
              <a:rPr lang="fr-FR" sz="1400">
                <a:solidFill>
                  <a:schemeClr val="tx1"/>
                </a:solidFill>
                <a:ea typeface="Calibri" panose="020F0502020204030204" pitchFamily="34" charset="0"/>
                <a:cs typeface="Calibri" panose="020F0502020204030204" pitchFamily="34" charset="0"/>
              </a:rPr>
              <a:t>Configuration de base du périphérique</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Objectif du Module</a:t>
            </a:r>
            <a:r>
              <a:rPr lang="fr-FR" sz="1400">
                <a:solidFill>
                  <a:schemeClr val="tx1"/>
                </a:solidFill>
                <a:ea typeface="Calibri" panose="020F0502020204030204" pitchFamily="34" charset="0"/>
                <a:cs typeface="Calibri" panose="020F0502020204030204" pitchFamily="34" charset="0"/>
              </a:rPr>
              <a:t>: Configurer les périphériques en utilisant les bonnes pratiques de sécurité.</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467848830"/>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fr-FR" b="1">
                          <a:solidFill>
                            <a:schemeClr val="bg1"/>
                          </a:solidFill>
                          <a:effectLst/>
                        </a:rPr>
                        <a:t>Configuration d'un commutateur avec les paramètres d'origine</a:t>
                      </a:r>
                    </a:p>
                  </a:txBody>
                  <a:tcPr marL="47625" marR="47625" marT="47625" marB="47625" anchor="ctr">
                    <a:solidFill>
                      <a:schemeClr val="accent1"/>
                    </a:solidFill>
                  </a:tcPr>
                </a:tc>
                <a:tc>
                  <a:txBody>
                    <a:bodyPr/>
                    <a:lstStyle/>
                    <a:p>
                      <a:pPr rtl="0" fontAlgn="ctr"/>
                      <a:r>
                        <a:rPr lang="fr-FR" b="0">
                          <a:effectLst/>
                        </a:rPr>
                        <a:t>Configurer les paramètres d'origine sur un commutateur Cisco.</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fr-FR" b="1">
                          <a:solidFill>
                            <a:schemeClr val="bg1"/>
                          </a:solidFill>
                          <a:effectLst/>
                        </a:rPr>
                        <a:t>Configuration des ports de commutateur</a:t>
                      </a:r>
                    </a:p>
                  </a:txBody>
                  <a:tcPr marL="47625" marR="47625" marT="47625" marB="47625" anchor="ctr">
                    <a:solidFill>
                      <a:schemeClr val="accent1"/>
                    </a:solidFill>
                  </a:tcPr>
                </a:tc>
                <a:tc>
                  <a:txBody>
                    <a:bodyPr/>
                    <a:lstStyle/>
                    <a:p>
                      <a:pPr rtl="0" fontAlgn="ctr"/>
                      <a:r>
                        <a:rPr lang="fr-FR" b="0">
                          <a:effectLst/>
                        </a:rPr>
                        <a:t>Configurer les ports de commutateur pour répondre à la configuration réseau requise.</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fr-FR" b="1">
                          <a:solidFill>
                            <a:schemeClr val="bg1"/>
                          </a:solidFill>
                          <a:effectLst/>
                        </a:rPr>
                        <a:t>Accès distant sécurisé</a:t>
                      </a:r>
                    </a:p>
                  </a:txBody>
                  <a:tcPr marL="47625" marR="47625" marT="47625" marB="47625" anchor="ctr">
                    <a:solidFill>
                      <a:schemeClr val="accent1"/>
                    </a:solidFill>
                  </a:tcPr>
                </a:tc>
                <a:tc>
                  <a:txBody>
                    <a:bodyPr/>
                    <a:lstStyle/>
                    <a:p>
                      <a:pPr rtl="0" fontAlgn="ctr"/>
                      <a:r>
                        <a:rPr lang="fr-FR" b="0">
                          <a:effectLst/>
                        </a:rPr>
                        <a:t>Configurer l'accès de gestion sécurisé sur un commutateur.</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fr-FR" b="1">
                          <a:solidFill>
                            <a:schemeClr val="bg1"/>
                          </a:solidFill>
                          <a:effectLst/>
                        </a:rPr>
                        <a:t>Configuration des paramètres de base d'un routeur</a:t>
                      </a:r>
                    </a:p>
                  </a:txBody>
                  <a:tcPr marL="47625" marR="47625" marT="47625" marB="47625" anchor="ctr">
                    <a:solidFill>
                      <a:schemeClr val="accent1"/>
                    </a:solidFill>
                  </a:tcPr>
                </a:tc>
                <a:tc>
                  <a:txBody>
                    <a:bodyPr/>
                    <a:lstStyle/>
                    <a:p>
                      <a:pPr rtl="0" fontAlgn="ctr"/>
                      <a:r>
                        <a:rPr lang="fr-FR" b="0">
                          <a:effectLst/>
                        </a:rPr>
                        <a:t>Configurer les paramètres de base d'un routeur pour assurer le routage entre deux réseaux connectés directement, à l'aide d'une interface de ligne de commande.</a:t>
                      </a:r>
                    </a:p>
                  </a:txBody>
                  <a:tcPr marL="47625" marR="47625" marT="47625" marB="47625" anchor="ctr"/>
                </a:tc>
                <a:extLst>
                  <a:ext uri="{0D108BD9-81ED-4DB2-BD59-A6C34878D82A}">
                    <a16:rowId xmlns:a16="http://schemas.microsoft.com/office/drawing/2014/main" val="3134809945"/>
                  </a:ext>
                </a:extLst>
              </a:tr>
              <a:tr h="370840">
                <a:tc>
                  <a:txBody>
                    <a:bodyPr/>
                    <a:lstStyle/>
                    <a:p>
                      <a:pPr rtl="0" fontAlgn="ctr"/>
                      <a:r>
                        <a:rPr lang="fr-FR" b="1">
                          <a:solidFill>
                            <a:schemeClr val="bg1"/>
                          </a:solidFill>
                          <a:effectLst/>
                        </a:rPr>
                        <a:t>Vérification des réseaux directement connectés</a:t>
                      </a:r>
                    </a:p>
                  </a:txBody>
                  <a:tcPr marL="47625" marR="47625" marT="47625" marB="47625" anchor="ctr">
                    <a:solidFill>
                      <a:schemeClr val="accent1"/>
                    </a:solidFill>
                  </a:tcPr>
                </a:tc>
                <a:tc>
                  <a:txBody>
                    <a:bodyPr/>
                    <a:lstStyle/>
                    <a:p>
                      <a:pPr rtl="0" fontAlgn="ctr"/>
                      <a:r>
                        <a:rPr lang="fr-FR" b="0">
                          <a:effectLst/>
                        </a:rPr>
                        <a:t>Vérifier la connectivité entre deux réseaux connectés directement à un routeur.</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1.1 Configurer un commutateur avec les paramètres d'origine</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commutateur avec les paramètres d'origine</a:t>
            </a:r>
            <a:br>
              <a:rPr lang="en-US" dirty="0"/>
            </a:br>
            <a:r>
              <a:rPr lang="fr-FR" sz="2400"/>
              <a:t>La séquence de démarrage du commutateur</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rtl="0"/>
            <a:r>
              <a:rPr lang="fr-FR" sz="1800">
                <a:solidFill>
                  <a:srgbClr val="000000"/>
                </a:solidFill>
              </a:rPr>
              <a:t>Une fois qu'un commutateur Cisco est mis sous tension, il passe par la séquence de démarrage suivante en cinq étapes</a:t>
            </a:r>
            <a:r>
              <a:rPr lang="fr-FR" sz="1600">
                <a:solidFill>
                  <a:srgbClr val="000000"/>
                </a:solidFill>
              </a:rPr>
              <a:t>:</a:t>
            </a:r>
          </a:p>
          <a:p>
            <a:pPr marL="73085" lvl="1" indent="0" rtl="0">
              <a:buNone/>
            </a:pPr>
            <a:r>
              <a:rPr lang="fr-FR" sz="1600" b="1">
                <a:solidFill>
                  <a:srgbClr val="000000"/>
                </a:solidFill>
              </a:rPr>
              <a:t>Étape 1</a:t>
            </a:r>
            <a:r>
              <a:rPr lang="fr-FR" sz="1600">
                <a:solidFill>
                  <a:srgbClr val="000000"/>
                </a:solidFill>
              </a:rPr>
              <a:t>: Tout d'abord, le commutateur charge un programme auto-test de mise sous tension (POST) stocké dans la ROM. POST vérifie le sous-système CPU. Il teste le processeur, la DRAM et la partie du périphérique flash qui constitue le système de fichiers flash. </a:t>
            </a:r>
          </a:p>
          <a:p>
            <a:pPr marL="73085" lvl="1" indent="0" rtl="0">
              <a:buNone/>
            </a:pPr>
            <a:r>
              <a:rPr lang="fr-FR" sz="1600" b="1">
                <a:solidFill>
                  <a:srgbClr val="000000"/>
                </a:solidFill>
              </a:rPr>
              <a:t>Étape 2</a:t>
            </a:r>
            <a:r>
              <a:rPr lang="fr-FR" sz="1600">
                <a:solidFill>
                  <a:srgbClr val="000000"/>
                </a:solidFill>
              </a:rPr>
              <a:t>: Le commutateur exécute ensuite le logiciel bootloader. Le chargeur de démarrage (boot loader) est un petit programme stocké dans la ROM qui est exécuté immédiatement après la fin de POST.</a:t>
            </a:r>
          </a:p>
          <a:p>
            <a:pPr marL="73085" lvl="1" indent="0" rtl="0">
              <a:buNone/>
            </a:pPr>
            <a:r>
              <a:rPr lang="fr-FR" sz="1600" b="1">
                <a:solidFill>
                  <a:srgbClr val="000000"/>
                </a:solidFill>
              </a:rPr>
              <a:t>Étape 3</a:t>
            </a:r>
            <a:r>
              <a:rPr lang="fr-FR" sz="1600">
                <a:solidFill>
                  <a:srgbClr val="000000"/>
                </a:solidFill>
              </a:rPr>
              <a:t>: Le bootloader effectue une initialisation de bas niveau du CPU. Il initialise les registres du processeur qui contrôlent l'emplacement auquel la mémoire physique est mappée, la quantité de mémoire et sa vitesse.</a:t>
            </a:r>
          </a:p>
          <a:p>
            <a:pPr marL="73085" lvl="1" indent="0" rtl="0">
              <a:buNone/>
            </a:pPr>
            <a:r>
              <a:rPr lang="fr-FR" sz="1600" b="1">
                <a:solidFill>
                  <a:srgbClr val="000000"/>
                </a:solidFill>
              </a:rPr>
              <a:t>Étape 4</a:t>
            </a:r>
            <a:r>
              <a:rPr lang="fr-FR" sz="1600">
                <a:solidFill>
                  <a:srgbClr val="000000"/>
                </a:solidFill>
              </a:rPr>
              <a:t>: Le bootloader initialise le système de fichiers flash sur la carte système.</a:t>
            </a:r>
          </a:p>
          <a:p>
            <a:pPr marL="73085" lvl="1" indent="0" rtl="0">
              <a:buNone/>
            </a:pPr>
            <a:r>
              <a:rPr lang="fr-FR" sz="1600" b="1">
                <a:solidFill>
                  <a:srgbClr val="000000"/>
                </a:solidFill>
              </a:rPr>
              <a:t>Étape 5</a:t>
            </a:r>
            <a:r>
              <a:rPr lang="fr-FR" sz="1600">
                <a:solidFill>
                  <a:srgbClr val="000000"/>
                </a:solidFill>
              </a:rPr>
              <a:t>: Finalement, le chargeur de démarrage localise et charge dans la mémoire une image par défaut du logiciel du système d'exploitation IOS et donne le contrôle du commutateur à l'IOS.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commutateur avec les paramètres d'origine</a:t>
            </a:r>
            <a:br>
              <a:rPr lang="en-US" dirty="0"/>
            </a:br>
            <a:r>
              <a:rPr lang="fr-FR" sz="2400"/>
              <a:t>La commande boot system</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43934" y="609599"/>
            <a:ext cx="8644466" cy="1711611"/>
          </a:xfrm>
        </p:spPr>
        <p:txBody>
          <a:bodyPr/>
          <a:lstStyle/>
          <a:p>
            <a:pPr marL="342900" indent="-342900" algn="l" rtl="0">
              <a:buFont typeface="Arial" panose="020B0604020202020204" pitchFamily="34" charset="0"/>
              <a:buChar char="•"/>
            </a:pPr>
            <a:r>
              <a:rPr lang="fr-FR" sz="1500">
                <a:solidFill>
                  <a:srgbClr val="000000"/>
                </a:solidFill>
              </a:rPr>
              <a:t>Le commutateur tente de démarrer automatiquement en utilisant les informations de la variable d'environnement BOOT. Si cette variable n'est pas définie, le commutateur tente de charger et d'exécuter le premier fichier exécutable qu'il peut trouver.</a:t>
            </a:r>
          </a:p>
          <a:p>
            <a:pPr marL="342900" indent="-342900" algn="l" rtl="0">
              <a:buFont typeface="Arial" panose="020B0604020202020204" pitchFamily="34" charset="0"/>
              <a:buChar char="•"/>
            </a:pPr>
            <a:r>
              <a:rPr lang="fr-FR" sz="1500">
                <a:solidFill>
                  <a:srgbClr val="000000"/>
                </a:solidFill>
              </a:rPr>
              <a:t>Le système d'exploitation IOS initialise ensuite les interfaces à l'aide des commandes Cisco IOS figurant dans le fichier de configuration initiale. Le fichier startup-config est appelé </a:t>
            </a:r>
            <a:r>
              <a:rPr lang="fr-FR" sz="1500" b="1">
                <a:solidFill>
                  <a:srgbClr val="000000"/>
                </a:solidFill>
              </a:rPr>
              <a:t>config.text</a:t>
            </a:r>
            <a:r>
              <a:rPr lang="fr-FR" sz="1500">
                <a:solidFill>
                  <a:srgbClr val="000000"/>
                </a:solidFill>
              </a:rPr>
              <a:t> et se trouve en flash.</a:t>
            </a:r>
          </a:p>
          <a:p>
            <a:pPr marL="342900" indent="-342900" algn="l" rtl="0">
              <a:buFont typeface="Arial" panose="020B0604020202020204" pitchFamily="34" charset="0"/>
              <a:buChar char="•"/>
            </a:pPr>
            <a:r>
              <a:rPr lang="fr-FR" sz="1500">
                <a:solidFill>
                  <a:srgbClr val="000000"/>
                </a:solidFill>
              </a:rPr>
              <a:t>Dans l'exemple, la variable d'environnement BOOT est définie à l'aide de la commande de mode de configuration globale </a:t>
            </a:r>
            <a:r>
              <a:rPr lang="fr-FR" sz="1500" b="1">
                <a:solidFill>
                  <a:srgbClr val="000000"/>
                </a:solidFill>
              </a:rPr>
              <a:t>boot system</a:t>
            </a:r>
            <a:r>
              <a:rPr lang="fr-FR" sz="1500">
                <a:solidFill>
                  <a:srgbClr val="000000"/>
                </a:solidFill>
              </a:rPr>
              <a:t> . Notez que l'IOS se trouve dans un dossier distinct et que le chemin d'accès au dossier est spécifié. Utilisez la commande </a:t>
            </a:r>
            <a:r>
              <a:rPr lang="fr-FR" sz="1500" b="1">
                <a:solidFill>
                  <a:srgbClr val="000000"/>
                </a:solidFill>
              </a:rPr>
              <a:t>show boot</a:t>
            </a:r>
            <a:r>
              <a:rPr lang="fr-FR" sz="1500">
                <a:solidFill>
                  <a:srgbClr val="000000"/>
                </a:solidFill>
              </a:rPr>
              <a:t> pour voir le réglage actuel du fichier de démarrage du logiciel IOS.</a:t>
            </a:r>
          </a:p>
        </p:txBody>
      </p:sp>
      <p:pic>
        <p:nvPicPr>
          <p:cNvPr id="5" name="Picture 4">
            <a:extLst>
              <a:ext uri="{FF2B5EF4-FFF2-40B4-BE49-F238E27FC236}">
                <a16:creationId xmlns:a16="http://schemas.microsoft.com/office/drawing/2014/main" id="{D917F079-657B-7E47-AC71-E3484D585B61}"/>
              </a:ext>
            </a:extLst>
          </p:cNvPr>
          <p:cNvPicPr>
            <a:picLocks noChangeAspect="1"/>
          </p:cNvPicPr>
          <p:nvPr/>
        </p:nvPicPr>
        <p:blipFill>
          <a:blip r:embed="rId4"/>
          <a:stretch>
            <a:fillRect/>
          </a:stretch>
        </p:blipFill>
        <p:spPr>
          <a:xfrm>
            <a:off x="661086" y="2571750"/>
            <a:ext cx="7821827" cy="555396"/>
          </a:xfrm>
          <a:prstGeom prst="rect">
            <a:avLst/>
          </a:prstGeom>
        </p:spPr>
      </p:pic>
      <p:graphicFrame>
        <p:nvGraphicFramePr>
          <p:cNvPr id="6" name="Table 5">
            <a:extLst>
              <a:ext uri="{FF2B5EF4-FFF2-40B4-BE49-F238E27FC236}">
                <a16:creationId xmlns:a16="http://schemas.microsoft.com/office/drawing/2014/main" id="{C38D16B4-B2E8-2541-BDA0-1441B2EF24D0}"/>
              </a:ext>
            </a:extLst>
          </p:cNvPr>
          <p:cNvGraphicFramePr>
            <a:graphicFrameLocks noGrp="1"/>
          </p:cNvGraphicFramePr>
          <p:nvPr>
            <p:extLst>
              <p:ext uri="{D42A27DB-BD31-4B8C-83A1-F6EECF244321}">
                <p14:modId xmlns:p14="http://schemas.microsoft.com/office/powerpoint/2010/main" val="3665897076"/>
              </p:ext>
            </p:extLst>
          </p:nvPr>
        </p:nvGraphicFramePr>
        <p:xfrm>
          <a:off x="1418167" y="3191419"/>
          <a:ext cx="6096000" cy="15893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91393852"/>
                    </a:ext>
                  </a:extLst>
                </a:gridCol>
                <a:gridCol w="3048000">
                  <a:extLst>
                    <a:ext uri="{9D8B030D-6E8A-4147-A177-3AD203B41FA5}">
                      <a16:colId xmlns:a16="http://schemas.microsoft.com/office/drawing/2014/main" val="3549969741"/>
                    </a:ext>
                  </a:extLst>
                </a:gridCol>
              </a:tblGrid>
              <a:tr h="317875">
                <a:tc>
                  <a:txBody>
                    <a:bodyPr/>
                    <a:lstStyle/>
                    <a:p>
                      <a:pPr algn="l" rtl="0" fontAlgn="ctr"/>
                      <a:r>
                        <a:rPr lang="fr-FR" sz="1200">
                          <a:effectLst/>
                        </a:rPr>
                        <a:t>Commande</a:t>
                      </a:r>
                    </a:p>
                  </a:txBody>
                  <a:tcPr marL="47625" marR="47625" marT="47625" marB="47625" anchor="ctr"/>
                </a:tc>
                <a:tc>
                  <a:txBody>
                    <a:bodyPr/>
                    <a:lstStyle/>
                    <a:p>
                      <a:pPr algn="l" rtl="0" fontAlgn="ctr"/>
                      <a:r>
                        <a:rPr lang="fr-FR" sz="1200">
                          <a:effectLst/>
                        </a:rPr>
                        <a:t>Définition</a:t>
                      </a:r>
                    </a:p>
                  </a:txBody>
                  <a:tcPr marL="47625" marR="47625" marT="47625" marB="47625" anchor="ctr"/>
                </a:tc>
                <a:extLst>
                  <a:ext uri="{0D108BD9-81ED-4DB2-BD59-A6C34878D82A}">
                    <a16:rowId xmlns:a16="http://schemas.microsoft.com/office/drawing/2014/main" val="2509606462"/>
                  </a:ext>
                </a:extLst>
              </a:tr>
              <a:tr h="317875">
                <a:tc>
                  <a:txBody>
                    <a:bodyPr/>
                    <a:lstStyle/>
                    <a:p>
                      <a:pPr rtl="0" fontAlgn="ctr"/>
                      <a:r>
                        <a:rPr lang="fr-FR" sz="1200" b="1">
                          <a:effectLst/>
                        </a:rPr>
                        <a:t>boot system</a:t>
                      </a:r>
                    </a:p>
                  </a:txBody>
                  <a:tcPr marL="47625" marR="47625" marT="47625" marB="47625" anchor="ctr"/>
                </a:tc>
                <a:tc>
                  <a:txBody>
                    <a:bodyPr/>
                    <a:lstStyle/>
                    <a:p>
                      <a:pPr rtl="0" fontAlgn="ctr"/>
                      <a:r>
                        <a:rPr lang="fr-FR" sz="1200" b="0">
                          <a:effectLst/>
                        </a:rPr>
                        <a:t>La commande principale</a:t>
                      </a:r>
                    </a:p>
                  </a:txBody>
                  <a:tcPr marL="47625" marR="47625" marT="47625" marB="47625" anchor="ctr"/>
                </a:tc>
                <a:extLst>
                  <a:ext uri="{0D108BD9-81ED-4DB2-BD59-A6C34878D82A}">
                    <a16:rowId xmlns:a16="http://schemas.microsoft.com/office/drawing/2014/main" val="4175904424"/>
                  </a:ext>
                </a:extLst>
              </a:tr>
              <a:tr h="317875">
                <a:tc>
                  <a:txBody>
                    <a:bodyPr/>
                    <a:lstStyle/>
                    <a:p>
                      <a:pPr rtl="0" fontAlgn="ctr"/>
                      <a:r>
                        <a:rPr lang="fr-FR" sz="1200" b="1">
                          <a:effectLst/>
                        </a:rPr>
                        <a:t>flash: </a:t>
                      </a:r>
                    </a:p>
                  </a:txBody>
                  <a:tcPr marL="47625" marR="47625" marT="47625" marB="47625" anchor="ctr"/>
                </a:tc>
                <a:tc>
                  <a:txBody>
                    <a:bodyPr/>
                    <a:lstStyle/>
                    <a:p>
                      <a:pPr rtl="0" fontAlgn="ctr"/>
                      <a:r>
                        <a:rPr lang="fr-FR" sz="1200" b="0">
                          <a:effectLst/>
                        </a:rPr>
                        <a:t>Périphérique de stockage</a:t>
                      </a:r>
                    </a:p>
                  </a:txBody>
                  <a:tcPr marL="47625" marR="47625" marT="47625" marB="47625" anchor="ctr"/>
                </a:tc>
                <a:extLst>
                  <a:ext uri="{0D108BD9-81ED-4DB2-BD59-A6C34878D82A}">
                    <a16:rowId xmlns:a16="http://schemas.microsoft.com/office/drawing/2014/main" val="795177942"/>
                  </a:ext>
                </a:extLst>
              </a:tr>
              <a:tr h="317875">
                <a:tc>
                  <a:txBody>
                    <a:bodyPr/>
                    <a:lstStyle/>
                    <a:p>
                      <a:pPr rtl="0" fontAlgn="ctr"/>
                      <a:r>
                        <a:rPr lang="fr-FR" sz="1200" b="1">
                          <a:effectLst/>
                        </a:rPr>
                        <a:t>c2960-lanbasek9-mz.150-2.SE/</a:t>
                      </a:r>
                    </a:p>
                  </a:txBody>
                  <a:tcPr marL="47625" marR="47625" marT="47625" marB="47625" anchor="ctr"/>
                </a:tc>
                <a:tc>
                  <a:txBody>
                    <a:bodyPr/>
                    <a:lstStyle/>
                    <a:p>
                      <a:pPr rtl="0" fontAlgn="ctr"/>
                      <a:r>
                        <a:rPr lang="fr-FR" sz="1200" b="0">
                          <a:effectLst/>
                        </a:rPr>
                        <a:t>Le chemin d'accès au système de fichiers</a:t>
                      </a:r>
                    </a:p>
                  </a:txBody>
                  <a:tcPr marL="47625" marR="47625" marT="47625" marB="47625" anchor="ctr"/>
                </a:tc>
                <a:extLst>
                  <a:ext uri="{0D108BD9-81ED-4DB2-BD59-A6C34878D82A}">
                    <a16:rowId xmlns:a16="http://schemas.microsoft.com/office/drawing/2014/main" val="321927907"/>
                  </a:ext>
                </a:extLst>
              </a:tr>
              <a:tr h="317875">
                <a:tc>
                  <a:txBody>
                    <a:bodyPr/>
                    <a:lstStyle/>
                    <a:p>
                      <a:pPr rtl="0" fontAlgn="ctr"/>
                      <a:r>
                        <a:rPr lang="fr-FR" sz="1200" b="1">
                          <a:effectLst/>
                        </a:rPr>
                        <a:t>C2960-Lanbasek9-MZ.150-2.se.bin</a:t>
                      </a:r>
                    </a:p>
                  </a:txBody>
                  <a:tcPr marL="47625" marR="47625" marT="47625" marB="47625" anchor="ctr"/>
                </a:tc>
                <a:tc>
                  <a:txBody>
                    <a:bodyPr/>
                    <a:lstStyle/>
                    <a:p>
                      <a:pPr rtl="0" fontAlgn="ctr"/>
                      <a:r>
                        <a:rPr lang="fr-FR" sz="1200" b="0">
                          <a:effectLst/>
                        </a:rPr>
                        <a:t>Le nom du fichier IOS</a:t>
                      </a:r>
                    </a:p>
                  </a:txBody>
                  <a:tcPr marL="47625" marR="47625" marT="47625" marB="47625" anchor="ctr"/>
                </a:tc>
                <a:extLst>
                  <a:ext uri="{0D108BD9-81ED-4DB2-BD59-A6C34878D82A}">
                    <a16:rowId xmlns:a16="http://schemas.microsoft.com/office/drawing/2014/main" val="3459644193"/>
                  </a:ext>
                </a:extLst>
              </a:tr>
            </a:tbl>
          </a:graphicData>
        </a:graphic>
      </p:graphicFrame>
    </p:spTree>
    <p:custDataLst>
      <p:tags r:id="rId1"/>
    </p:custDataLst>
    <p:extLst>
      <p:ext uri="{BB962C8B-B14F-4D97-AF65-F5344CB8AC3E}">
        <p14:creationId xmlns:p14="http://schemas.microsoft.com/office/powerpoint/2010/main" val="25904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commutateur avec les paramètres d'origine</a:t>
            </a:r>
            <a:br>
              <a:rPr lang="en-US" dirty="0"/>
            </a:br>
            <a:r>
              <a:rPr lang="fr-FR" sz="2400"/>
              <a:t>LED du commutateur</a:t>
            </a:r>
          </a:p>
        </p:txBody>
      </p:sp>
      <p:sp>
        <p:nvSpPr>
          <p:cNvPr id="12" name="TextBox 11">
            <a:extLst>
              <a:ext uri="{FF2B5EF4-FFF2-40B4-BE49-F238E27FC236}">
                <a16:creationId xmlns:a16="http://schemas.microsoft.com/office/drawing/2014/main" id="{32420BF4-0D04-E94B-A6C6-4ABEC1750706}"/>
              </a:ext>
            </a:extLst>
          </p:cNvPr>
          <p:cNvSpPr txBox="1"/>
          <p:nvPr/>
        </p:nvSpPr>
        <p:spPr>
          <a:xfrm>
            <a:off x="1997369" y="707424"/>
            <a:ext cx="6967666" cy="4278094"/>
          </a:xfrm>
          <a:prstGeom prst="rect">
            <a:avLst/>
          </a:prstGeom>
          <a:noFill/>
        </p:spPr>
        <p:txBody>
          <a:bodyPr wrap="square" rtlCol="0">
            <a:spAutoFit/>
          </a:bodyPr>
          <a:lstStyle/>
          <a:p>
            <a:pPr rtl="0"/>
            <a:r>
              <a:rPr lang="fr-FR" sz="1600" b="1"/>
              <a:t>LED Système (SYST): </a:t>
            </a:r>
            <a:r>
              <a:rPr lang="fr-FR" sz="1600"/>
              <a:t>indique si le système est bien alimenté et s'il fonctionne correctement</a:t>
            </a:r>
            <a:r>
              <a:rPr lang="fr-FR" sz="1600" b="1"/>
              <a:t> </a:t>
            </a:r>
          </a:p>
          <a:p>
            <a:pPr rtl="0"/>
            <a:r>
              <a:rPr lang="fr-FR" sz="1600" b="1"/>
              <a:t>LED système d'alimentation redondante (RPS):</a:t>
            </a:r>
            <a:r>
              <a:rPr lang="fr-FR" sz="1600"/>
              <a:t>affiche l'état du système RPS.</a:t>
            </a:r>
          </a:p>
          <a:p>
            <a:pPr rtl="0"/>
            <a:r>
              <a:rPr lang="fr-FR" sz="1600" b="1"/>
              <a:t>LED état port (STAT):</a:t>
            </a:r>
            <a:r>
              <a:rPr lang="fr-FR" sz="1600"/>
              <a:t>indique que le mode état de port est sélectionné lorsque la LED est verte. L'état du port peut alors être compris par la lumière associée à chaque port. </a:t>
            </a:r>
          </a:p>
          <a:p>
            <a:pPr rtl="0"/>
            <a:r>
              <a:rPr lang="fr-FR" sz="1600" b="1"/>
              <a:t>LED de bidirectionnalité du port (DUPLX):</a:t>
            </a:r>
            <a:r>
              <a:rPr lang="fr-FR" sz="1600"/>
              <a:t>indique que le mode de bidirectionnalité du port est sélectionné lorsque la LED est verte. les ports en mode bidirectionnel peut alors être compris par la lumière associée à chaque port. </a:t>
            </a:r>
          </a:p>
          <a:p>
            <a:pPr rtl="0"/>
            <a:r>
              <a:rPr lang="fr-FR" sz="1600" b="1"/>
              <a:t>LED de vitesse de port (SPEED):</a:t>
            </a:r>
            <a:r>
              <a:rPr lang="fr-FR" sz="1600"/>
              <a:t>indique que le mode vitesse de port est sélectionné lorsque la LED est verte. La vitesse du port peut alors être comprise par la lumière associée à chaque port. </a:t>
            </a:r>
          </a:p>
          <a:p>
            <a:pPr rtl="0"/>
            <a:r>
              <a:rPr lang="fr-FR" sz="1600" b="1"/>
              <a:t>LED de mode PoE (Power over Ethernet):</a:t>
            </a:r>
            <a:r>
              <a:rPr lang="fr-FR" sz="1600"/>
              <a:t>Existe si le commutateur prend en charge PoE. Indique l'état PoE des ports du commutateur.</a:t>
            </a:r>
          </a:p>
          <a:p>
            <a:endParaRPr lang="en-US" sz="1600" dirty="0"/>
          </a:p>
          <a:p>
            <a:pPr rtl="0"/>
            <a:r>
              <a:rPr lang="fr-FR" sz="1600"/>
              <a:t>Le bouton Mode permet de se déplacer entre les différents modes: STAT, DUPLX, SPEED et PoE</a:t>
            </a:r>
          </a:p>
        </p:txBody>
      </p:sp>
      <p:pic>
        <p:nvPicPr>
          <p:cNvPr id="11" name="Content Placeholder 10">
            <a:extLst>
              <a:ext uri="{FF2B5EF4-FFF2-40B4-BE49-F238E27FC236}">
                <a16:creationId xmlns:a16="http://schemas.microsoft.com/office/drawing/2014/main" id="{224D5B3E-DC1C-1246-9703-BB99FE5471BE}"/>
              </a:ext>
            </a:extLst>
          </p:cNvPr>
          <p:cNvPicPr>
            <a:picLocks noGrp="1" noChangeAspect="1"/>
          </p:cNvPicPr>
          <p:nvPr>
            <p:ph idx="1"/>
          </p:nvPr>
        </p:nvPicPr>
        <p:blipFill>
          <a:blip r:embed="rId4"/>
          <a:stretch>
            <a:fillRect/>
          </a:stretch>
        </p:blipFill>
        <p:spPr>
          <a:xfrm>
            <a:off x="335177" y="1007806"/>
            <a:ext cx="1662192" cy="3428270"/>
          </a:xfrm>
        </p:spPr>
      </p:pic>
    </p:spTree>
    <p:custDataLst>
      <p:tags r:id="rId1"/>
    </p:custDataLst>
    <p:extLst>
      <p:ext uri="{BB962C8B-B14F-4D97-AF65-F5344CB8AC3E}">
        <p14:creationId xmlns:p14="http://schemas.microsoft.com/office/powerpoint/2010/main" val="2895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commutateur avec les paramètres d'origine</a:t>
            </a:r>
            <a:br>
              <a:rPr lang="en-US" dirty="0"/>
            </a:br>
            <a:r>
              <a:rPr lang="fr-FR" sz="2400"/>
              <a:t>LED du commutateur (Suite)</a:t>
            </a:r>
          </a:p>
        </p:txBody>
      </p:sp>
      <p:graphicFrame>
        <p:nvGraphicFramePr>
          <p:cNvPr id="6" name="Content Placeholder 5">
            <a:extLst>
              <a:ext uri="{FF2B5EF4-FFF2-40B4-BE49-F238E27FC236}">
                <a16:creationId xmlns:a16="http://schemas.microsoft.com/office/drawing/2014/main" id="{CC6CA442-5FF6-A547-9C1E-CC2E677FA353}"/>
              </a:ext>
            </a:extLst>
          </p:cNvPr>
          <p:cNvGraphicFramePr>
            <a:graphicFrameLocks noGrp="1"/>
          </p:cNvGraphicFramePr>
          <p:nvPr>
            <p:ph idx="1"/>
            <p:extLst>
              <p:ext uri="{D42A27DB-BD31-4B8C-83A1-F6EECF244321}">
                <p14:modId xmlns:p14="http://schemas.microsoft.com/office/powerpoint/2010/main" val="3768247733"/>
              </p:ext>
            </p:extLst>
          </p:nvPr>
        </p:nvGraphicFramePr>
        <p:xfrm>
          <a:off x="185352" y="731837"/>
          <a:ext cx="8492885" cy="3876256"/>
        </p:xfrm>
        <a:graphic>
          <a:graphicData uri="http://schemas.openxmlformats.org/drawingml/2006/table">
            <a:tbl>
              <a:tblPr firstRow="1" bandRow="1">
                <a:tableStyleId>{5C22544A-7EE6-4342-B048-85BDC9FD1C3A}</a:tableStyleId>
              </a:tblPr>
              <a:tblGrid>
                <a:gridCol w="902043">
                  <a:extLst>
                    <a:ext uri="{9D8B030D-6E8A-4147-A177-3AD203B41FA5}">
                      <a16:colId xmlns:a16="http://schemas.microsoft.com/office/drawing/2014/main" val="2727239130"/>
                    </a:ext>
                  </a:extLst>
                </a:gridCol>
                <a:gridCol w="989155">
                  <a:extLst>
                    <a:ext uri="{9D8B030D-6E8A-4147-A177-3AD203B41FA5}">
                      <a16:colId xmlns:a16="http://schemas.microsoft.com/office/drawing/2014/main" val="3419831239"/>
                    </a:ext>
                  </a:extLst>
                </a:gridCol>
                <a:gridCol w="1109990">
                  <a:extLst>
                    <a:ext uri="{9D8B030D-6E8A-4147-A177-3AD203B41FA5}">
                      <a16:colId xmlns:a16="http://schemas.microsoft.com/office/drawing/2014/main" val="760655269"/>
                    </a:ext>
                  </a:extLst>
                </a:gridCol>
                <a:gridCol w="1321353">
                  <a:extLst>
                    <a:ext uri="{9D8B030D-6E8A-4147-A177-3AD203B41FA5}">
                      <a16:colId xmlns:a16="http://schemas.microsoft.com/office/drawing/2014/main" val="1469328155"/>
                    </a:ext>
                  </a:extLst>
                </a:gridCol>
                <a:gridCol w="1353066">
                  <a:extLst>
                    <a:ext uri="{9D8B030D-6E8A-4147-A177-3AD203B41FA5}">
                      <a16:colId xmlns:a16="http://schemas.microsoft.com/office/drawing/2014/main" val="2884434650"/>
                    </a:ext>
                  </a:extLst>
                </a:gridCol>
                <a:gridCol w="1408639">
                  <a:extLst>
                    <a:ext uri="{9D8B030D-6E8A-4147-A177-3AD203B41FA5}">
                      <a16:colId xmlns:a16="http://schemas.microsoft.com/office/drawing/2014/main" val="3408387280"/>
                    </a:ext>
                  </a:extLst>
                </a:gridCol>
                <a:gridCol w="1408639">
                  <a:extLst>
                    <a:ext uri="{9D8B030D-6E8A-4147-A177-3AD203B41FA5}">
                      <a16:colId xmlns:a16="http://schemas.microsoft.com/office/drawing/2014/main" val="2868597463"/>
                    </a:ext>
                  </a:extLst>
                </a:gridCol>
              </a:tblGrid>
              <a:tr h="585108">
                <a:tc>
                  <a:txBody>
                    <a:bodyPr/>
                    <a:lstStyle/>
                    <a:p>
                      <a:endParaRPr lang="en-US" sz="1200" dirty="0"/>
                    </a:p>
                  </a:txBody>
                  <a:tcPr/>
                </a:tc>
                <a:tc>
                  <a:txBody>
                    <a:bodyPr/>
                    <a:lstStyle/>
                    <a:p>
                      <a:pPr rtl="0"/>
                      <a:r>
                        <a:rPr lang="fr-FR" sz="1200"/>
                        <a:t>Lumière éteinte</a:t>
                      </a:r>
                    </a:p>
                  </a:txBody>
                  <a:tcPr/>
                </a:tc>
                <a:tc>
                  <a:txBody>
                    <a:bodyPr/>
                    <a:lstStyle/>
                    <a:p>
                      <a:pPr rtl="0"/>
                      <a:r>
                        <a:rPr lang="fr-FR" sz="1200"/>
                        <a:t>Vert</a:t>
                      </a:r>
                    </a:p>
                  </a:txBody>
                  <a:tcPr/>
                </a:tc>
                <a:tc>
                  <a:txBody>
                    <a:bodyPr/>
                    <a:lstStyle/>
                    <a:p>
                      <a:pPr rtl="0"/>
                      <a:r>
                        <a:rPr lang="fr-FR" sz="1200"/>
                        <a:t>Vert, clignotant</a:t>
                      </a:r>
                    </a:p>
                  </a:txBody>
                  <a:tcPr/>
                </a:tc>
                <a:tc>
                  <a:txBody>
                    <a:bodyPr/>
                    <a:lstStyle/>
                    <a:p>
                      <a:pPr rtl="0"/>
                      <a:r>
                        <a:rPr lang="fr-FR" sz="1200"/>
                        <a:t>Orange</a:t>
                      </a:r>
                    </a:p>
                  </a:txBody>
                  <a:tcPr/>
                </a:tc>
                <a:tc>
                  <a:txBody>
                    <a:bodyPr/>
                    <a:lstStyle/>
                    <a:p>
                      <a:pPr rtl="0"/>
                      <a:r>
                        <a:rPr lang="fr-FR" sz="1200"/>
                        <a:t>Orange, clignotant</a:t>
                      </a:r>
                    </a:p>
                  </a:txBody>
                  <a:tcPr/>
                </a:tc>
                <a:tc>
                  <a:txBody>
                    <a:bodyPr/>
                    <a:lstStyle/>
                    <a:p>
                      <a:pPr rtl="0"/>
                      <a:r>
                        <a:rPr lang="fr-FR" sz="1200"/>
                        <a:t>Vert/Orange en alternance</a:t>
                      </a:r>
                    </a:p>
                  </a:txBody>
                  <a:tcPr/>
                </a:tc>
                <a:extLst>
                  <a:ext uri="{0D108BD9-81ED-4DB2-BD59-A6C34878D82A}">
                    <a16:rowId xmlns:a16="http://schemas.microsoft.com/office/drawing/2014/main" val="1844792848"/>
                  </a:ext>
                </a:extLst>
              </a:tr>
              <a:tr h="610709">
                <a:tc>
                  <a:txBody>
                    <a:bodyPr/>
                    <a:lstStyle/>
                    <a:p>
                      <a:pPr rtl="0"/>
                      <a:r>
                        <a:rPr lang="fr-FR" sz="1200"/>
                        <a:t>RPS</a:t>
                      </a:r>
                    </a:p>
                  </a:txBody>
                  <a:tcPr/>
                </a:tc>
                <a:tc>
                  <a:txBody>
                    <a:bodyPr/>
                    <a:lstStyle/>
                    <a:p>
                      <a:pPr rtl="0"/>
                      <a:r>
                        <a:rPr lang="fr-FR" sz="1200"/>
                        <a:t>RPS est éteinte/Pas de RPS</a:t>
                      </a:r>
                    </a:p>
                  </a:txBody>
                  <a:tcPr/>
                </a:tc>
                <a:tc>
                  <a:txBody>
                    <a:bodyPr/>
                    <a:lstStyle/>
                    <a:p>
                      <a:pPr rtl="0"/>
                      <a:r>
                        <a:rPr lang="fr-FR" sz="1200"/>
                        <a:t>Prêt pour RPS</a:t>
                      </a:r>
                    </a:p>
                  </a:txBody>
                  <a:tcPr/>
                </a:tc>
                <a:tc>
                  <a:txBody>
                    <a:bodyPr/>
                    <a:lstStyle/>
                    <a:p>
                      <a:pPr rtl="0"/>
                      <a:r>
                        <a:rPr lang="fr-FR" sz="1200"/>
                        <a:t>RPS est activé mais pas disponible</a:t>
                      </a:r>
                    </a:p>
                  </a:txBody>
                  <a:tcPr/>
                </a:tc>
                <a:tc>
                  <a:txBody>
                    <a:bodyPr/>
                    <a:lstStyle/>
                    <a:p>
                      <a:pPr rtl="0"/>
                      <a:r>
                        <a:rPr lang="fr-FR" sz="1200"/>
                        <a:t>RPS secours ou défaut</a:t>
                      </a:r>
                    </a:p>
                  </a:txBody>
                  <a:tcPr/>
                </a:tc>
                <a:tc>
                  <a:txBody>
                    <a:bodyPr/>
                    <a:lstStyle/>
                    <a:p>
                      <a:pPr rtl="0"/>
                      <a:r>
                        <a:rPr lang="fr-FR" sz="1200"/>
                        <a:t>l'alimentation interne a été défaillant, le relais de l'alimentation RPS</a:t>
                      </a:r>
                    </a:p>
                  </a:txBody>
                  <a:tcPr/>
                </a:tc>
                <a:tc>
                  <a:txBody>
                    <a:bodyPr/>
                    <a:lstStyle/>
                    <a:p>
                      <a:pPr rtl="0"/>
                      <a:r>
                        <a:rPr lang="fr-FR" sz="1200"/>
                        <a:t>S/O</a:t>
                      </a:r>
                    </a:p>
                  </a:txBody>
                  <a:tcPr/>
                </a:tc>
                <a:extLst>
                  <a:ext uri="{0D108BD9-81ED-4DB2-BD59-A6C34878D82A}">
                    <a16:rowId xmlns:a16="http://schemas.microsoft.com/office/drawing/2014/main" val="3098832110"/>
                  </a:ext>
                </a:extLst>
              </a:tr>
              <a:tr h="610709">
                <a:tc>
                  <a:txBody>
                    <a:bodyPr/>
                    <a:lstStyle/>
                    <a:p>
                      <a:pPr rtl="0"/>
                      <a:r>
                        <a:rPr lang="fr-FR" sz="1200"/>
                        <a:t>Fonctionnalités</a:t>
                      </a:r>
                    </a:p>
                  </a:txBody>
                  <a:tcPr/>
                </a:tc>
                <a:tc>
                  <a:txBody>
                    <a:bodyPr/>
                    <a:lstStyle/>
                    <a:p>
                      <a:pPr rtl="0"/>
                      <a:r>
                        <a:rPr lang="fr-FR" sz="1200"/>
                        <a:t>Non sélectionné, aucun problème</a:t>
                      </a:r>
                    </a:p>
                  </a:txBody>
                  <a:tcPr/>
                </a:tc>
                <a:tc>
                  <a:txBody>
                    <a:bodyPr/>
                    <a:lstStyle/>
                    <a:p>
                      <a:pPr rtl="0"/>
                      <a:r>
                        <a:rPr lang="fr-FR" sz="1200"/>
                        <a:t>Sélectionné</a:t>
                      </a:r>
                    </a:p>
                  </a:txBody>
                  <a:tcPr/>
                </a:tc>
                <a:tc>
                  <a:txBody>
                    <a:bodyPr/>
                    <a:lstStyle/>
                    <a:p>
                      <a:pPr rtl="0"/>
                      <a:r>
                        <a:rPr lang="fr-FR" sz="1200"/>
                        <a:t>S. o.</a:t>
                      </a:r>
                    </a:p>
                  </a:txBody>
                  <a:tcPr/>
                </a:tc>
                <a:tc>
                  <a:txBody>
                    <a:bodyPr/>
                    <a:lstStyle/>
                    <a:p>
                      <a:pPr rtl="0"/>
                      <a:r>
                        <a:rPr lang="fr-FR" sz="1200"/>
                        <a:t>S. o.</a:t>
                      </a:r>
                    </a:p>
                  </a:txBody>
                  <a:tcPr/>
                </a:tc>
                <a:tc>
                  <a:txBody>
                    <a:bodyPr/>
                    <a:lstStyle/>
                    <a:p>
                      <a:pPr rtl="0"/>
                      <a:r>
                        <a:rPr lang="fr-FR" sz="1200"/>
                        <a:t>Non sélectionné, problèmes de port présents</a:t>
                      </a:r>
                    </a:p>
                  </a:txBody>
                  <a:tcPr/>
                </a:tc>
                <a:tc>
                  <a:txBody>
                    <a:bodyPr/>
                    <a:lstStyle/>
                    <a:p>
                      <a:pPr rtl="0"/>
                      <a:r>
                        <a:rPr lang="fr-FR" sz="1200"/>
                        <a:t>S. o.</a:t>
                      </a:r>
                    </a:p>
                  </a:txBody>
                  <a:tcPr/>
                </a:tc>
                <a:extLst>
                  <a:ext uri="{0D108BD9-81ED-4DB2-BD59-A6C34878D82A}">
                    <a16:rowId xmlns:a16="http://schemas.microsoft.com/office/drawing/2014/main" val="1866962059"/>
                  </a:ext>
                </a:extLst>
              </a:tr>
              <a:tr h="0">
                <a:tc gridSpan="7">
                  <a:txBody>
                    <a:bodyPr/>
                    <a:lstStyle/>
                    <a:p>
                      <a:pPr algn="ctr" rtl="0"/>
                      <a:r>
                        <a:rPr lang="fr-FR" sz="1100"/>
                        <a:t>Lorsque le mode nommé est sélectionné, le LED associé à chaque port physique indique:</a:t>
                      </a:r>
                    </a:p>
                  </a:txBody>
                  <a:tcPr/>
                </a:tc>
                <a:tc hMerge="1">
                  <a:txBody>
                    <a:bodyPr/>
                    <a:lstStyle/>
                    <a:p>
                      <a:endParaRPr lang="en-US" sz="1200" dirty="0"/>
                    </a:p>
                  </a:txBody>
                  <a:tcPr/>
                </a:tc>
                <a:tc hMerge="1">
                  <a:txBody>
                    <a:bodyPr/>
                    <a:lstStyle/>
                    <a:p>
                      <a:endParaRPr lang="en-US"/>
                    </a:p>
                  </a:txBody>
                  <a:tcPr/>
                </a:tc>
                <a:tc hMerge="1">
                  <a:txBody>
                    <a:bodyPr/>
                    <a:lstStyle/>
                    <a:p>
                      <a:pPr algn="ctr"/>
                      <a:endParaRPr lang="en-US" sz="11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91505531"/>
                  </a:ext>
                </a:extLst>
              </a:tr>
              <a:tr h="418754">
                <a:tc>
                  <a:txBody>
                    <a:bodyPr/>
                    <a:lstStyle/>
                    <a:p>
                      <a:pPr rtl="0"/>
                      <a:r>
                        <a:rPr lang="fr-FR" sz="1200"/>
                        <a:t>STAT</a:t>
                      </a:r>
                    </a:p>
                  </a:txBody>
                  <a:tcPr/>
                </a:tc>
                <a:tc>
                  <a:txBody>
                    <a:bodyPr/>
                    <a:lstStyle/>
                    <a:p>
                      <a:pPr rtl="0"/>
                      <a:r>
                        <a:rPr lang="fr-FR" sz="1200"/>
                        <a:t>Aucun lien ou arrêt</a:t>
                      </a:r>
                    </a:p>
                  </a:txBody>
                  <a:tcPr/>
                </a:tc>
                <a:tc>
                  <a:txBody>
                    <a:bodyPr/>
                    <a:lstStyle/>
                    <a:p>
                      <a:pPr rtl="0"/>
                      <a:r>
                        <a:rPr lang="fr-FR" sz="1200"/>
                        <a:t>Liaison active</a:t>
                      </a:r>
                    </a:p>
                  </a:txBody>
                  <a:tcPr/>
                </a:tc>
                <a:tc>
                  <a:txBody>
                    <a:bodyPr/>
                    <a:lstStyle/>
                    <a:p>
                      <a:pPr rtl="0"/>
                      <a:r>
                        <a:rPr lang="fr-FR" sz="1200"/>
                        <a:t>Activité</a:t>
                      </a:r>
                    </a:p>
                  </a:txBody>
                  <a:tcPr/>
                </a:tc>
                <a:tc>
                  <a:txBody>
                    <a:bodyPr/>
                    <a:lstStyle/>
                    <a:p>
                      <a:pPr rtl="0"/>
                      <a:r>
                        <a:rPr lang="fr-FR" sz="1200"/>
                        <a:t>Port bloqué empêchant la boucle</a:t>
                      </a:r>
                    </a:p>
                  </a:txBody>
                  <a:tcPr/>
                </a:tc>
                <a:tc>
                  <a:txBody>
                    <a:bodyPr/>
                    <a:lstStyle/>
                    <a:p>
                      <a:pPr rtl="0"/>
                      <a:r>
                        <a:rPr lang="fr-FR" sz="1200"/>
                        <a:t>Port bloqué empêchant la boucle</a:t>
                      </a:r>
                    </a:p>
                  </a:txBody>
                  <a:tcPr/>
                </a:tc>
                <a:tc>
                  <a:txBody>
                    <a:bodyPr/>
                    <a:lstStyle/>
                    <a:p>
                      <a:pPr rtl="0"/>
                      <a:r>
                        <a:rPr lang="fr-FR" sz="1200"/>
                        <a:t>Liaison défectueuse</a:t>
                      </a:r>
                    </a:p>
                  </a:txBody>
                  <a:tcPr/>
                </a:tc>
                <a:extLst>
                  <a:ext uri="{0D108BD9-81ED-4DB2-BD59-A6C34878D82A}">
                    <a16:rowId xmlns:a16="http://schemas.microsoft.com/office/drawing/2014/main" val="3908779183"/>
                  </a:ext>
                </a:extLst>
              </a:tr>
              <a:tr h="418754">
                <a:tc>
                  <a:txBody>
                    <a:bodyPr/>
                    <a:lstStyle/>
                    <a:p>
                      <a:pPr rtl="0"/>
                      <a:r>
                        <a:rPr lang="fr-FR" sz="1200"/>
                        <a:t>DUPLEX</a:t>
                      </a:r>
                    </a:p>
                  </a:txBody>
                  <a:tcPr/>
                </a:tc>
                <a:tc>
                  <a:txBody>
                    <a:bodyPr/>
                    <a:lstStyle/>
                    <a:p>
                      <a:pPr rtl="0"/>
                      <a:r>
                        <a:rPr lang="fr-FR" sz="1200"/>
                        <a:t>Semi-duplex</a:t>
                      </a:r>
                    </a:p>
                  </a:txBody>
                  <a:tcPr/>
                </a:tc>
                <a:tc>
                  <a:txBody>
                    <a:bodyPr/>
                    <a:lstStyle/>
                    <a:p>
                      <a:pPr rtl="0"/>
                      <a:r>
                        <a:rPr lang="fr-FR" sz="1200"/>
                        <a:t>Duplex intégral</a:t>
                      </a:r>
                    </a:p>
                  </a:txBody>
                  <a:tcPr/>
                </a:tc>
                <a:tc>
                  <a:txBody>
                    <a:bodyPr/>
                    <a:lstStyle/>
                    <a:p>
                      <a:pPr rtl="0"/>
                      <a:r>
                        <a:rPr lang="fr-FR" sz="1200"/>
                        <a:t>S. o.</a:t>
                      </a:r>
                    </a:p>
                  </a:txBody>
                  <a:tcPr/>
                </a:tc>
                <a:tc>
                  <a:txBody>
                    <a:bodyPr/>
                    <a:lstStyle/>
                    <a:p>
                      <a:pPr rtl="0"/>
                      <a:r>
                        <a:rPr lang="fr-FR" sz="1200"/>
                        <a:t>S. o.</a:t>
                      </a:r>
                    </a:p>
                  </a:txBody>
                  <a:tcPr/>
                </a:tc>
                <a:tc>
                  <a:txBody>
                    <a:bodyPr/>
                    <a:lstStyle/>
                    <a:p>
                      <a:pPr rtl="0"/>
                      <a:r>
                        <a:rPr lang="fr-FR" sz="1200"/>
                        <a:t>S. o.</a:t>
                      </a:r>
                    </a:p>
                  </a:txBody>
                  <a:tcPr/>
                </a:tc>
                <a:tc>
                  <a:txBody>
                    <a:bodyPr/>
                    <a:lstStyle/>
                    <a:p>
                      <a:pPr rtl="0"/>
                      <a:r>
                        <a:rPr lang="fr-FR" sz="1200"/>
                        <a:t>S. o.</a:t>
                      </a:r>
                    </a:p>
                  </a:txBody>
                  <a:tcPr/>
                </a:tc>
                <a:extLst>
                  <a:ext uri="{0D108BD9-81ED-4DB2-BD59-A6C34878D82A}">
                    <a16:rowId xmlns:a16="http://schemas.microsoft.com/office/drawing/2014/main" val="2305498258"/>
                  </a:ext>
                </a:extLst>
              </a:tr>
              <a:tr h="418754">
                <a:tc>
                  <a:txBody>
                    <a:bodyPr/>
                    <a:lstStyle/>
                    <a:p>
                      <a:pPr rtl="0"/>
                      <a:r>
                        <a:rPr lang="fr-FR" sz="1200"/>
                        <a:t>SPEED (vitesse)</a:t>
                      </a:r>
                    </a:p>
                  </a:txBody>
                  <a:tcPr/>
                </a:tc>
                <a:tc>
                  <a:txBody>
                    <a:bodyPr/>
                    <a:lstStyle/>
                    <a:p>
                      <a:pPr rtl="0"/>
                      <a:r>
                        <a:rPr lang="fr-FR" sz="1200"/>
                        <a:t>10 Mbits/s</a:t>
                      </a:r>
                    </a:p>
                  </a:txBody>
                  <a:tcPr/>
                </a:tc>
                <a:tc>
                  <a:txBody>
                    <a:bodyPr/>
                    <a:lstStyle/>
                    <a:p>
                      <a:pPr rtl="0"/>
                      <a:r>
                        <a:rPr lang="fr-FR" sz="1200"/>
                        <a:t>100 Mbit/s</a:t>
                      </a:r>
                    </a:p>
                  </a:txBody>
                  <a:tcPr/>
                </a:tc>
                <a:tc>
                  <a:txBody>
                    <a:bodyPr/>
                    <a:lstStyle/>
                    <a:p>
                      <a:pPr rtl="0"/>
                      <a:r>
                        <a:rPr lang="fr-FR" sz="1200"/>
                        <a:t>1000 Mb/s</a:t>
                      </a:r>
                    </a:p>
                  </a:txBody>
                  <a:tcPr/>
                </a:tc>
                <a:tc>
                  <a:txBody>
                    <a:bodyPr/>
                    <a:lstStyle/>
                    <a:p>
                      <a:pPr rtl="0"/>
                      <a:r>
                        <a:rPr lang="fr-FR" sz="1200"/>
                        <a:t>S. o.</a:t>
                      </a:r>
                    </a:p>
                  </a:txBody>
                  <a:tcPr/>
                </a:tc>
                <a:tc>
                  <a:txBody>
                    <a:bodyPr/>
                    <a:lstStyle/>
                    <a:p>
                      <a:pPr rtl="0"/>
                      <a:r>
                        <a:rPr lang="fr-FR" sz="1200"/>
                        <a:t>S. o.</a:t>
                      </a:r>
                    </a:p>
                  </a:txBody>
                  <a:tcPr/>
                </a:tc>
                <a:tc>
                  <a:txBody>
                    <a:bodyPr/>
                    <a:lstStyle/>
                    <a:p>
                      <a:pPr rtl="0"/>
                      <a:r>
                        <a:rPr lang="fr-FR" sz="1200"/>
                        <a:t>S. o.</a:t>
                      </a:r>
                    </a:p>
                  </a:txBody>
                  <a:tcPr/>
                </a:tc>
                <a:extLst>
                  <a:ext uri="{0D108BD9-81ED-4DB2-BD59-A6C34878D82A}">
                    <a16:rowId xmlns:a16="http://schemas.microsoft.com/office/drawing/2014/main" val="1143868986"/>
                  </a:ext>
                </a:extLst>
              </a:tr>
              <a:tr h="418754">
                <a:tc>
                  <a:txBody>
                    <a:bodyPr/>
                    <a:lstStyle/>
                    <a:p>
                      <a:pPr rtl="0"/>
                      <a:r>
                        <a:rPr lang="fr-FR" sz="1200"/>
                        <a:t>Fonctionnalités</a:t>
                      </a:r>
                    </a:p>
                  </a:txBody>
                  <a:tcPr/>
                </a:tc>
                <a:tc>
                  <a:txBody>
                    <a:bodyPr/>
                    <a:lstStyle/>
                    <a:p>
                      <a:pPr rtl="0"/>
                      <a:r>
                        <a:rPr lang="fr-FR" sz="1200"/>
                        <a:t>PoE désactivé</a:t>
                      </a:r>
                    </a:p>
                  </a:txBody>
                  <a:tcPr/>
                </a:tc>
                <a:tc>
                  <a:txBody>
                    <a:bodyPr/>
                    <a:lstStyle/>
                    <a:p>
                      <a:pPr rtl="0"/>
                      <a:r>
                        <a:rPr lang="fr-FR" sz="1200"/>
                        <a:t>PoE activé</a:t>
                      </a:r>
                    </a:p>
                  </a:txBody>
                  <a:tcPr/>
                </a:tc>
                <a:tc>
                  <a:txBody>
                    <a:bodyPr/>
                    <a:lstStyle/>
                    <a:p>
                      <a:pPr rtl="0"/>
                      <a:r>
                        <a:rPr lang="fr-FR" sz="1200"/>
                        <a:t>S. o.</a:t>
                      </a:r>
                    </a:p>
                  </a:txBody>
                  <a:tcPr/>
                </a:tc>
                <a:tc>
                  <a:txBody>
                    <a:bodyPr/>
                    <a:lstStyle/>
                    <a:p>
                      <a:pPr rtl="0"/>
                      <a:r>
                        <a:rPr lang="fr-FR" sz="1200"/>
                        <a:t>PoE désactivé</a:t>
                      </a:r>
                    </a:p>
                  </a:txBody>
                  <a:tcPr/>
                </a:tc>
                <a:tc>
                  <a:txBody>
                    <a:bodyPr/>
                    <a:lstStyle/>
                    <a:p>
                      <a:pPr rtl="0"/>
                      <a:r>
                        <a:rPr lang="fr-FR" sz="1200"/>
                        <a:t>Le mode PoE est désactivé en raison d'une erreur.</a:t>
                      </a:r>
                    </a:p>
                  </a:txBody>
                  <a:tcPr/>
                </a:tc>
                <a:tc>
                  <a:txBody>
                    <a:bodyPr/>
                    <a:lstStyle/>
                    <a:p>
                      <a:pPr rtl="0"/>
                      <a:r>
                        <a:rPr lang="fr-FR" sz="1200"/>
                        <a:t>PoE refusé (dépassement du budget)</a:t>
                      </a:r>
                    </a:p>
                  </a:txBody>
                  <a:tcPr/>
                </a:tc>
                <a:extLst>
                  <a:ext uri="{0D108BD9-81ED-4DB2-BD59-A6C34878D82A}">
                    <a16:rowId xmlns:a16="http://schemas.microsoft.com/office/drawing/2014/main" val="2365917153"/>
                  </a:ext>
                </a:extLst>
              </a:tr>
            </a:tbl>
          </a:graphicData>
        </a:graphic>
      </p:graphicFrame>
    </p:spTree>
    <p:custDataLst>
      <p:tags r:id="rId1"/>
    </p:custDataLst>
    <p:extLst>
      <p:ext uri="{BB962C8B-B14F-4D97-AF65-F5344CB8AC3E}">
        <p14:creationId xmlns:p14="http://schemas.microsoft.com/office/powerpoint/2010/main" val="10345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un commutateur avec les paramètres d'origine</a:t>
            </a:r>
            <a:br>
              <a:rPr lang="en-US" dirty="0"/>
            </a:br>
            <a:r>
              <a:rPr lang="fr-FR" sz="2400"/>
              <a:t>Récupération après une panne système</a:t>
            </a:r>
          </a:p>
        </p:txBody>
      </p:sp>
      <p:sp>
        <p:nvSpPr>
          <p:cNvPr id="4" name="Content Placeholder 3">
            <a:extLst>
              <a:ext uri="{FF2B5EF4-FFF2-40B4-BE49-F238E27FC236}">
                <a16:creationId xmlns:a16="http://schemas.microsoft.com/office/drawing/2014/main" id="{F7CFD66D-1B42-3A4B-AD44-8B9423F9BF65}"/>
              </a:ext>
            </a:extLst>
          </p:cNvPr>
          <p:cNvSpPr>
            <a:spLocks noGrp="1"/>
          </p:cNvSpPr>
          <p:nvPr>
            <p:ph idx="1"/>
          </p:nvPr>
        </p:nvSpPr>
        <p:spPr>
          <a:xfrm>
            <a:off x="143934" y="731837"/>
            <a:ext cx="8610786" cy="3689897"/>
          </a:xfrm>
        </p:spPr>
        <p:txBody>
          <a:bodyPr/>
          <a:lstStyle/>
          <a:p>
            <a:pPr marL="0" indent="0" algn="l" rtl="0"/>
            <a:r>
              <a:rPr lang="fr-FR" sz="1500">
                <a:solidFill>
                  <a:srgbClr val="000000"/>
                </a:solidFill>
              </a:rPr>
              <a:t>Le bootloader permet d'accéder au commutateur si le système d'exploitation ne peut être utilisé en raison de fichiers système manquants ou endommagés. Le chargeur de démarrage dispose d'une ligne de commande qui permet d'accéder aux fichiers stockés dans la mémoire flash. Le chargeur de démarrage est accessible via une connexion à la console en suivant ces étapes :</a:t>
            </a:r>
          </a:p>
          <a:p>
            <a:pPr marL="73085" lvl="1" indent="0" rtl="0">
              <a:buNone/>
            </a:pPr>
            <a:r>
              <a:rPr lang="fr-FR" sz="1500" b="1">
                <a:solidFill>
                  <a:srgbClr val="000000"/>
                </a:solidFill>
              </a:rPr>
              <a:t>Étape 1</a:t>
            </a:r>
            <a:r>
              <a:rPr lang="fr-FR" sz="1500">
                <a:solidFill>
                  <a:srgbClr val="000000"/>
                </a:solidFill>
              </a:rPr>
              <a:t>. Connectez un PC par un câble de console au port de console du commutateur. Configurez le logiciel d'émulation de terminal sur le commutateur.</a:t>
            </a:r>
          </a:p>
          <a:p>
            <a:pPr marL="73085" lvl="1" indent="0" rtl="0">
              <a:buNone/>
            </a:pPr>
            <a:r>
              <a:rPr lang="fr-FR" sz="1500" b="1">
                <a:solidFill>
                  <a:srgbClr val="000000"/>
                </a:solidFill>
              </a:rPr>
              <a:t>Étape 2</a:t>
            </a:r>
            <a:r>
              <a:rPr lang="fr-FR" sz="1500">
                <a:solidFill>
                  <a:srgbClr val="000000"/>
                </a:solidFill>
              </a:rPr>
              <a:t>. Débranchez le cordon d'alimentation du commutateur.</a:t>
            </a:r>
          </a:p>
          <a:p>
            <a:pPr marL="73085" lvl="1" indent="0" rtl="0">
              <a:buNone/>
            </a:pPr>
            <a:r>
              <a:rPr lang="fr-FR" sz="1500" b="1">
                <a:solidFill>
                  <a:srgbClr val="000000"/>
                </a:solidFill>
              </a:rPr>
              <a:t>Étape 3</a:t>
            </a:r>
            <a:r>
              <a:rPr lang="fr-FR" sz="1500">
                <a:solidFill>
                  <a:srgbClr val="000000"/>
                </a:solidFill>
              </a:rPr>
              <a:t>. Reconnectez le cordon d'alimentation au commutateur et pendant les 15 secondes maintenez enfoncé le bouton </a:t>
            </a:r>
            <a:r>
              <a:rPr lang="fr-FR" sz="1500" b="1">
                <a:solidFill>
                  <a:srgbClr val="000000"/>
                </a:solidFill>
              </a:rPr>
              <a:t>Mode</a:t>
            </a:r>
            <a:r>
              <a:rPr lang="fr-FR" sz="1500">
                <a:solidFill>
                  <a:srgbClr val="000000"/>
                </a:solidFill>
              </a:rPr>
              <a:t> pendant que le voyant du système clignote toujours en vert.</a:t>
            </a:r>
          </a:p>
          <a:p>
            <a:pPr marL="73085" lvl="1" indent="0" rtl="0">
              <a:buNone/>
            </a:pPr>
            <a:r>
              <a:rPr lang="fr-FR" sz="1500" b="1">
                <a:solidFill>
                  <a:srgbClr val="000000"/>
                </a:solidFill>
              </a:rPr>
              <a:t>Étape 4</a:t>
            </a:r>
            <a:r>
              <a:rPr lang="fr-FR" sz="1500">
                <a:solidFill>
                  <a:srgbClr val="000000"/>
                </a:solidFill>
              </a:rPr>
              <a:t>. Continuez à appuyer sur le bouton </a:t>
            </a:r>
            <a:r>
              <a:rPr lang="fr-FR" sz="1500" b="1">
                <a:solidFill>
                  <a:srgbClr val="000000"/>
                </a:solidFill>
              </a:rPr>
              <a:t>Mode</a:t>
            </a:r>
            <a:r>
              <a:rPr lang="fr-FR" sz="1500">
                <a:solidFill>
                  <a:srgbClr val="000000"/>
                </a:solidFill>
              </a:rPr>
              <a:t> jusqu’à ce que la LED système devienne orange, puis vert fixe; vous pouvez alors relâcher le bouton </a:t>
            </a:r>
            <a:r>
              <a:rPr lang="fr-FR" sz="1500" b="1">
                <a:solidFill>
                  <a:srgbClr val="000000"/>
                </a:solidFill>
              </a:rPr>
              <a:t>Mode</a:t>
            </a:r>
            <a:r>
              <a:rPr lang="fr-FR" sz="1500">
                <a:solidFill>
                  <a:srgbClr val="000000"/>
                </a:solidFill>
              </a:rPr>
              <a:t> .</a:t>
            </a:r>
          </a:p>
          <a:p>
            <a:pPr marL="73085" lvl="1" indent="0" rtl="0">
              <a:buNone/>
            </a:pPr>
            <a:r>
              <a:rPr lang="fr-FR" sz="1500" b="1">
                <a:solidFill>
                  <a:srgbClr val="000000"/>
                </a:solidFill>
              </a:rPr>
              <a:t>Étape 5</a:t>
            </a:r>
            <a:r>
              <a:rPr lang="fr-FR" sz="1500">
                <a:solidFill>
                  <a:srgbClr val="000000"/>
                </a:solidFill>
              </a:rPr>
              <a:t>. Le bootloader du </a:t>
            </a:r>
            <a:r>
              <a:rPr lang="fr-FR" sz="1500" b="1">
                <a:solidFill>
                  <a:srgbClr val="000000"/>
                </a:solidFill>
              </a:rPr>
              <a:t>commutateur:</a:t>
            </a:r>
            <a:r>
              <a:rPr lang="fr-FR" sz="1500">
                <a:solidFill>
                  <a:srgbClr val="000000"/>
                </a:solidFill>
              </a:rPr>
              <a:t> L'invite apparaît dans le logiciel d'émulation de terminal sur le PC.</a:t>
            </a:r>
          </a:p>
          <a:p>
            <a:pPr marL="0" indent="0" algn="l" rtl="0"/>
            <a:r>
              <a:rPr lang="fr-FR" sz="1500">
                <a:solidFill>
                  <a:srgbClr val="000000"/>
                </a:solidFill>
              </a:rPr>
              <a:t>La ligne de commande du bootloader prend en charge des commandes qui permettent de formater le système de fichiers Flash, de réinstaller le système d'exploitation et de récupérer un mot de passe perdu ou oublié. Par exemple, la commande </a:t>
            </a:r>
            <a:r>
              <a:rPr lang="fr-FR" sz="1500" b="1">
                <a:solidFill>
                  <a:srgbClr val="000000"/>
                </a:solidFill>
              </a:rPr>
              <a:t>dir</a:t>
            </a:r>
            <a:r>
              <a:rPr lang="fr-FR" sz="1500">
                <a:solidFill>
                  <a:srgbClr val="000000"/>
                </a:solidFill>
              </a:rPr>
              <a:t> peut être utilisée pour afficher la liste des fichiers dans un dossier spécifique.</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3395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d'un commutateur avec les paramètres d'origine</a:t>
            </a:r>
            <a:br>
              <a:rPr lang="en-US" dirty="0"/>
            </a:br>
            <a:r>
              <a:rPr lang="fr-FR" sz="2400"/>
              <a:t>Accès à la gestion du commutateur</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l" rtl="0"/>
            <a:r>
              <a:rPr lang="fr-FR" sz="1500">
                <a:solidFill>
                  <a:srgbClr val="000000"/>
                </a:solidFill>
              </a:rPr>
              <a:t>Pour préparer un commutateur pour l'accès à la gestion à distance, le commutateur doit être configuré avec une adresse IP et un masque de sous-réseau. </a:t>
            </a:r>
          </a:p>
          <a:p>
            <a:pPr marL="285750" indent="-285750" algn="l" rtl="0">
              <a:buFont typeface="Arial" panose="020B0604020202020204" pitchFamily="34" charset="0"/>
              <a:buChar char="•"/>
            </a:pPr>
            <a:r>
              <a:rPr lang="fr-FR" sz="1500">
                <a:solidFill>
                  <a:srgbClr val="000000"/>
                </a:solidFill>
              </a:rPr>
              <a:t>Pour gérer le commutateur à partir d'un réseau distant, le commutateur doit être configuré avec une passerelle par défaut. Ceci est très similaire à la configuration des informations d'adresse IP sur les périphériques hôtes. </a:t>
            </a:r>
          </a:p>
          <a:p>
            <a:pPr marL="285750" indent="-285750" algn="l" rtl="0">
              <a:buFont typeface="Arial" panose="020B0604020202020204" pitchFamily="34" charset="0"/>
              <a:buChar char="•"/>
            </a:pPr>
            <a:r>
              <a:rPr lang="fr-FR" sz="1500">
                <a:solidFill>
                  <a:srgbClr val="000000"/>
                </a:solidFill>
              </a:rPr>
              <a:t>Dans la figure, l'interface virtuelle du commutateur (SVI) sur S1 doit recevoir une adresse IP. Le SVI est une interface virtuelle, pas un port physique sur le commutateur. Un câble de console est utilisé pour se connecter à un PC afin que le commutateur puisse être configuré initialement.</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219703" y="1021663"/>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Contenu pédagogique de l'instructeur - Guide de planification du module 1</a:t>
            </a:r>
          </a:p>
        </p:txBody>
      </p:sp>
      <p:sp>
        <p:nvSpPr>
          <p:cNvPr id="4099" name="Rectangle 34"/>
          <p:cNvSpPr>
            <a:spLocks noGrp="1" noChangeArrowheads="1"/>
          </p:cNvSpPr>
          <p:nvPr>
            <p:ph idx="4294967295"/>
          </p:nvPr>
        </p:nvSpPr>
        <p:spPr>
          <a:xfrm>
            <a:off x="145357" y="808180"/>
            <a:ext cx="8674793" cy="3193936"/>
          </a:xfrm>
          <a:prstGeom prst="rect">
            <a:avLst/>
          </a:prstGeom>
        </p:spPr>
        <p:txBody>
          <a:bodyPr/>
          <a:lstStyle/>
          <a:p>
            <a:pPr marL="0" indent="0" rtl="0">
              <a:buNone/>
            </a:pPr>
            <a:r>
              <a:rPr lang="fr-FR"/>
              <a:t>Cette présentation PowerPoint est divisée en deux parties :</a:t>
            </a:r>
          </a:p>
          <a:p>
            <a:pPr rtl="0">
              <a:buFont typeface="Arial" panose="020B0604020202020204" pitchFamily="34" charset="0"/>
              <a:buChar char="•"/>
            </a:pPr>
            <a:r>
              <a:rPr lang="fr-FR"/>
              <a:t>Guide de planification de l'enseignant</a:t>
            </a:r>
          </a:p>
          <a:p>
            <a:pPr lvl="1" rtl="0">
              <a:buFont typeface="Arial" panose="020B0604020202020204" pitchFamily="34" charset="0"/>
              <a:buChar char="•"/>
            </a:pPr>
            <a:r>
              <a:rPr lang="fr-FR"/>
              <a:t>Informations pour vous aider à vous familiariser avec le module</a:t>
            </a:r>
          </a:p>
          <a:p>
            <a:pPr lvl="1" rtl="0">
              <a:buFont typeface="Arial" panose="020B0604020202020204" pitchFamily="34" charset="0"/>
              <a:buChar char="•"/>
            </a:pPr>
            <a:r>
              <a:rPr lang="fr-FR"/>
              <a:t>Outils pédagogiques</a:t>
            </a:r>
          </a:p>
          <a:p>
            <a:pPr rtl="0">
              <a:buFont typeface="Arial" panose="020B0604020202020204" pitchFamily="34" charset="0"/>
              <a:buChar char="•"/>
            </a:pPr>
            <a:r>
              <a:rPr lang="fr-FR"/>
              <a:t>Présentation en classe pour le formateur</a:t>
            </a:r>
          </a:p>
          <a:p>
            <a:pPr lvl="1" rtl="0"/>
            <a:r>
              <a:rPr lang="fr-FR"/>
              <a:t>Diapositives facultatives que vous pouvez utiliser en classe</a:t>
            </a:r>
          </a:p>
          <a:p>
            <a:pPr lvl="1" rtl="0"/>
            <a:r>
              <a:rPr lang="fr-FR"/>
              <a:t>Commence à la diapositive 11</a:t>
            </a:r>
          </a:p>
          <a:p>
            <a:pPr marL="142875" lvl="1" indent="0" algn="ctr" rtl="0">
              <a:buNone/>
            </a:pPr>
            <a:r>
              <a:rPr lang="fr-FR" sz="1600" b="1"/>
              <a:t>Remarque </a:t>
            </a:r>
            <a:r>
              <a:rPr lang="fr-FR" sz="1600"/>
              <a:t>: supprimez le guide de planification de cette présentation avant de la partager.</a:t>
            </a:r>
          </a:p>
          <a:p>
            <a:pPr marL="0" indent="0" rtl="0">
              <a:buNone/>
            </a:pPr>
            <a:r>
              <a:rPr lang="fr-FR" sz="1600" b="1">
                <a:solidFill>
                  <a:schemeClr val="accent4"/>
                </a:solidFill>
              </a:rPr>
              <a:t>Pour obtenir de l'aide et des ressources supplémentaires, consultez la page d'accueil de l'instructeur et les ressources du cours pour ce cours. Vous pouvez également visiter le site de développement professionnel sur netacad.com, la page Facebook officielle de Cisco Networking Academy ou le groupe FB Instructor Only.</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d'un commutateur avec les paramètres d'origine</a:t>
            </a:r>
            <a:br>
              <a:rPr lang="en-US" dirty="0"/>
            </a:br>
            <a:r>
              <a:rPr lang="fr-FR" sz="2400"/>
              <a:t>Exemple de configuration de SVI du commutateur</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94734" y="731837"/>
            <a:ext cx="8504424" cy="3689897"/>
          </a:xfrm>
        </p:spPr>
        <p:txBody>
          <a:bodyPr/>
          <a:lstStyle/>
          <a:p>
            <a:pPr marL="0" indent="0" algn="l" rtl="0"/>
            <a:r>
              <a:rPr lang="fr-FR" sz="1600">
                <a:solidFill>
                  <a:srgbClr val="000000"/>
                </a:solidFill>
              </a:rPr>
              <a:t>Par défaut, le commutateur est configuré pour que sa gestion soit contrôlée par le VLAN 1. Tous les ports sont attribués à VLAN 1 par défaut. Pour des raisons de sécurité, il est recommandé d'utiliser un VLAN de gestion autre que le VLAN 1.</a:t>
            </a:r>
          </a:p>
          <a:p>
            <a:pPr marL="73085" lvl="1" indent="0" rtl="0">
              <a:buNone/>
            </a:pPr>
            <a:r>
              <a:rPr lang="fr-FR" sz="1600" b="1">
                <a:solidFill>
                  <a:srgbClr val="000000"/>
                </a:solidFill>
              </a:rPr>
              <a:t>Étape 1</a:t>
            </a:r>
            <a:r>
              <a:rPr lang="fr-FR" sz="1600">
                <a:solidFill>
                  <a:srgbClr val="000000"/>
                </a:solidFill>
              </a:rPr>
              <a:t>: </a:t>
            </a:r>
            <a:r>
              <a:rPr lang="fr-FR" sz="1600" b="1">
                <a:solidFill>
                  <a:srgbClr val="000000"/>
                </a:solidFill>
              </a:rPr>
              <a:t>Configurer l'interface de gestion: </a:t>
            </a:r>
            <a:r>
              <a:rPr lang="fr-FR" sz="1600">
                <a:solidFill>
                  <a:srgbClr val="000000"/>
                </a:solidFill>
              </a:rPr>
              <a:t>Depuis le mode de configuration de l'interface VLAN, une adresse IPv4 et un masque de sous-réseau sont appliqués au SVI de gestion du commutateur.</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Le SVI pour VLAN 99 n'apparaîtra pas comme "up/up" jusqu'à ce que le VLAN 99 soit créé et qu'un appareil soit connecté à un port de commutation associé au VLAN 99.</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le commutateur doit peut-être être configuré pour IPv6. Par exemple, avant de pouvoir configurer l'adressage IPv6 sur un Cisco Catalyst 2960 exécutant IOS version 15.0, vous devrez entrer la commande de configuration globale </a:t>
            </a:r>
            <a:r>
              <a:rPr lang="fr-FR" sz="1600" b="1">
                <a:solidFill>
                  <a:srgbClr val="000000"/>
                </a:solidFill>
              </a:rPr>
              <a:t>sdm prefer dual-ipv4-and-ipv6 default</a:t>
            </a:r>
            <a:r>
              <a:rPr lang="fr-FR" sz="1600">
                <a:solidFill>
                  <a:srgbClr val="000000"/>
                </a:solidFill>
              </a:rPr>
              <a:t> et puis </a:t>
            </a:r>
            <a:r>
              <a:rPr lang="fr-FR" sz="1600" b="1">
                <a:solidFill>
                  <a:srgbClr val="000000"/>
                </a:solidFill>
              </a:rPr>
              <a:t>recharger</a:t>
            </a:r>
            <a:r>
              <a:rPr lang="fr-FR" sz="1600">
                <a:solidFill>
                  <a:srgbClr val="000000"/>
                </a:solidFill>
              </a:rPr>
              <a:t> le commutateur.</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d'un commutateur avec les paramètres d'origine</a:t>
            </a:r>
            <a:br>
              <a:rPr lang="en-US" dirty="0"/>
            </a:br>
            <a:r>
              <a:rPr lang="fr-FR" sz="2400"/>
              <a:t>Exemple de configuration de SVI du commutateur (Suite)</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326580095"/>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rtl="0" fontAlgn="ctr"/>
                      <a:r>
                        <a:rPr lang="fr-FR" b="1">
                          <a:effectLst/>
                        </a:rPr>
                        <a:t>Tâche</a:t>
                      </a:r>
                    </a:p>
                  </a:txBody>
                  <a:tcPr marL="47625" marR="47625" marT="47625" marB="47625" anchor="ctr"/>
                </a:tc>
                <a:tc>
                  <a:txBody>
                    <a:bodyPr/>
                    <a:lstStyle/>
                    <a:p>
                      <a:pPr algn="l" rtl="0" fontAlgn="ctr"/>
                      <a:r>
                        <a:rPr lang="fr-FR" b="1">
                          <a:effectLst/>
                        </a:rPr>
                        <a:t>Commandes IOS</a:t>
                      </a:r>
                    </a:p>
                  </a:txBody>
                  <a:tcPr marL="47625" marR="47625" marT="47625" marB="47625" anchor="ctr"/>
                </a:tc>
                <a:extLst>
                  <a:ext uri="{0D108BD9-81ED-4DB2-BD59-A6C34878D82A}">
                    <a16:rowId xmlns:a16="http://schemas.microsoft.com/office/drawing/2014/main" val="782217537"/>
                  </a:ext>
                </a:extLst>
              </a:tr>
              <a:tr h="370840">
                <a:tc>
                  <a:txBody>
                    <a:bodyPr/>
                    <a:lstStyle/>
                    <a:p>
                      <a:pPr rtl="0" fontAlgn="ctr"/>
                      <a:r>
                        <a:rPr lang="fr-FR" b="0">
                          <a:effectLst/>
                        </a:rPr>
                        <a:t>Passez en mode de configuration globale.</a:t>
                      </a:r>
                    </a:p>
                  </a:txBody>
                  <a:tcPr marL="47625" marR="47625" marT="47625" marB="47625" anchor="ctr"/>
                </a:tc>
                <a:tc>
                  <a:txBody>
                    <a:bodyPr/>
                    <a:lstStyle/>
                    <a:p>
                      <a:pPr rtl="0" fontAlgn="ctr"/>
                      <a:r>
                        <a:rPr lang="fr-FR" b="0">
                          <a:effectLst/>
                        </a:rPr>
                        <a:t>S1#</a:t>
                      </a:r>
                      <a:r>
                        <a:rPr lang="fr-FR" b="1">
                          <a:effectLst/>
                        </a:rPr>
                        <a:t>configure terminal</a:t>
                      </a:r>
                    </a:p>
                  </a:txBody>
                  <a:tcPr marL="47625" marR="47625" marT="47625" marB="47625" anchor="ctr"/>
                </a:tc>
                <a:extLst>
                  <a:ext uri="{0D108BD9-81ED-4DB2-BD59-A6C34878D82A}">
                    <a16:rowId xmlns:a16="http://schemas.microsoft.com/office/drawing/2014/main" val="4169023811"/>
                  </a:ext>
                </a:extLst>
              </a:tr>
              <a:tr h="370840">
                <a:tc>
                  <a:txBody>
                    <a:bodyPr/>
                    <a:lstStyle/>
                    <a:p>
                      <a:pPr rtl="0" fontAlgn="ctr"/>
                      <a:r>
                        <a:rPr lang="fr-FR" b="0">
                          <a:effectLst/>
                        </a:rPr>
                        <a:t>Passez en mode de configuration d'interface pour SVI.</a:t>
                      </a:r>
                    </a:p>
                  </a:txBody>
                  <a:tcPr marL="47625" marR="47625" marT="47625" marB="47625" anchor="ctr"/>
                </a:tc>
                <a:tc>
                  <a:txBody>
                    <a:bodyPr/>
                    <a:lstStyle/>
                    <a:p>
                      <a:pPr rtl="0" fontAlgn="ctr"/>
                      <a:r>
                        <a:rPr lang="fr-FR" b="0">
                          <a:effectLst/>
                        </a:rPr>
                        <a:t>S1(config)# </a:t>
                      </a:r>
                      <a:r>
                        <a:rPr lang="fr-FR" b="1">
                          <a:effectLst/>
                        </a:rPr>
                        <a:t>interface vlan 99</a:t>
                      </a:r>
                    </a:p>
                  </a:txBody>
                  <a:tcPr marL="47625" marR="47625" marT="47625" marB="47625" anchor="ctr"/>
                </a:tc>
                <a:extLst>
                  <a:ext uri="{0D108BD9-81ED-4DB2-BD59-A6C34878D82A}">
                    <a16:rowId xmlns:a16="http://schemas.microsoft.com/office/drawing/2014/main" val="3690311916"/>
                  </a:ext>
                </a:extLst>
              </a:tr>
              <a:tr h="370840">
                <a:tc>
                  <a:txBody>
                    <a:bodyPr/>
                    <a:lstStyle/>
                    <a:p>
                      <a:pPr rtl="0" fontAlgn="ctr"/>
                      <a:r>
                        <a:rPr lang="fr-FR" b="0">
                          <a:effectLst/>
                        </a:rPr>
                        <a:t>Configurez l'adresse IPv4 de l'interface de gestion.</a:t>
                      </a:r>
                    </a:p>
                  </a:txBody>
                  <a:tcPr marL="47625" marR="47625" marT="47625" marB="47625" anchor="ctr"/>
                </a:tc>
                <a:tc>
                  <a:txBody>
                    <a:bodyPr/>
                    <a:lstStyle/>
                    <a:p>
                      <a:pPr rtl="0" fontAlgn="ctr"/>
                      <a:r>
                        <a:rPr lang="fr-FR" b="0">
                          <a:effectLst/>
                        </a:rPr>
                        <a:t>S1(config-if)# </a:t>
                      </a:r>
                      <a:r>
                        <a:rPr lang="fr-FR" b="1">
                          <a:effectLst/>
                        </a:rPr>
                        <a:t>ip address 172.17.99.11 255.255.255.0</a:t>
                      </a:r>
                    </a:p>
                  </a:txBody>
                  <a:tcPr marL="47625" marR="47625" marT="47625" marB="47625" anchor="ctr"/>
                </a:tc>
                <a:extLst>
                  <a:ext uri="{0D108BD9-81ED-4DB2-BD59-A6C34878D82A}">
                    <a16:rowId xmlns:a16="http://schemas.microsoft.com/office/drawing/2014/main" val="4131391620"/>
                  </a:ext>
                </a:extLst>
              </a:tr>
              <a:tr h="370840">
                <a:tc>
                  <a:txBody>
                    <a:bodyPr/>
                    <a:lstStyle/>
                    <a:p>
                      <a:pPr rtl="0" fontAlgn="ctr"/>
                      <a:r>
                        <a:rPr lang="fr-FR" b="0">
                          <a:effectLst/>
                        </a:rPr>
                        <a:t>Configurez l'adresse IPv6 de l'interface de gestion.</a:t>
                      </a:r>
                    </a:p>
                  </a:txBody>
                  <a:tcPr marL="47625" marR="47625" marT="47625" marB="47625" anchor="ctr"/>
                </a:tc>
                <a:tc>
                  <a:txBody>
                    <a:bodyPr/>
                    <a:lstStyle/>
                    <a:p>
                      <a:pPr rtl="0" fontAlgn="ctr"/>
                      <a:r>
                        <a:rPr lang="fr-FR" b="0">
                          <a:effectLst/>
                        </a:rPr>
                        <a:t>S1(config-if) # </a:t>
                      </a:r>
                      <a:r>
                        <a:rPr lang="fr-FR" b="1">
                          <a:effectLst/>
                        </a:rPr>
                        <a:t>ipv6 address 2001:db8:acad:99::1/64</a:t>
                      </a:r>
                    </a:p>
                  </a:txBody>
                  <a:tcPr marL="47625" marR="47625" marT="47625" marB="47625" anchor="ctr"/>
                </a:tc>
                <a:extLst>
                  <a:ext uri="{0D108BD9-81ED-4DB2-BD59-A6C34878D82A}">
                    <a16:rowId xmlns:a16="http://schemas.microsoft.com/office/drawing/2014/main" val="2774051159"/>
                  </a:ext>
                </a:extLst>
              </a:tr>
              <a:tr h="370840">
                <a:tc>
                  <a:txBody>
                    <a:bodyPr/>
                    <a:lstStyle/>
                    <a:p>
                      <a:pPr rtl="0" fontAlgn="ctr"/>
                      <a:r>
                        <a:rPr lang="fr-FR" b="0">
                          <a:effectLst/>
                        </a:rPr>
                        <a:t>Activez l'interface de gestion.</a:t>
                      </a:r>
                    </a:p>
                  </a:txBody>
                  <a:tcPr marL="47625" marR="47625" marT="47625" marB="47625" anchor="ctr"/>
                </a:tc>
                <a:tc>
                  <a:txBody>
                    <a:bodyPr/>
                    <a:lstStyle/>
                    <a:p>
                      <a:pPr rtl="0" fontAlgn="ctr"/>
                      <a:r>
                        <a:rPr lang="fr-FR" b="0">
                          <a:effectLst/>
                        </a:rPr>
                        <a:t>S1(config-if)# </a:t>
                      </a:r>
                      <a:r>
                        <a:rPr lang="fr-FR" b="1">
                          <a:effectLst/>
                        </a:rPr>
                        <a:t>no shutdown</a:t>
                      </a:r>
                    </a:p>
                  </a:txBody>
                  <a:tcPr marL="47625" marR="47625" marT="47625" marB="47625" anchor="ctr"/>
                </a:tc>
                <a:extLst>
                  <a:ext uri="{0D108BD9-81ED-4DB2-BD59-A6C34878D82A}">
                    <a16:rowId xmlns:a16="http://schemas.microsoft.com/office/drawing/2014/main" val="1193633188"/>
                  </a:ext>
                </a:extLst>
              </a:tr>
              <a:tr h="370840">
                <a:tc>
                  <a:txBody>
                    <a:bodyPr/>
                    <a:lstStyle/>
                    <a:p>
                      <a:pPr rtl="0" fontAlgn="ctr"/>
                      <a:r>
                        <a:rPr lang="fr-FR" b="0">
                          <a:effectLst/>
                        </a:rPr>
                        <a:t>Repassez en mode d'exécution privilégié</a:t>
                      </a:r>
                    </a:p>
                  </a:txBody>
                  <a:tcPr marL="47625" marR="47625" marT="47625" marB="47625" anchor="ctr"/>
                </a:tc>
                <a:tc>
                  <a:txBody>
                    <a:bodyPr/>
                    <a:lstStyle/>
                    <a:p>
                      <a:pPr rtl="0" fontAlgn="ctr"/>
                      <a:r>
                        <a:rPr lang="fr-FR" b="0">
                          <a:effectLst/>
                        </a:rPr>
                        <a:t>S1(config-if)# </a:t>
                      </a:r>
                      <a:r>
                        <a:rPr lang="fr-FR" b="1">
                          <a:effectLst/>
                        </a:rPr>
                        <a:t>end</a:t>
                      </a:r>
                    </a:p>
                  </a:txBody>
                  <a:tcPr marL="47625" marR="47625" marT="47625" marB="47625" anchor="ctr"/>
                </a:tc>
                <a:extLst>
                  <a:ext uri="{0D108BD9-81ED-4DB2-BD59-A6C34878D82A}">
                    <a16:rowId xmlns:a16="http://schemas.microsoft.com/office/drawing/2014/main" val="1019189593"/>
                  </a:ext>
                </a:extLst>
              </a:tr>
              <a:tr h="370840">
                <a:tc>
                  <a:txBody>
                    <a:bodyPr/>
                    <a:lstStyle/>
                    <a:p>
                      <a:pPr rtl="0" fontAlgn="ctr"/>
                      <a:r>
                        <a:rPr lang="fr-FR" b="0">
                          <a:effectLst/>
                        </a:rPr>
                        <a:t>Enregistrez la configuration en cours dans la configuration de démarrage.</a:t>
                      </a:r>
                    </a:p>
                  </a:txBody>
                  <a:tcPr marL="47625" marR="47625" marT="47625" marB="47625" anchor="ctr"/>
                </a:tc>
                <a:tc>
                  <a:txBody>
                    <a:bodyPr/>
                    <a:lstStyle/>
                    <a:p>
                      <a:pPr rtl="0" fontAlgn="ctr"/>
                      <a:r>
                        <a:rPr lang="fr-FR" b="0">
                          <a:effectLst/>
                        </a:rPr>
                        <a:t>S1# </a:t>
                      </a:r>
                      <a:r>
                        <a:rPr lang="fr-FR" b="1">
                          <a:effectLst/>
                        </a:rPr>
                        <a:t>copy running-config startup-config</a:t>
                      </a: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d'un commutateur avec les paramètres d'origine</a:t>
            </a:r>
            <a:br>
              <a:rPr lang="en-US" dirty="0"/>
            </a:br>
            <a:r>
              <a:rPr lang="fr-FR" sz="2400"/>
              <a:t>Exemple de configuration de SVI du commutateur (Suite)</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7"/>
            <a:ext cx="8280057" cy="1477963"/>
          </a:xfrm>
        </p:spPr>
        <p:txBody>
          <a:bodyPr/>
          <a:lstStyle/>
          <a:p>
            <a:pPr marL="0" indent="0" algn="l" rtl="0"/>
            <a:r>
              <a:rPr lang="fr-FR" sz="1600" b="1">
                <a:solidFill>
                  <a:srgbClr val="000000"/>
                </a:solidFill>
              </a:rPr>
              <a:t>Étape 2: Configurez la passerelle par défaut</a:t>
            </a:r>
          </a:p>
          <a:p>
            <a:pPr marL="285750" indent="-285750" algn="l" rtl="0">
              <a:buFont typeface="Arial" panose="020B0604020202020204" pitchFamily="34" charset="0"/>
              <a:buChar char="•"/>
            </a:pPr>
            <a:r>
              <a:rPr lang="fr-FR" sz="1600">
                <a:solidFill>
                  <a:srgbClr val="000000"/>
                </a:solidFill>
              </a:rPr>
              <a:t>Le commutateur doit être configuré avec une passerelle par défaut s'il doit être géré à distance depuis des réseaux connectés indirectement.</a:t>
            </a:r>
          </a:p>
          <a:p>
            <a:pPr marL="358835" lvl="1" indent="-285750" rtl="0">
              <a:buFont typeface="Arial" panose="020B0604020202020204" pitchFamily="34" charset="0"/>
              <a:buChar char="•"/>
            </a:pPr>
            <a:r>
              <a:rPr lang="fr-FR" b="1">
                <a:solidFill>
                  <a:srgbClr val="000000"/>
                </a:solidFill>
              </a:rPr>
              <a:t>Remarque</a:t>
            </a:r>
            <a:r>
              <a:rPr lang="fr-FR">
                <a:solidFill>
                  <a:srgbClr val="000000"/>
                </a:solidFill>
              </a:rPr>
              <a:t>: Étant donné qu'il recevra ses informations de passerelle par défaut à partir d'un message de publicité de routeur (RA), le commutateur ne nécessite pas de passerelle IPv6 par défaut. </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2189102894"/>
              </p:ext>
            </p:extLst>
          </p:nvPr>
        </p:nvGraphicFramePr>
        <p:xfrm>
          <a:off x="479338" y="2393264"/>
          <a:ext cx="7866150" cy="185420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rtl="0" fontAlgn="ctr"/>
                      <a:r>
                        <a:rPr lang="fr-FR" b="1">
                          <a:effectLst/>
                        </a:rPr>
                        <a:t>Tâche</a:t>
                      </a:r>
                    </a:p>
                  </a:txBody>
                  <a:tcPr marL="47625" marR="47625" marT="47625" marB="47625" anchor="ctr"/>
                </a:tc>
                <a:tc>
                  <a:txBody>
                    <a:bodyPr/>
                    <a:lstStyle/>
                    <a:p>
                      <a:pPr algn="l" rtl="0" fontAlgn="ctr"/>
                      <a:r>
                        <a:rPr lang="fr-FR" b="1">
                          <a:effectLst/>
                        </a:rPr>
                        <a:t>Commandes IOS</a:t>
                      </a:r>
                    </a:p>
                  </a:txBody>
                  <a:tcPr marL="47625" marR="47625" marT="47625" marB="47625" anchor="ctr"/>
                </a:tc>
                <a:extLst>
                  <a:ext uri="{0D108BD9-81ED-4DB2-BD59-A6C34878D82A}">
                    <a16:rowId xmlns:a16="http://schemas.microsoft.com/office/drawing/2014/main" val="258089149"/>
                  </a:ext>
                </a:extLst>
              </a:tr>
              <a:tr h="370840">
                <a:tc>
                  <a:txBody>
                    <a:bodyPr/>
                    <a:lstStyle/>
                    <a:p>
                      <a:pPr rtl="0" fontAlgn="ctr"/>
                      <a:r>
                        <a:rPr lang="fr-FR" b="0">
                          <a:effectLst/>
                        </a:rPr>
                        <a:t>Passez en mode de configuration globale.</a:t>
                      </a:r>
                    </a:p>
                  </a:txBody>
                  <a:tcPr marL="47625" marR="47625" marT="47625" marB="47625" anchor="ctr"/>
                </a:tc>
                <a:tc>
                  <a:txBody>
                    <a:bodyPr/>
                    <a:lstStyle/>
                    <a:p>
                      <a:pPr rtl="0" fontAlgn="ctr"/>
                      <a:r>
                        <a:rPr lang="fr-FR" b="0">
                          <a:effectLst/>
                        </a:rPr>
                        <a:t>S1#</a:t>
                      </a:r>
                      <a:r>
                        <a:rPr lang="fr-FR" b="1">
                          <a:effectLst/>
                        </a:rPr>
                        <a:t>configure terminal</a:t>
                      </a:r>
                    </a:p>
                  </a:txBody>
                  <a:tcPr marL="47625" marR="47625" marT="47625" marB="47625" anchor="ctr"/>
                </a:tc>
                <a:extLst>
                  <a:ext uri="{0D108BD9-81ED-4DB2-BD59-A6C34878D82A}">
                    <a16:rowId xmlns:a16="http://schemas.microsoft.com/office/drawing/2014/main" val="579198416"/>
                  </a:ext>
                </a:extLst>
              </a:tr>
              <a:tr h="370840">
                <a:tc>
                  <a:txBody>
                    <a:bodyPr/>
                    <a:lstStyle/>
                    <a:p>
                      <a:pPr rtl="0" fontAlgn="ctr"/>
                      <a:r>
                        <a:rPr lang="fr-FR" b="0">
                          <a:effectLst/>
                        </a:rPr>
                        <a:t>Configurez la passerelle par défaut pour le commutateur.</a:t>
                      </a:r>
                    </a:p>
                  </a:txBody>
                  <a:tcPr marL="47625" marR="47625" marT="47625" marB="47625" anchor="ctr"/>
                </a:tc>
                <a:tc>
                  <a:txBody>
                    <a:bodyPr/>
                    <a:lstStyle/>
                    <a:p>
                      <a:pPr rtl="0" fontAlgn="ctr"/>
                      <a:r>
                        <a:rPr lang="fr-FR" b="0">
                          <a:effectLst/>
                        </a:rPr>
                        <a:t>S1(config)# </a:t>
                      </a:r>
                      <a:r>
                        <a:rPr lang="fr-FR" b="1">
                          <a:effectLst/>
                        </a:rPr>
                        <a:t>ip default-gateway 172.17.99.1</a:t>
                      </a:r>
                    </a:p>
                  </a:txBody>
                  <a:tcPr marL="47625" marR="47625" marT="47625" marB="47625" anchor="ctr"/>
                </a:tc>
                <a:extLst>
                  <a:ext uri="{0D108BD9-81ED-4DB2-BD59-A6C34878D82A}">
                    <a16:rowId xmlns:a16="http://schemas.microsoft.com/office/drawing/2014/main" val="2785895484"/>
                  </a:ext>
                </a:extLst>
              </a:tr>
              <a:tr h="370840">
                <a:tc>
                  <a:txBody>
                    <a:bodyPr/>
                    <a:lstStyle/>
                    <a:p>
                      <a:pPr rtl="0" fontAlgn="ctr"/>
                      <a:r>
                        <a:rPr lang="fr-FR" b="0">
                          <a:effectLst/>
                        </a:rPr>
                        <a:t>Repassez en mode d'exécution privilégié</a:t>
                      </a:r>
                    </a:p>
                  </a:txBody>
                  <a:tcPr marL="47625" marR="47625" marT="47625" marB="47625" anchor="ctr"/>
                </a:tc>
                <a:tc>
                  <a:txBody>
                    <a:bodyPr/>
                    <a:lstStyle/>
                    <a:p>
                      <a:pPr rtl="0" fontAlgn="ctr"/>
                      <a:r>
                        <a:rPr lang="fr-FR" b="0">
                          <a:effectLst/>
                        </a:rPr>
                        <a:t>S1(config-if)# </a:t>
                      </a:r>
                      <a:r>
                        <a:rPr lang="fr-FR" b="1">
                          <a:effectLst/>
                        </a:rPr>
                        <a:t>end</a:t>
                      </a:r>
                    </a:p>
                  </a:txBody>
                  <a:tcPr marL="47625" marR="47625" marT="47625" marB="47625" anchor="ctr"/>
                </a:tc>
                <a:extLst>
                  <a:ext uri="{0D108BD9-81ED-4DB2-BD59-A6C34878D82A}">
                    <a16:rowId xmlns:a16="http://schemas.microsoft.com/office/drawing/2014/main" val="1509114347"/>
                  </a:ext>
                </a:extLst>
              </a:tr>
              <a:tr h="370840">
                <a:tc>
                  <a:txBody>
                    <a:bodyPr/>
                    <a:lstStyle/>
                    <a:p>
                      <a:pPr rtl="0" fontAlgn="ctr"/>
                      <a:r>
                        <a:rPr lang="fr-FR" b="0">
                          <a:effectLst/>
                        </a:rPr>
                        <a:t>Enregistrez la configuration en cours dans la configuration de démarrage.</a:t>
                      </a:r>
                    </a:p>
                  </a:txBody>
                  <a:tcPr marL="47625" marR="47625" marT="47625" marB="47625" anchor="ctr"/>
                </a:tc>
                <a:tc>
                  <a:txBody>
                    <a:bodyPr/>
                    <a:lstStyle/>
                    <a:p>
                      <a:pPr rtl="0" fontAlgn="ctr"/>
                      <a:r>
                        <a:rPr lang="fr-FR" b="0">
                          <a:effectLst/>
                        </a:rPr>
                        <a:t>S1# </a:t>
                      </a:r>
                      <a:r>
                        <a:rPr lang="fr-FR" b="1">
                          <a:effectLst/>
                        </a:rPr>
                        <a:t>copy running-config startup-config</a:t>
                      </a: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d'un commutateur avec les paramètres d'origine</a:t>
            </a:r>
            <a:br>
              <a:rPr lang="en-US" dirty="0"/>
            </a:br>
            <a:r>
              <a:rPr lang="fr-FR" sz="2400"/>
              <a:t>Exemple de configuration de SVI du commutateur (Suite)</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rtl="0"/>
            <a:r>
              <a:rPr lang="fr-FR" sz="1600" b="1">
                <a:solidFill>
                  <a:srgbClr val="000000"/>
                </a:solidFill>
              </a:rPr>
              <a:t>Étape 3</a:t>
            </a:r>
            <a:r>
              <a:rPr lang="fr-FR" sz="1600">
                <a:solidFill>
                  <a:srgbClr val="000000"/>
                </a:solidFill>
              </a:rPr>
              <a:t>: </a:t>
            </a:r>
            <a:r>
              <a:rPr lang="fr-FR" sz="1600" b="1">
                <a:solidFill>
                  <a:srgbClr val="000000"/>
                </a:solidFill>
              </a:rPr>
              <a:t>Vérifiez la configuration.</a:t>
            </a:r>
          </a:p>
          <a:p>
            <a:pPr marL="285750" indent="-285750" algn="l" rtl="0">
              <a:buFont typeface="Arial" panose="020B0604020202020204" pitchFamily="34" charset="0"/>
              <a:buChar char="•"/>
            </a:pPr>
            <a:r>
              <a:rPr lang="fr-FR" sz="1600">
                <a:solidFill>
                  <a:srgbClr val="000000"/>
                </a:solidFill>
              </a:rPr>
              <a:t>Les commandes </a:t>
            </a:r>
            <a:r>
              <a:rPr lang="fr-FR" sz="1600" b="1">
                <a:solidFill>
                  <a:srgbClr val="000000"/>
                </a:solidFill>
              </a:rPr>
              <a:t>show ip interface brief</a:t>
            </a:r>
            <a:r>
              <a:rPr lang="fr-FR" sz="1600">
                <a:solidFill>
                  <a:srgbClr val="000000"/>
                </a:solidFill>
              </a:rPr>
              <a:t> et </a:t>
            </a:r>
            <a:r>
              <a:rPr lang="fr-FR" sz="1600" b="1">
                <a:solidFill>
                  <a:srgbClr val="000000"/>
                </a:solidFill>
              </a:rPr>
              <a:t>show ipv6 interface brief</a:t>
            </a:r>
            <a:r>
              <a:rPr lang="fr-FR" sz="1600">
                <a:solidFill>
                  <a:srgbClr val="000000"/>
                </a:solidFill>
              </a:rPr>
              <a:t> sont utiles pour déterminer l'état des interfaces physiques et virtuelles. La sortie affichée confirme que l'interface VLAN 99 a été configurée avec une adresse IPv4 et IPv6.</a:t>
            </a:r>
          </a:p>
          <a:p>
            <a:pPr marL="73085" lvl="1" indent="0" rtl="0">
              <a:buNone/>
            </a:pPr>
            <a:r>
              <a:rPr lang="fr-FR" sz="1600" b="1">
                <a:solidFill>
                  <a:srgbClr val="000000"/>
                </a:solidFill>
              </a:rPr>
              <a:t>Remarque</a:t>
            </a:r>
            <a:r>
              <a:rPr lang="fr-FR" sz="1600">
                <a:solidFill>
                  <a:srgbClr val="000000"/>
                </a:solidFill>
              </a:rPr>
              <a:t>: Une adresse IP appliquée au SVI est uniquement destinée à l'accès de gestion à distance au commutateur; cela ne permet pas au commutateur d'acheminer les paquets de couche 3. </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2021918" y="246122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211855"/>
          </a:xfrm>
        </p:spPr>
        <p:txBody>
          <a:bodyPr/>
          <a:lstStyle/>
          <a:p>
            <a:pPr rtl="0"/>
            <a:r>
              <a:rPr lang="fr-FR" sz="1600"/>
              <a:t>Configurer un commutateur avec les paramètres de base</a:t>
            </a:r>
            <a:br>
              <a:rPr lang="en-US" dirty="0"/>
            </a:br>
            <a:r>
              <a:rPr lang="fr-FR" sz="2400"/>
              <a:t>Packet Tracer — Configuration de base du commutateur — Mode Physique</a:t>
            </a:r>
            <a:br>
              <a:rPr lang="en-US" sz="2400" dirty="0"/>
            </a:br>
            <a:r>
              <a:rPr lang="fr-FR" sz="2400"/>
              <a:t>Travaux Pratiques — Configuration de base du commutateur</a:t>
            </a:r>
          </a:p>
        </p:txBody>
      </p:sp>
      <p:sp>
        <p:nvSpPr>
          <p:cNvPr id="5" name="Content Placeholder 4">
            <a:extLst>
              <a:ext uri="{FF2B5EF4-FFF2-40B4-BE49-F238E27FC236}">
                <a16:creationId xmlns:a16="http://schemas.microsoft.com/office/drawing/2014/main" id="{E0BBBA74-358C-AC40-81A8-9C5DAC5AC385}"/>
              </a:ext>
            </a:extLst>
          </p:cNvPr>
          <p:cNvSpPr>
            <a:spLocks noGrp="1"/>
          </p:cNvSpPr>
          <p:nvPr>
            <p:ph idx="1"/>
          </p:nvPr>
        </p:nvSpPr>
        <p:spPr>
          <a:xfrm>
            <a:off x="166393" y="1558102"/>
            <a:ext cx="8280057" cy="3073946"/>
          </a:xfrm>
        </p:spPr>
        <p:txBody>
          <a:bodyPr/>
          <a:lstStyle/>
          <a:p>
            <a:pPr marL="0" indent="0" algn="l" rtl="0"/>
            <a:r>
              <a:rPr lang="fr-FR" sz="1800">
                <a:solidFill>
                  <a:srgbClr val="000000"/>
                </a:solidFill>
              </a:rPr>
              <a:t>Dans les deux activités mode physique du Packet Tracer et dans les Travaux Pratiques, vous remplirez les objectifs suivants:</a:t>
            </a:r>
          </a:p>
          <a:p>
            <a:pPr marL="342900" indent="-342900" algn="l" rtl="0">
              <a:buFont typeface="Arial" panose="020B0604020202020204" pitchFamily="34" charset="0"/>
              <a:buChar char="•"/>
            </a:pPr>
            <a:r>
              <a:rPr lang="fr-FR" sz="1800">
                <a:solidFill>
                  <a:srgbClr val="000000"/>
                </a:solidFill>
              </a:rPr>
              <a:t>Partie 1: Câbler le réseau et vérifier la configuration par défaut du commutateur</a:t>
            </a:r>
          </a:p>
          <a:p>
            <a:pPr marL="342900" indent="-342900" algn="l" rtl="0">
              <a:buFont typeface="Arial" panose="020B0604020202020204" pitchFamily="34" charset="0"/>
              <a:buChar char="•"/>
            </a:pPr>
            <a:r>
              <a:rPr lang="fr-FR" sz="1800">
                <a:solidFill>
                  <a:srgbClr val="000000"/>
                </a:solidFill>
              </a:rPr>
              <a:t>Partie 2: Configurer les paramètres de base des périphériques réseau</a:t>
            </a:r>
          </a:p>
          <a:p>
            <a:pPr marL="342900" indent="-342900" algn="l" rtl="0">
              <a:buFont typeface="Arial" panose="020B0604020202020204" pitchFamily="34" charset="0"/>
              <a:buChar char="•"/>
            </a:pPr>
            <a:r>
              <a:rPr lang="fr-FR" sz="1800">
                <a:solidFill>
                  <a:srgbClr val="000000"/>
                </a:solidFill>
              </a:rPr>
              <a:t>Partie 3: Vérifier et tester la connectivité réseau</a:t>
            </a:r>
          </a:p>
          <a:p>
            <a:pPr marL="342900" indent="-342900" algn="l" rtl="0">
              <a:buFont typeface="Arial" panose="020B0604020202020204" pitchFamily="34" charset="0"/>
              <a:buChar char="•"/>
            </a:pPr>
            <a:r>
              <a:rPr lang="fr-FR" sz="1800">
                <a:solidFill>
                  <a:srgbClr val="000000"/>
                </a:solidFill>
              </a:rPr>
              <a:t>Partie 4: Gérer la table des adresses MAC</a:t>
            </a:r>
          </a:p>
        </p:txBody>
      </p:sp>
    </p:spTree>
    <p:custDataLst>
      <p:tags r:id="rId1"/>
    </p:custDataLst>
    <p:extLst>
      <p:ext uri="{BB962C8B-B14F-4D97-AF65-F5344CB8AC3E}">
        <p14:creationId xmlns:p14="http://schemas.microsoft.com/office/powerpoint/2010/main" val="167231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1.2 Configurer les ports de commutateur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des ports de commutateur</a:t>
            </a:r>
            <a:br>
              <a:rPr lang="en-US" dirty="0"/>
            </a:br>
            <a:r>
              <a:rPr lang="fr-FR" sz="2400"/>
              <a:t>La communication en mode duplex</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600">
                <a:solidFill>
                  <a:srgbClr val="000000"/>
                </a:solidFill>
              </a:rPr>
              <a:t>Les communications duplex intégrale simultanées augmentent la bande passante réelle, car les deux extrémités de la connexion transmettent et reçoivent simultanément des données. C'est ce qu'on appelle la communication bidirectionnelle et elle nécessite une microsegmentation. </a:t>
            </a:r>
          </a:p>
          <a:p>
            <a:pPr marL="342900" indent="-342900" algn="l" rtl="0">
              <a:buFont typeface="Arial" panose="020B0604020202020204" pitchFamily="34" charset="0"/>
              <a:buChar char="•"/>
            </a:pPr>
            <a:r>
              <a:rPr lang="fr-FR" sz="1600">
                <a:solidFill>
                  <a:srgbClr val="000000"/>
                </a:solidFill>
              </a:rPr>
              <a:t>Un réseau local microsegmenté est créé lorsqu'un port de commutateur n'a qu'un seul appareil connecté et qu'il fonctionne en mode duplex intégral. Il n'y a pas de domaine de collision associé à un port de commutateur fonctionnant en mode duplex intégral.</a:t>
            </a:r>
          </a:p>
          <a:p>
            <a:pPr marL="342900" indent="-342900" algn="l" rtl="0">
              <a:buFont typeface="Arial" panose="020B0604020202020204" pitchFamily="34" charset="0"/>
              <a:buChar char="•"/>
            </a:pPr>
            <a:r>
              <a:rPr lang="fr-FR" sz="1600">
                <a:solidFill>
                  <a:srgbClr val="000000"/>
                </a:solidFill>
              </a:rPr>
              <a:t>Contrairement à la communication duplex intégral, la communication semi-duplex est unidirectionnelle. La communication en semi-duplex pose des problèmes de performance car les données ne peuvent circuler que dans un seul sens à la fois, ce qui entraîne souvent des collisions.</a:t>
            </a:r>
          </a:p>
          <a:p>
            <a:pPr marL="342900" indent="-342900" algn="l" rtl="0">
              <a:buFont typeface="Arial" panose="020B0604020202020204" pitchFamily="34" charset="0"/>
              <a:buChar char="•"/>
            </a:pPr>
            <a:r>
              <a:rPr lang="fr-FR" sz="1600">
                <a:solidFill>
                  <a:srgbClr val="000000"/>
                </a:solidFill>
              </a:rPr>
              <a:t>L'Ethernet Gigabit et les cartes réseau de 10 Gb nécessitent des connexions duplex intégral (full-duplex) pour fonctionner. En mode duplex intégral, le circuit de détection de collision sur la carte réseau est désactivé. Le duplex intégral offre une efficacité de 100 % dans les deux sens (émission et réception). Il en résulte un doublement de l'utilisation potentielle de la bande passante indiquée.</a:t>
            </a: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ports de commutateur</a:t>
            </a:r>
            <a:br>
              <a:rPr lang="en-US" dirty="0"/>
            </a:br>
            <a:r>
              <a:rPr lang="fr-FR" sz="2400"/>
              <a:t>Configurer les ports de commutateur sur la couche physique</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35468" y="731837"/>
            <a:ext cx="8703732" cy="3689897"/>
          </a:xfrm>
        </p:spPr>
        <p:txBody>
          <a:bodyPr/>
          <a:lstStyle/>
          <a:p>
            <a:pPr marL="285750" indent="-285750" algn="l" rtl="0">
              <a:buFont typeface="Arial" panose="020B0604020202020204" pitchFamily="34" charset="0"/>
              <a:buChar char="•"/>
            </a:pPr>
            <a:r>
              <a:rPr lang="fr-FR" sz="1500">
                <a:solidFill>
                  <a:srgbClr val="000000"/>
                </a:solidFill>
              </a:rPr>
              <a:t>Les ports de commutateur peuvent être configurés manuellement avec des paramètres de duplex et de vitesse spécifiques. Les commandes de configuration de l'interface respectives sont </a:t>
            </a:r>
            <a:r>
              <a:rPr lang="fr-FR" sz="1500" b="1">
                <a:solidFill>
                  <a:srgbClr val="000000"/>
                </a:solidFill>
              </a:rPr>
              <a:t>duplex</a:t>
            </a:r>
            <a:r>
              <a:rPr lang="fr-FR" sz="1500">
                <a:solidFill>
                  <a:srgbClr val="000000"/>
                </a:solidFill>
              </a:rPr>
              <a:t> et </a:t>
            </a:r>
            <a:r>
              <a:rPr lang="fr-FR" sz="1500" b="1">
                <a:solidFill>
                  <a:srgbClr val="000000"/>
                </a:solidFill>
              </a:rPr>
              <a:t>vitesse</a:t>
            </a:r>
            <a:r>
              <a:rPr lang="fr-FR" sz="1500">
                <a:solidFill>
                  <a:srgbClr val="000000"/>
                </a:solidFill>
              </a:rPr>
              <a:t> .</a:t>
            </a:r>
          </a:p>
          <a:p>
            <a:pPr marL="285750" indent="-285750" algn="l" rtl="0">
              <a:buFont typeface="Arial" panose="020B0604020202020204" pitchFamily="34" charset="0"/>
              <a:buChar char="•"/>
            </a:pPr>
            <a:r>
              <a:rPr lang="fr-FR" sz="1500">
                <a:solidFill>
                  <a:srgbClr val="000000"/>
                </a:solidFill>
              </a:rPr>
              <a:t>Le paramètre de bidirectionnalité et de vitesse d'un port de commutateur Cisco Catalyst 2960 ou 3560 est auto. Les ports 10/100/1000 fonctionnent en mode semi-duplex ou duplex intégral lorsqu'ils sont réglés à 10 ou 100 Mbps et ne fonctionnent en mode duplex intégral que lorsqu'il est réglé à 1000 Mbps (1 Gbps). </a:t>
            </a:r>
          </a:p>
          <a:p>
            <a:pPr marL="285750" indent="-285750" algn="l" rtl="0">
              <a:buFont typeface="Arial" panose="020B0604020202020204" pitchFamily="34" charset="0"/>
              <a:buChar char="•"/>
            </a:pPr>
            <a:r>
              <a:rPr lang="fr-FR" sz="1500">
                <a:solidFill>
                  <a:srgbClr val="000000"/>
                </a:solidFill>
              </a:rPr>
              <a:t>La négociation automatique est utile lorsque les paramètres de vitesse et de duplex du périphérique connecté au port sont inconnus ou peuvent changer. Lors de la connexion à des périphériques connus tels que des serveurs, des stations de travail dédiées ou des périphériques réseau, il est recommandé de définir manuellement les paramètres de vitesse et de duplex.</a:t>
            </a:r>
          </a:p>
          <a:p>
            <a:pPr marL="285750" indent="-285750" algn="l" rtl="0">
              <a:buFont typeface="Arial" panose="020B0604020202020204" pitchFamily="34" charset="0"/>
              <a:buChar char="•"/>
            </a:pPr>
            <a:r>
              <a:rPr lang="fr-FR" sz="1500">
                <a:solidFill>
                  <a:srgbClr val="000000"/>
                </a:solidFill>
              </a:rPr>
              <a:t>Lors du dépannage des problèmes de port de commutateur, il est important que les paramètres duplex et de vitesse soient vérifiés.</a:t>
            </a:r>
          </a:p>
          <a:p>
            <a:pPr marL="0" indent="0" algn="l" rtl="0"/>
            <a:r>
              <a:rPr lang="fr-FR" sz="1500" b="1">
                <a:solidFill>
                  <a:srgbClr val="000000"/>
                </a:solidFill>
              </a:rPr>
              <a:t>Remarque</a:t>
            </a:r>
            <a:r>
              <a:rPr lang="fr-FR" sz="1500">
                <a:solidFill>
                  <a:srgbClr val="000000"/>
                </a:solidFill>
              </a:rPr>
              <a:t>: Des paramètres incorrects relatifs au mode duplex ou au débit peuvent entraîner des problèmes de connectivité. La défaillance de la négociation automatique crée des paramètres mal adaptés. </a:t>
            </a:r>
          </a:p>
          <a:p>
            <a:pPr marL="0" indent="0" algn="l"/>
            <a:endParaRPr lang="en-US" sz="1500" dirty="0">
              <a:solidFill>
                <a:srgbClr val="000000"/>
              </a:solidFill>
            </a:endParaRPr>
          </a:p>
          <a:p>
            <a:pPr marL="0" indent="0" algn="l" rtl="0"/>
            <a:r>
              <a:rPr lang="fr-FR" sz="1500">
                <a:solidFill>
                  <a:srgbClr val="000000"/>
                </a:solidFill>
              </a:rPr>
              <a:t>Tous les ports à fibre optique, tels que les ports 1000BASE-SX, ne fonctionnent qu'à une vitesse prédéfinie et sont toujours en duplex intégral</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ports de commutateur</a:t>
            </a:r>
            <a:br>
              <a:rPr lang="en-US" dirty="0"/>
            </a:br>
            <a:r>
              <a:rPr lang="fr-FR" sz="2400"/>
              <a:t>Configurer les ports de commutateur sur la couche physique (Suite)</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2463514512"/>
              </p:ext>
            </p:extLst>
          </p:nvPr>
        </p:nvGraphicFramePr>
        <p:xfrm>
          <a:off x="431800" y="2446636"/>
          <a:ext cx="8280400" cy="2162881"/>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rtl="0" fontAlgn="ctr"/>
                      <a:r>
                        <a:rPr lang="fr-FR" sz="1200" b="1">
                          <a:effectLst/>
                        </a:rPr>
                        <a:t>Tâche</a:t>
                      </a:r>
                    </a:p>
                  </a:txBody>
                  <a:tcPr marL="47625" marR="47625" marT="47625" marB="47625" anchor="ctr"/>
                </a:tc>
                <a:tc>
                  <a:txBody>
                    <a:bodyPr/>
                    <a:lstStyle/>
                    <a:p>
                      <a:pPr algn="l" rtl="0" fontAlgn="ctr"/>
                      <a:r>
                        <a:rPr lang="fr-FR" sz="1200" b="1">
                          <a:effectLst/>
                        </a:rPr>
                        <a:t>Commandes IOS</a:t>
                      </a:r>
                    </a:p>
                  </a:txBody>
                  <a:tcPr marL="47625" marR="47625" marT="47625" marB="47625" anchor="ctr"/>
                </a:tc>
                <a:extLst>
                  <a:ext uri="{0D108BD9-81ED-4DB2-BD59-A6C34878D82A}">
                    <a16:rowId xmlns:a16="http://schemas.microsoft.com/office/drawing/2014/main" val="2734843926"/>
                  </a:ext>
                </a:extLst>
              </a:tr>
              <a:tr h="308983">
                <a:tc>
                  <a:txBody>
                    <a:bodyPr/>
                    <a:lstStyle/>
                    <a:p>
                      <a:pPr rtl="0" fontAlgn="ctr"/>
                      <a:r>
                        <a:rPr lang="fr-FR" sz="1200" b="0">
                          <a:effectLst/>
                        </a:rPr>
                        <a:t>Passez en mode de configuration globale.</a:t>
                      </a:r>
                    </a:p>
                  </a:txBody>
                  <a:tcPr marL="47625" marR="47625" marT="47625" marB="47625" anchor="ctr"/>
                </a:tc>
                <a:tc>
                  <a:txBody>
                    <a:bodyPr/>
                    <a:lstStyle/>
                    <a:p>
                      <a:pPr rtl="0" fontAlgn="ctr"/>
                      <a:r>
                        <a:rPr lang="fr-FR" sz="1200" b="0">
                          <a:effectLst/>
                        </a:rPr>
                        <a:t>S1# </a:t>
                      </a:r>
                      <a:r>
                        <a:rPr lang="fr-FR" sz="1200" b="1">
                          <a:effectLst/>
                        </a:rPr>
                        <a:t>configure terminal</a:t>
                      </a:r>
                    </a:p>
                  </a:txBody>
                  <a:tcPr marL="47625" marR="47625" marT="47625" marB="47625" anchor="ctr"/>
                </a:tc>
                <a:extLst>
                  <a:ext uri="{0D108BD9-81ED-4DB2-BD59-A6C34878D82A}">
                    <a16:rowId xmlns:a16="http://schemas.microsoft.com/office/drawing/2014/main" val="3513415513"/>
                  </a:ext>
                </a:extLst>
              </a:tr>
              <a:tr h="308983">
                <a:tc>
                  <a:txBody>
                    <a:bodyPr/>
                    <a:lstStyle/>
                    <a:p>
                      <a:pPr rtl="0" fontAlgn="ctr"/>
                      <a:r>
                        <a:rPr lang="fr-FR" sz="1200" b="0">
                          <a:effectLst/>
                        </a:rPr>
                        <a:t>Passez en mode de configuration d’interface</a:t>
                      </a:r>
                    </a:p>
                  </a:txBody>
                  <a:tcPr marL="47625" marR="47625" marT="47625" marB="47625" anchor="ctr"/>
                </a:tc>
                <a:tc>
                  <a:txBody>
                    <a:bodyPr/>
                    <a:lstStyle/>
                    <a:p>
                      <a:pPr rtl="0" fontAlgn="ctr"/>
                      <a:r>
                        <a:rPr lang="fr-FR" sz="1200" b="0">
                          <a:effectLst/>
                        </a:rPr>
                        <a:t>S1(config)# </a:t>
                      </a:r>
                      <a:r>
                        <a:rPr lang="fr-FR" sz="1200" b="1">
                          <a:effectLst/>
                        </a:rPr>
                        <a:t>interface FastEthernet 0/1</a:t>
                      </a:r>
                    </a:p>
                  </a:txBody>
                  <a:tcPr marL="47625" marR="47625" marT="47625" marB="47625" anchor="ctr"/>
                </a:tc>
                <a:extLst>
                  <a:ext uri="{0D108BD9-81ED-4DB2-BD59-A6C34878D82A}">
                    <a16:rowId xmlns:a16="http://schemas.microsoft.com/office/drawing/2014/main" val="89222106"/>
                  </a:ext>
                </a:extLst>
              </a:tr>
              <a:tr h="308983">
                <a:tc>
                  <a:txBody>
                    <a:bodyPr/>
                    <a:lstStyle/>
                    <a:p>
                      <a:pPr rtl="0" fontAlgn="ctr"/>
                      <a:r>
                        <a:rPr lang="fr-FR" sz="1200" b="0">
                          <a:effectLst/>
                        </a:rPr>
                        <a:t>Configurez le mode bidirectionnel d'interface.</a:t>
                      </a:r>
                    </a:p>
                  </a:txBody>
                  <a:tcPr marL="47625" marR="47625" marT="47625" marB="47625" anchor="ctr"/>
                </a:tc>
                <a:tc>
                  <a:txBody>
                    <a:bodyPr/>
                    <a:lstStyle/>
                    <a:p>
                      <a:pPr rtl="0" fontAlgn="ctr"/>
                      <a:r>
                        <a:rPr lang="fr-FR" sz="1200" b="0">
                          <a:effectLst/>
                        </a:rPr>
                        <a:t>S1(config-if)# </a:t>
                      </a:r>
                      <a:r>
                        <a:rPr lang="fr-FR" sz="1200" b="1">
                          <a:effectLst/>
                        </a:rPr>
                        <a:t>duplex full</a:t>
                      </a:r>
                    </a:p>
                  </a:txBody>
                  <a:tcPr marL="47625" marR="47625" marT="47625" marB="47625" anchor="ctr"/>
                </a:tc>
                <a:extLst>
                  <a:ext uri="{0D108BD9-81ED-4DB2-BD59-A6C34878D82A}">
                    <a16:rowId xmlns:a16="http://schemas.microsoft.com/office/drawing/2014/main" val="3638095095"/>
                  </a:ext>
                </a:extLst>
              </a:tr>
              <a:tr h="308983">
                <a:tc>
                  <a:txBody>
                    <a:bodyPr/>
                    <a:lstStyle/>
                    <a:p>
                      <a:pPr rtl="0" fontAlgn="ctr"/>
                      <a:r>
                        <a:rPr lang="fr-FR" sz="1200" b="0">
                          <a:effectLst/>
                        </a:rPr>
                        <a:t>Configurez la vitesse d'interface</a:t>
                      </a:r>
                    </a:p>
                  </a:txBody>
                  <a:tcPr marL="47625" marR="47625" marT="47625" marB="47625" anchor="ctr"/>
                </a:tc>
                <a:tc>
                  <a:txBody>
                    <a:bodyPr/>
                    <a:lstStyle/>
                    <a:p>
                      <a:pPr rtl="0" fontAlgn="ctr"/>
                      <a:r>
                        <a:rPr lang="fr-FR" sz="1200" b="0">
                          <a:effectLst/>
                        </a:rPr>
                        <a:t>S1(config-if)# </a:t>
                      </a:r>
                      <a:r>
                        <a:rPr lang="fr-FR" sz="1200" b="1">
                          <a:effectLst/>
                        </a:rPr>
                        <a:t>speed 100</a:t>
                      </a:r>
                    </a:p>
                  </a:txBody>
                  <a:tcPr marL="47625" marR="47625" marT="47625" marB="47625" anchor="ctr"/>
                </a:tc>
                <a:extLst>
                  <a:ext uri="{0D108BD9-81ED-4DB2-BD59-A6C34878D82A}">
                    <a16:rowId xmlns:a16="http://schemas.microsoft.com/office/drawing/2014/main" val="861447071"/>
                  </a:ext>
                </a:extLst>
              </a:tr>
              <a:tr h="308983">
                <a:tc>
                  <a:txBody>
                    <a:bodyPr/>
                    <a:lstStyle/>
                    <a:p>
                      <a:pPr rtl="0" fontAlgn="ctr"/>
                      <a:r>
                        <a:rPr lang="fr-FR" sz="1200" b="0">
                          <a:effectLst/>
                        </a:rPr>
                        <a:t>Repassez en mode d'exécution privilégié</a:t>
                      </a:r>
                    </a:p>
                  </a:txBody>
                  <a:tcPr marL="47625" marR="47625" marT="47625" marB="47625" anchor="ctr"/>
                </a:tc>
                <a:tc>
                  <a:txBody>
                    <a:bodyPr/>
                    <a:lstStyle/>
                    <a:p>
                      <a:pPr rtl="0" fontAlgn="ctr"/>
                      <a:r>
                        <a:rPr lang="fr-FR" sz="1200" b="0">
                          <a:effectLst/>
                        </a:rPr>
                        <a:t>S1(config-if)# </a:t>
                      </a:r>
                      <a:r>
                        <a:rPr lang="fr-FR" sz="1200" b="1">
                          <a:effectLst/>
                        </a:rPr>
                        <a:t>end</a:t>
                      </a:r>
                    </a:p>
                  </a:txBody>
                  <a:tcPr marL="47625" marR="47625" marT="47625" marB="47625" anchor="ctr"/>
                </a:tc>
                <a:extLst>
                  <a:ext uri="{0D108BD9-81ED-4DB2-BD59-A6C34878D82A}">
                    <a16:rowId xmlns:a16="http://schemas.microsoft.com/office/drawing/2014/main" val="2434775672"/>
                  </a:ext>
                </a:extLst>
              </a:tr>
              <a:tr h="308983">
                <a:tc>
                  <a:txBody>
                    <a:bodyPr/>
                    <a:lstStyle/>
                    <a:p>
                      <a:pPr rtl="0" fontAlgn="ctr"/>
                      <a:r>
                        <a:rPr lang="fr-FR" sz="1200" b="0">
                          <a:effectLst/>
                        </a:rPr>
                        <a:t>Enregistrez la configuration en cours dans la configuration de démarrage.</a:t>
                      </a:r>
                    </a:p>
                  </a:txBody>
                  <a:tcPr marL="47625" marR="47625" marT="47625" marB="47625" anchor="ctr"/>
                </a:tc>
                <a:tc>
                  <a:txBody>
                    <a:bodyPr/>
                    <a:lstStyle/>
                    <a:p>
                      <a:pPr rtl="0" fontAlgn="ctr"/>
                      <a:r>
                        <a:rPr lang="fr-FR" sz="1200" b="0">
                          <a:effectLst/>
                        </a:rPr>
                        <a:t>S1# </a:t>
                      </a:r>
                      <a:r>
                        <a:rPr lang="fr-FR" sz="1200" b="1">
                          <a:effectLst/>
                        </a:rPr>
                        <a:t>copy running-config startup-config</a:t>
                      </a: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des ports de commutateur</a:t>
            </a:r>
            <a:br>
              <a:rPr lang="en-US" dirty="0"/>
            </a:br>
            <a:r>
              <a:rPr lang="fr-FR" sz="240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74662" y="731837"/>
            <a:ext cx="8280057" cy="3689897"/>
          </a:xfrm>
        </p:spPr>
        <p:txBody>
          <a:bodyPr/>
          <a:lstStyle/>
          <a:p>
            <a:pPr marL="285750" indent="-285750" algn="l" rtl="0">
              <a:buFont typeface="Arial" panose="020B0604020202020204" pitchFamily="34" charset="0"/>
              <a:buChar char="•"/>
            </a:pPr>
            <a:r>
              <a:rPr lang="fr-FR" sz="1500">
                <a:solidFill>
                  <a:srgbClr val="000000"/>
                </a:solidFill>
              </a:rPr>
              <a:t>Lorsque la fonction auto-MDIX (automatic medium-dependent interface crossover) est activée, l'interface du commutateur détecte automatiquement le type de connexion de câble requis (droit ou croisé) et configure la connexion de manière appropriée. </a:t>
            </a:r>
          </a:p>
          <a:p>
            <a:pPr marL="285750" indent="-285750" algn="l" rtl="0">
              <a:buFont typeface="Arial" panose="020B0604020202020204" pitchFamily="34" charset="0"/>
              <a:buChar char="•"/>
            </a:pPr>
            <a:r>
              <a:rPr lang="fr-FR" sz="1500">
                <a:solidFill>
                  <a:srgbClr val="000000"/>
                </a:solidFill>
              </a:rPr>
              <a:t>Lors la connexion aux commutateurs sans utiliser la fonction auto-MDIX, des câbles droits doivent être utilisés pour se connecter à des périphériques tels que des serveurs, des stations de travail ou des routeurs. Des câbles croisés doivent être utilisés pour se connecter à d'autres commutateurs ou à des répéteurs.</a:t>
            </a:r>
          </a:p>
          <a:p>
            <a:pPr marL="285750" indent="-285750" algn="l" rtl="0">
              <a:buFont typeface="Arial" panose="020B0604020202020204" pitchFamily="34" charset="0"/>
              <a:buChar char="•"/>
            </a:pPr>
            <a:r>
              <a:rPr lang="fr-FR" sz="1500">
                <a:solidFill>
                  <a:srgbClr val="000000"/>
                </a:solidFill>
              </a:rPr>
              <a:t>Lorsque la fonction auto-MDIX est activée, les deux types de câble peuvent être utilisés pour se connecter à d'autres périphériques, et l'interface est adaptée automatiquement pour communiquer avec succès. </a:t>
            </a:r>
          </a:p>
          <a:p>
            <a:pPr marL="285750" indent="-285750" algn="l" rtl="0">
              <a:buFont typeface="Arial" panose="020B0604020202020204" pitchFamily="34" charset="0"/>
              <a:buChar char="•"/>
            </a:pPr>
            <a:r>
              <a:rPr lang="fr-FR" sz="1500">
                <a:solidFill>
                  <a:srgbClr val="000000"/>
                </a:solidFill>
              </a:rPr>
              <a:t>Sur les commutateurs Cisco les plus récents, la commande du mode de configuration d’interface </a:t>
            </a:r>
            <a:r>
              <a:rPr lang="fr-FR" sz="1500" b="1">
                <a:solidFill>
                  <a:srgbClr val="000000"/>
                </a:solidFill>
              </a:rPr>
              <a:t>mdix auto</a:t>
            </a:r>
            <a:r>
              <a:rPr lang="fr-FR" sz="1500">
                <a:solidFill>
                  <a:srgbClr val="000000"/>
                </a:solidFill>
              </a:rPr>
              <a:t> permet d’activer cette fonctionnalité. Lorsque la fonction Auto-MDIX est utilisée sur une interface, la vitesse et le mode duplex de celle-ci doivent être réglés sur </a:t>
            </a:r>
            <a:r>
              <a:rPr lang="fr-FR" sz="1500" b="1">
                <a:solidFill>
                  <a:srgbClr val="000000"/>
                </a:solidFill>
              </a:rPr>
              <a:t>auto</a:t>
            </a:r>
            <a:r>
              <a:rPr lang="fr-FR" sz="1500">
                <a:solidFill>
                  <a:srgbClr val="000000"/>
                </a:solidFill>
              </a:rPr>
              <a:t> afin que le système fonctionne correctement.</a:t>
            </a:r>
          </a:p>
          <a:p>
            <a:pPr marL="0" indent="0" algn="l" rtl="0"/>
            <a:r>
              <a:rPr lang="fr-FR" sz="1500" b="1">
                <a:solidFill>
                  <a:srgbClr val="000000"/>
                </a:solidFill>
              </a:rPr>
              <a:t>Remarque</a:t>
            </a:r>
            <a:r>
              <a:rPr lang="fr-FR" sz="1500">
                <a:solidFill>
                  <a:srgbClr val="000000"/>
                </a:solidFill>
              </a:rPr>
              <a:t>: La fonctionnalité auto-MDIX est activée par défaut sur les commutateurs Cisco Catalyst 2960 et 3560, mais n'est pas disponible sur les anciens commutateurs Cisco Catalyst 2950 et 3550.</a:t>
            </a:r>
          </a:p>
          <a:p>
            <a:pPr marL="0" indent="0" algn="l" rtl="0"/>
            <a:r>
              <a:rPr lang="fr-FR" sz="1500">
                <a:solidFill>
                  <a:srgbClr val="000000"/>
                </a:solidFill>
              </a:rPr>
              <a:t>Pour examiner le paramètre Auto-MDIX pour une interface spécifique, utilisez la commande </a:t>
            </a:r>
            <a:r>
              <a:rPr lang="fr-FR" sz="1500" b="1">
                <a:solidFill>
                  <a:srgbClr val="000000"/>
                </a:solidFill>
              </a:rPr>
              <a:t>show controllers ethernet-controller</a:t>
            </a:r>
            <a:r>
              <a:rPr lang="fr-FR" sz="1500">
                <a:solidFill>
                  <a:srgbClr val="000000"/>
                </a:solidFill>
              </a:rPr>
              <a:t> avec le mot-clé </a:t>
            </a:r>
            <a:r>
              <a:rPr lang="fr-FR" sz="1500" b="1">
                <a:solidFill>
                  <a:srgbClr val="000000"/>
                </a:solidFill>
              </a:rPr>
              <a:t>phy</a:t>
            </a:r>
            <a:r>
              <a:rPr lang="fr-FR" sz="1500">
                <a:solidFill>
                  <a:srgbClr val="000000"/>
                </a:solidFill>
              </a:rPr>
              <a:t> . Pour limiter la sortie aux lignes référençant Auto-MDIX, utilisez le filtre </a:t>
            </a:r>
            <a:r>
              <a:rPr lang="fr-FR" sz="1500" b="1">
                <a:solidFill>
                  <a:srgbClr val="000000"/>
                </a:solidFill>
              </a:rPr>
              <a:t>Inclut Auto-MDIX</a:t>
            </a:r>
            <a:r>
              <a:rPr lang="fr-FR" sz="1500">
                <a:solidFill>
                  <a:srgbClr val="000000"/>
                </a:solidFill>
              </a:rPr>
              <a:t>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4294967295"/>
          </p:nvPr>
        </p:nvSpPr>
        <p:spPr>
          <a:xfrm>
            <a:off x="144065" y="798945"/>
            <a:ext cx="8853286" cy="346366"/>
          </a:xfrm>
          <a:prstGeom prst="rect">
            <a:avLst/>
          </a:prstGeom>
        </p:spPr>
        <p:txBody>
          <a:bodyPr/>
          <a:lstStyle/>
          <a:p>
            <a:pPr rtl="0"/>
            <a:r>
              <a:rPr lang="fr-FR"/>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545205"/>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interactifs</a:t>
                      </a:r>
                    </a:p>
                  </a:txBody>
                  <a:tcPr marL="9525" marR="9525" marT="9525" marB="0" anchor="b"/>
                </a:tc>
                <a:tc>
                  <a:txBody>
                    <a:bodyPr/>
                    <a:lstStyle/>
                    <a:p>
                      <a:pPr rtl="0"/>
                      <a:r>
                        <a:rPr lang="fr-FR"/>
                        <a:t>Une variété de formats pour aider les apprenants à évaluer la compréhension du contenu.</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Vérificateur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Activités PT</a:t>
                      </a:r>
                    </a:p>
                  </a:txBody>
                  <a:tcPr marL="9525" marR="9525" marT="9525" marB="0" anchor="b"/>
                </a:tc>
                <a:tc>
                  <a:txBody>
                    <a:bodyPr/>
                    <a:lstStyle/>
                    <a:p>
                      <a:pPr rtl="0"/>
                      <a:r>
                        <a:rPr lang="fr-FR"/>
                        <a:t>Activités de simulation et de modélisation conçues pour explorer, acquérir, renforcer et développer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ports de commutateurs</a:t>
            </a:r>
            <a:br>
              <a:rPr lang="en-US" dirty="0"/>
            </a:br>
            <a:r>
              <a:rPr lang="fr-FR" sz="2400"/>
              <a:t>Commandes de vérification du commutateur</a:t>
            </a:r>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3794669"/>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rtl="0" fontAlgn="ctr"/>
                      <a:r>
                        <a:rPr lang="fr-FR" sz="1200" b="1">
                          <a:effectLst/>
                        </a:rPr>
                        <a:t>Tâche</a:t>
                      </a:r>
                    </a:p>
                  </a:txBody>
                  <a:tcPr marL="47625" marR="47625" marT="47625" marB="47625" anchor="ctr"/>
                </a:tc>
                <a:tc>
                  <a:txBody>
                    <a:bodyPr/>
                    <a:lstStyle/>
                    <a:p>
                      <a:pPr algn="l" rtl="0" fontAlgn="ctr"/>
                      <a:r>
                        <a:rPr lang="fr-FR" sz="1200" b="1">
                          <a:effectLst/>
                        </a:rPr>
                        <a:t>Commandes IOS</a:t>
                      </a:r>
                    </a:p>
                  </a:txBody>
                  <a:tcPr marL="47625" marR="47625" marT="47625" marB="47625" anchor="ctr"/>
                </a:tc>
                <a:extLst>
                  <a:ext uri="{0D108BD9-81ED-4DB2-BD59-A6C34878D82A}">
                    <a16:rowId xmlns:a16="http://schemas.microsoft.com/office/drawing/2014/main" val="1091767981"/>
                  </a:ext>
                </a:extLst>
              </a:tr>
              <a:tr h="358127">
                <a:tc>
                  <a:txBody>
                    <a:bodyPr/>
                    <a:lstStyle/>
                    <a:p>
                      <a:pPr rtl="0" fontAlgn="ctr"/>
                      <a:r>
                        <a:rPr lang="fr-FR" sz="1200" b="0">
                          <a:effectLst/>
                        </a:rPr>
                        <a:t>Affichez l'état et la configuration des interfaces.</a:t>
                      </a:r>
                    </a:p>
                  </a:txBody>
                  <a:tcPr marL="47625" marR="47625" marT="47625" marB="47625" anchor="ctr"/>
                </a:tc>
                <a:tc>
                  <a:txBody>
                    <a:bodyPr/>
                    <a:lstStyle/>
                    <a:p>
                      <a:pPr rtl="0" fontAlgn="ctr"/>
                      <a:r>
                        <a:rPr lang="fr-FR" sz="1200" b="0">
                          <a:effectLst/>
                        </a:rPr>
                        <a:t>S1# </a:t>
                      </a:r>
                      <a:r>
                        <a:rPr lang="fr-FR" sz="1200" b="1">
                          <a:effectLst/>
                        </a:rPr>
                        <a:t>show interfaces</a:t>
                      </a:r>
                      <a:r>
                        <a:rPr lang="fr-FR" sz="1200" b="0">
                          <a:effectLst/>
                        </a:rPr>
                        <a:t> [</a:t>
                      </a:r>
                      <a:r>
                        <a:rPr lang="fr-FR" sz="1200" b="0" i="1">
                          <a:effectLst/>
                        </a:rPr>
                        <a:t>interface-id</a:t>
                      </a:r>
                      <a:r>
                        <a:rPr lang="fr-FR" sz="1200" b="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rtl="0" fontAlgn="ctr"/>
                      <a:r>
                        <a:rPr lang="fr-FR" sz="1200" b="0">
                          <a:effectLst/>
                        </a:rPr>
                        <a:t>Affichez la configuration initiale actuelle.</a:t>
                      </a:r>
                    </a:p>
                  </a:txBody>
                  <a:tcPr marL="47625" marR="47625" marT="47625" marB="47625" anchor="ctr"/>
                </a:tc>
                <a:tc>
                  <a:txBody>
                    <a:bodyPr/>
                    <a:lstStyle/>
                    <a:p>
                      <a:pPr rtl="0" fontAlgn="ctr"/>
                      <a:r>
                        <a:rPr lang="fr-FR" sz="1200" b="0">
                          <a:effectLst/>
                        </a:rPr>
                        <a:t>S1# </a:t>
                      </a:r>
                      <a:r>
                        <a:rPr lang="fr-FR" sz="1200" b="1">
                          <a:effectLst/>
                        </a:rPr>
                        <a:t>show startup-config</a:t>
                      </a:r>
                    </a:p>
                  </a:txBody>
                  <a:tcPr marL="47625" marR="47625" marT="47625" marB="47625" anchor="ctr"/>
                </a:tc>
                <a:extLst>
                  <a:ext uri="{0D108BD9-81ED-4DB2-BD59-A6C34878D82A}">
                    <a16:rowId xmlns:a16="http://schemas.microsoft.com/office/drawing/2014/main" val="2677281619"/>
                  </a:ext>
                </a:extLst>
              </a:tr>
              <a:tr h="358127">
                <a:tc>
                  <a:txBody>
                    <a:bodyPr/>
                    <a:lstStyle/>
                    <a:p>
                      <a:pPr rtl="0" fontAlgn="ctr"/>
                      <a:r>
                        <a:rPr lang="fr-FR" sz="1200" b="0">
                          <a:effectLst/>
                        </a:rPr>
                        <a:t>Affichez la configuration courante.</a:t>
                      </a:r>
                    </a:p>
                  </a:txBody>
                  <a:tcPr marL="47625" marR="47625" marT="47625" marB="47625" anchor="ctr"/>
                </a:tc>
                <a:tc>
                  <a:txBody>
                    <a:bodyPr/>
                    <a:lstStyle/>
                    <a:p>
                      <a:pPr rtl="0" fontAlgn="ctr"/>
                      <a:r>
                        <a:rPr lang="fr-FR" sz="1200" b="0">
                          <a:effectLst/>
                        </a:rPr>
                        <a:t>S1# </a:t>
                      </a:r>
                      <a:r>
                        <a:rPr lang="fr-FR" sz="1200" b="1">
                          <a:effectLst/>
                        </a:rPr>
                        <a:t>show running-config</a:t>
                      </a:r>
                    </a:p>
                  </a:txBody>
                  <a:tcPr marL="47625" marR="47625" marT="47625" marB="47625" anchor="ctr"/>
                </a:tc>
                <a:extLst>
                  <a:ext uri="{0D108BD9-81ED-4DB2-BD59-A6C34878D82A}">
                    <a16:rowId xmlns:a16="http://schemas.microsoft.com/office/drawing/2014/main" val="3596536187"/>
                  </a:ext>
                </a:extLst>
              </a:tr>
              <a:tr h="358127">
                <a:tc>
                  <a:txBody>
                    <a:bodyPr/>
                    <a:lstStyle/>
                    <a:p>
                      <a:pPr rtl="0" fontAlgn="ctr"/>
                      <a:r>
                        <a:rPr lang="fr-FR" sz="1200" b="0">
                          <a:effectLst/>
                        </a:rPr>
                        <a:t>Affichez les informations sur le système de fichiers Flash.</a:t>
                      </a:r>
                    </a:p>
                  </a:txBody>
                  <a:tcPr marL="47625" marR="47625" marT="47625" marB="47625" anchor="ctr"/>
                </a:tc>
                <a:tc>
                  <a:txBody>
                    <a:bodyPr/>
                    <a:lstStyle/>
                    <a:p>
                      <a:pPr rtl="0" fontAlgn="ctr"/>
                      <a:r>
                        <a:rPr lang="fr-FR" sz="1200" b="0">
                          <a:effectLst/>
                        </a:rPr>
                        <a:t>S1# </a:t>
                      </a:r>
                      <a:r>
                        <a:rPr lang="fr-FR" sz="1200" b="1">
                          <a:effectLst/>
                        </a:rPr>
                        <a:t>show flash</a:t>
                      </a:r>
                    </a:p>
                  </a:txBody>
                  <a:tcPr marL="47625" marR="47625" marT="47625" marB="47625" anchor="ctr"/>
                </a:tc>
                <a:extLst>
                  <a:ext uri="{0D108BD9-81ED-4DB2-BD59-A6C34878D82A}">
                    <a16:rowId xmlns:a16="http://schemas.microsoft.com/office/drawing/2014/main" val="1524930239"/>
                  </a:ext>
                </a:extLst>
              </a:tr>
              <a:tr h="358127">
                <a:tc>
                  <a:txBody>
                    <a:bodyPr/>
                    <a:lstStyle/>
                    <a:p>
                      <a:pPr rtl="0" fontAlgn="ctr"/>
                      <a:r>
                        <a:rPr lang="fr-FR" sz="1200" b="0">
                          <a:effectLst/>
                        </a:rPr>
                        <a:t>Affichez l'état matériel et logiciel du système.</a:t>
                      </a:r>
                    </a:p>
                  </a:txBody>
                  <a:tcPr marL="47625" marR="47625" marT="47625" marB="47625" anchor="ctr"/>
                </a:tc>
                <a:tc>
                  <a:txBody>
                    <a:bodyPr/>
                    <a:lstStyle/>
                    <a:p>
                      <a:pPr rtl="0" fontAlgn="ctr"/>
                      <a:r>
                        <a:rPr lang="fr-FR" sz="1200" b="0">
                          <a:effectLst/>
                        </a:rPr>
                        <a:t>S1# </a:t>
                      </a:r>
                      <a:r>
                        <a:rPr lang="fr-FR" sz="1200" b="1">
                          <a:effectLst/>
                        </a:rPr>
                        <a:t>show version</a:t>
                      </a:r>
                    </a:p>
                  </a:txBody>
                  <a:tcPr marL="47625" marR="47625" marT="47625" marB="47625" anchor="ctr"/>
                </a:tc>
                <a:extLst>
                  <a:ext uri="{0D108BD9-81ED-4DB2-BD59-A6C34878D82A}">
                    <a16:rowId xmlns:a16="http://schemas.microsoft.com/office/drawing/2014/main" val="99060951"/>
                  </a:ext>
                </a:extLst>
              </a:tr>
              <a:tr h="358127">
                <a:tc>
                  <a:txBody>
                    <a:bodyPr/>
                    <a:lstStyle/>
                    <a:p>
                      <a:pPr rtl="0" fontAlgn="ctr"/>
                      <a:r>
                        <a:rPr lang="fr-FR" sz="1200" b="0">
                          <a:effectLst/>
                        </a:rPr>
                        <a:t>Affichez l'historique des commandes exécutées.</a:t>
                      </a:r>
                    </a:p>
                  </a:txBody>
                  <a:tcPr marL="47625" marR="47625" marT="47625" marB="47625" anchor="ctr"/>
                </a:tc>
                <a:tc>
                  <a:txBody>
                    <a:bodyPr/>
                    <a:lstStyle/>
                    <a:p>
                      <a:pPr rtl="0" fontAlgn="ctr"/>
                      <a:r>
                        <a:rPr lang="fr-FR" sz="1200" b="0">
                          <a:effectLst/>
                        </a:rPr>
                        <a:t>S1# </a:t>
                      </a:r>
                      <a:r>
                        <a:rPr lang="fr-FR" sz="1200" b="1">
                          <a:effectLst/>
                        </a:rPr>
                        <a:t>show history</a:t>
                      </a:r>
                    </a:p>
                  </a:txBody>
                  <a:tcPr marL="47625" marR="47625" marT="47625" marB="47625" anchor="ctr"/>
                </a:tc>
                <a:extLst>
                  <a:ext uri="{0D108BD9-81ED-4DB2-BD59-A6C34878D82A}">
                    <a16:rowId xmlns:a16="http://schemas.microsoft.com/office/drawing/2014/main" val="3568878491"/>
                  </a:ext>
                </a:extLst>
              </a:tr>
              <a:tr h="621817">
                <a:tc>
                  <a:txBody>
                    <a:bodyPr/>
                    <a:lstStyle/>
                    <a:p>
                      <a:pPr rtl="0" fontAlgn="ctr"/>
                      <a:r>
                        <a:rPr lang="fr-FR" sz="1200" b="0">
                          <a:effectLst/>
                        </a:rPr>
                        <a:t>Affichez les informations IP d'une interface.</a:t>
                      </a:r>
                    </a:p>
                  </a:txBody>
                  <a:tcPr marL="47625" marR="47625" marT="47625" marB="47625" anchor="ctr"/>
                </a:tc>
                <a:tc>
                  <a:txBody>
                    <a:bodyPr/>
                    <a:lstStyle/>
                    <a:p>
                      <a:pPr rtl="0" fontAlgn="ctr"/>
                      <a:r>
                        <a:rPr lang="fr-FR" sz="1200" b="0">
                          <a:effectLst/>
                        </a:rPr>
                        <a:t>S1# </a:t>
                      </a:r>
                      <a:r>
                        <a:rPr lang="fr-FR" sz="1200" b="1">
                          <a:effectLst/>
                        </a:rPr>
                        <a:t>show ip interface</a:t>
                      </a:r>
                      <a:r>
                        <a:rPr lang="fr-FR" sz="1200" b="0">
                          <a:effectLst/>
                        </a:rPr>
                        <a:t> [</a:t>
                      </a:r>
                      <a:r>
                        <a:rPr lang="fr-FR" sz="1200" b="0" i="1">
                          <a:effectLst/>
                        </a:rPr>
                        <a:t>interface-id</a:t>
                      </a:r>
                      <a:r>
                        <a:rPr lang="fr-FR" sz="1200" b="0">
                          <a:effectLst/>
                        </a:rPr>
                        <a:t>]</a:t>
                      </a:r>
                    </a:p>
                    <a:p>
                      <a:pPr rtl="0" fontAlgn="ctr"/>
                      <a:r>
                        <a:rPr lang="fr-FR" sz="1200" b="0">
                          <a:effectLst/>
                        </a:rPr>
                        <a:t>OU</a:t>
                      </a:r>
                    </a:p>
                    <a:p>
                      <a:pPr rtl="0" fontAlgn="ctr"/>
                      <a:r>
                        <a:rPr lang="fr-FR" sz="1200" b="0">
                          <a:effectLst/>
                        </a:rPr>
                        <a:t>S1# </a:t>
                      </a:r>
                      <a:r>
                        <a:rPr lang="fr-FR" sz="1200" b="1">
                          <a:effectLst/>
                        </a:rPr>
                        <a:t>show ipv6 interface</a:t>
                      </a:r>
                      <a:r>
                        <a:rPr lang="fr-FR" sz="1200" b="0">
                          <a:effectLst/>
                        </a:rPr>
                        <a:t> [</a:t>
                      </a:r>
                      <a:r>
                        <a:rPr lang="fr-FR" sz="1200" b="0" i="1">
                          <a:effectLst/>
                        </a:rPr>
                        <a:t>interface-id</a:t>
                      </a:r>
                      <a:r>
                        <a:rPr lang="fr-FR" sz="1200" b="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rtl="0" fontAlgn="ctr"/>
                      <a:r>
                        <a:rPr lang="fr-FR" sz="1200" b="0">
                          <a:effectLst/>
                        </a:rPr>
                        <a:t>Affichez la table d'adresses MAC.</a:t>
                      </a:r>
                    </a:p>
                  </a:txBody>
                  <a:tcPr marL="47625" marR="47625" marT="47625" marB="47625" anchor="ctr"/>
                </a:tc>
                <a:tc>
                  <a:txBody>
                    <a:bodyPr/>
                    <a:lstStyle/>
                    <a:p>
                      <a:pPr rtl="0" fontAlgn="ctr"/>
                      <a:r>
                        <a:rPr lang="fr-FR" sz="1200" b="0">
                          <a:effectLst/>
                        </a:rPr>
                        <a:t>S1# </a:t>
                      </a:r>
                      <a:r>
                        <a:rPr lang="fr-FR" sz="1200" b="1">
                          <a:effectLst/>
                        </a:rPr>
                        <a:t>show mac-address-table</a:t>
                      </a:r>
                    </a:p>
                    <a:p>
                      <a:pPr rtl="0" fontAlgn="ctr"/>
                      <a:r>
                        <a:rPr lang="fr-FR" sz="1200" b="0">
                          <a:effectLst/>
                        </a:rPr>
                        <a:t>OU</a:t>
                      </a:r>
                    </a:p>
                    <a:p>
                      <a:pPr rtl="0" fontAlgn="ctr"/>
                      <a:r>
                        <a:rPr lang="fr-FR" sz="1200" b="0">
                          <a:effectLst/>
                        </a:rPr>
                        <a:t>S1# </a:t>
                      </a:r>
                      <a:r>
                        <a:rPr lang="fr-FR" sz="1200" b="1">
                          <a:effectLst/>
                        </a:rPr>
                        <a:t>show mac address-table</a:t>
                      </a: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ports de commutateur</a:t>
            </a:r>
            <a:br>
              <a:rPr lang="en-US" dirty="0"/>
            </a:br>
            <a:r>
              <a:rPr lang="fr-FR" sz="2400"/>
              <a:t>Vérifier la configuration du port de commutateur</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10068" y="731837"/>
            <a:ext cx="8644652" cy="1704331"/>
          </a:xfrm>
        </p:spPr>
        <p:txBody>
          <a:bodyPr/>
          <a:lstStyle/>
          <a:p>
            <a:pPr marL="0" indent="0" algn="l" rtl="0"/>
            <a:r>
              <a:rPr lang="fr-FR" sz="1600">
                <a:solidFill>
                  <a:srgbClr val="000000"/>
                </a:solidFill>
              </a:rPr>
              <a:t>La commande </a:t>
            </a:r>
            <a:r>
              <a:rPr lang="fr-FR" sz="1600" b="1">
                <a:solidFill>
                  <a:srgbClr val="000000"/>
                </a:solidFill>
              </a:rPr>
              <a:t>show running-config</a:t>
            </a:r>
            <a:r>
              <a:rPr lang="fr-FR" sz="1600">
                <a:solidFill>
                  <a:srgbClr val="000000"/>
                </a:solidFill>
              </a:rPr>
              <a:t> peut être utilisée pour vérifier que le commutateur a été correctement configuré. À partir de la sortie abrégée de l'échantillon sur S1, quelques informations importantes sont présentées dans la figure:</a:t>
            </a:r>
          </a:p>
          <a:p>
            <a:pPr marL="342900" indent="-342900" algn="l" rtl="0">
              <a:buFont typeface="Arial" panose="020B0604020202020204" pitchFamily="34" charset="0"/>
              <a:buChar char="•"/>
            </a:pPr>
            <a:r>
              <a:rPr lang="fr-FR" sz="1600">
                <a:solidFill>
                  <a:srgbClr val="000000"/>
                </a:solidFill>
              </a:rPr>
              <a:t>L'interface Fast Ethernet 0/18 configurée à l’aide du réseau local virtuel VLAN99 de gestion</a:t>
            </a:r>
          </a:p>
          <a:p>
            <a:pPr marL="342900" indent="-342900" algn="l" rtl="0">
              <a:buFont typeface="Arial" panose="020B0604020202020204" pitchFamily="34" charset="0"/>
              <a:buChar char="•"/>
            </a:pPr>
            <a:r>
              <a:rPr lang="fr-FR" sz="1600">
                <a:solidFill>
                  <a:srgbClr val="000000"/>
                </a:solidFill>
              </a:rPr>
              <a:t>VLAN99 est configuré avec l'adresse IPv4 172.17.99.11 255.255.255.0</a:t>
            </a:r>
          </a:p>
          <a:p>
            <a:pPr marL="342900" indent="-342900" algn="l" rtl="0">
              <a:buFont typeface="Arial" panose="020B0604020202020204" pitchFamily="34" charset="0"/>
              <a:buChar char="•"/>
            </a:pPr>
            <a:r>
              <a:rPr lang="fr-FR" sz="1600">
                <a:solidFill>
                  <a:srgbClr val="000000"/>
                </a:solidFill>
              </a:rPr>
              <a:t>Passerelle par défaut définie à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2146642" y="2436168"/>
            <a:ext cx="3781168" cy="2573295"/>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ports de commutateur</a:t>
            </a:r>
            <a:br>
              <a:rPr lang="en-US" dirty="0"/>
            </a:br>
            <a:r>
              <a:rPr lang="fr-FR" sz="2400"/>
              <a:t>Vérifier la configuration du port de commutateur (Suite)</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rtl="0"/>
            <a:r>
              <a:rPr lang="fr-FR" sz="1500">
                <a:solidFill>
                  <a:srgbClr val="000000"/>
                </a:solidFill>
              </a:rPr>
              <a:t>La commande </a:t>
            </a:r>
            <a:r>
              <a:rPr lang="fr-FR" sz="1500" b="1">
                <a:solidFill>
                  <a:srgbClr val="000000"/>
                </a:solidFill>
              </a:rPr>
              <a:t>show interfaces</a:t>
            </a:r>
            <a:r>
              <a:rPr lang="fr-FR" sz="1500">
                <a:solidFill>
                  <a:srgbClr val="000000"/>
                </a:solidFill>
              </a:rPr>
              <a:t> est une autre commande couramment utilisée, qui affiche des informations d'état et de statistiques sur les interfaces réseau du commutateur. La commande </a:t>
            </a:r>
            <a:r>
              <a:rPr lang="fr-FR" sz="1500" b="1">
                <a:solidFill>
                  <a:srgbClr val="000000"/>
                </a:solidFill>
              </a:rPr>
              <a:t>show interfaces</a:t>
            </a:r>
            <a:r>
              <a:rPr lang="fr-FR" sz="1500">
                <a:solidFill>
                  <a:srgbClr val="000000"/>
                </a:solidFill>
              </a:rPr>
              <a:t> est souvent utilisée lors de la configuration et du contrôle des périphériques réseau.</a:t>
            </a:r>
          </a:p>
          <a:p>
            <a:pPr marL="0" indent="0" algn="l"/>
            <a:endParaRPr lang="en-US" sz="1500" dirty="0">
              <a:solidFill>
                <a:srgbClr val="000000"/>
              </a:solidFill>
            </a:endParaRPr>
          </a:p>
          <a:p>
            <a:pPr marL="0" indent="0" algn="l" rtl="0"/>
            <a:r>
              <a:rPr lang="fr-FR" sz="1500">
                <a:solidFill>
                  <a:srgbClr val="000000"/>
                </a:solidFill>
              </a:rPr>
              <a:t>La première ligne de la sortie de la commande </a:t>
            </a:r>
            <a:r>
              <a:rPr lang="fr-FR" sz="1500" b="1">
                <a:solidFill>
                  <a:srgbClr val="000000"/>
                </a:solidFill>
              </a:rPr>
              <a:t>show interfaces FastEthernet 0/18</a:t>
            </a:r>
            <a:r>
              <a:rPr lang="fr-FR" sz="1500">
                <a:solidFill>
                  <a:srgbClr val="000000"/>
                </a:solidFill>
              </a:rPr>
              <a:t> indique que l'interface FastEthernet 0/18 est up/up, ce qui signifie qu'elle est opérationnelle. Plus bas, la sortie montre que le duplex est complet et que la vitesse est 100 Mbps.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des ports de commutateur</a:t>
            </a:r>
            <a:br>
              <a:rPr lang="en-US" dirty="0"/>
            </a:br>
            <a:r>
              <a:rPr lang="fr-FR" sz="2400"/>
              <a:t>Les problèmes de la couche d'accès réseau</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0" y="731837"/>
            <a:ext cx="8754719" cy="3010499"/>
          </a:xfrm>
        </p:spPr>
        <p:txBody>
          <a:bodyPr/>
          <a:lstStyle/>
          <a:p>
            <a:pPr marL="0" indent="0" algn="l" rtl="0"/>
            <a:r>
              <a:rPr lang="fr-FR" sz="1500">
                <a:solidFill>
                  <a:srgbClr val="000000"/>
                </a:solidFill>
              </a:rPr>
              <a:t>La sortie de la commande </a:t>
            </a:r>
            <a:r>
              <a:rPr lang="fr-FR" sz="1500" b="1">
                <a:solidFill>
                  <a:srgbClr val="000000"/>
                </a:solidFill>
              </a:rPr>
              <a:t>show interfaces</a:t>
            </a:r>
            <a:r>
              <a:rPr lang="fr-FR" sz="1500">
                <a:solidFill>
                  <a:srgbClr val="000000"/>
                </a:solidFill>
              </a:rPr>
              <a:t> est utile pour détecter les problèmes de supports courants. L'une des parties les plus importantes de cette sortie est l'affichage de l'état de la ligne et du protocole de liaison de données, comme le montre l'exemple.</a:t>
            </a:r>
          </a:p>
          <a:p>
            <a:pPr marL="0" indent="0" algn="l" rtl="0"/>
            <a:r>
              <a:rPr lang="fr-FR" sz="1500">
                <a:solidFill>
                  <a:srgbClr val="000000"/>
                </a:solidFill>
              </a:rPr>
              <a:t>Le premier paramètre (FastEthernet0/1 is up) fait référence à la couche matérielle et indique si l’interface reçoit un signal de détection de porteuse. Le deuxième paramètre (le protocole de ligne est active) fait référence à la couche de liaison de données et indique si les messages de test d'activité du protocole de couche liaison de données sont en cours de réception. Selon les sorties de la commande </a:t>
            </a:r>
            <a:r>
              <a:rPr lang="fr-FR" sz="1500" b="1">
                <a:solidFill>
                  <a:srgbClr val="000000"/>
                </a:solidFill>
              </a:rPr>
              <a:t>show interfaces</a:t>
            </a:r>
            <a:r>
              <a:rPr lang="fr-FR" sz="1500">
                <a:solidFill>
                  <a:srgbClr val="000000"/>
                </a:solidFill>
              </a:rPr>
              <a:t> les problèmes éventuels peuvent être résolus comme suit :</a:t>
            </a:r>
          </a:p>
          <a:p>
            <a:pPr marL="358835" lvl="1" indent="-285750" rtl="0">
              <a:buFont typeface="Arial" panose="020B0604020202020204" pitchFamily="34" charset="0"/>
              <a:buChar char="•"/>
            </a:pPr>
            <a:r>
              <a:rPr lang="fr-FR" sz="1200">
                <a:solidFill>
                  <a:srgbClr val="000000"/>
                </a:solidFill>
              </a:rPr>
              <a:t>Si l’interface est active et que le protocole de ligne est désactivé, un problème existe. Il peut y avoir une incompatibilité de type d'encapsulation, l'interface à l'autre extrémité peut être désactivée ou il peut y avoir un problème matériel.</a:t>
            </a:r>
          </a:p>
          <a:p>
            <a:pPr marL="358835" lvl="1" indent="-285750" rtl="0">
              <a:buFont typeface="Arial" panose="020B0604020202020204" pitchFamily="34" charset="0"/>
              <a:buChar char="•"/>
            </a:pPr>
            <a:r>
              <a:rPr lang="fr-FR" sz="1200">
                <a:solidFill>
                  <a:srgbClr val="000000"/>
                </a:solidFill>
              </a:rPr>
              <a:t>Si le protocole de ligne et l'interface sont tous les deux en panne, un câble n'est pas connecté ou un autre problème d'interface existe. Par exemple, dans une connexion dos à dos, l'autre extrémité de la connexion peut être administrativement en panne.</a:t>
            </a:r>
          </a:p>
          <a:p>
            <a:pPr marL="358835" lvl="1" indent="-285750" rtl="0">
              <a:buFont typeface="Arial" panose="020B0604020202020204" pitchFamily="34" charset="0"/>
              <a:buChar char="•"/>
            </a:pPr>
            <a:r>
              <a:rPr lang="fr-FR" sz="1200">
                <a:solidFill>
                  <a:srgbClr val="000000"/>
                </a:solidFill>
              </a:rPr>
              <a:t>Si l'interface est désactivée sur le plan administratif, cela signifie qu'elle a été désactivée manuellement (la commande </a:t>
            </a:r>
            <a:r>
              <a:rPr lang="fr-FR" sz="1200" b="1">
                <a:solidFill>
                  <a:srgbClr val="000000"/>
                </a:solidFill>
              </a:rPr>
              <a:t>shutdown</a:t>
            </a:r>
            <a:r>
              <a:rPr lang="fr-FR" sz="1200">
                <a:solidFill>
                  <a:srgbClr val="000000"/>
                </a:solidFill>
              </a:rPr>
              <a:t> a été émise) dans la configuration courante.</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277E86D8-D909-2045-A1B3-C364C324C50C}"/>
              </a:ext>
            </a:extLst>
          </p:cNvPr>
          <p:cNvPicPr>
            <a:picLocks noChangeAspect="1"/>
          </p:cNvPicPr>
          <p:nvPr/>
        </p:nvPicPr>
        <p:blipFill>
          <a:blip r:embed="rId4"/>
          <a:stretch>
            <a:fillRect/>
          </a:stretch>
        </p:blipFill>
        <p:spPr>
          <a:xfrm>
            <a:off x="788614" y="3742336"/>
            <a:ext cx="7177490" cy="1022313"/>
          </a:xfrm>
          <a:prstGeom prst="rect">
            <a:avLst/>
          </a:prstGeom>
        </p:spPr>
      </p:pic>
    </p:spTree>
    <p:custDataLst>
      <p:tags r:id="rId1"/>
    </p:custDataLst>
    <p:extLst>
      <p:ext uri="{BB962C8B-B14F-4D97-AF65-F5344CB8AC3E}">
        <p14:creationId xmlns:p14="http://schemas.microsoft.com/office/powerpoint/2010/main" val="16592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des ports de commutateur</a:t>
            </a:r>
            <a:br>
              <a:rPr lang="en-US" dirty="0"/>
            </a:br>
            <a:r>
              <a:rPr lang="fr-FR" sz="2400"/>
              <a:t>Les problèmes de la couche d'accès réseau (Suite)</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rtl="0"/>
            <a:r>
              <a:rPr lang="fr-FR" sz="1800">
                <a:solidFill>
                  <a:srgbClr val="000000"/>
                </a:solidFill>
              </a:rPr>
              <a:t>La sortie de la commande </a:t>
            </a:r>
            <a:r>
              <a:rPr lang="fr-FR" sz="1800" b="1">
                <a:solidFill>
                  <a:srgbClr val="000000"/>
                </a:solidFill>
              </a:rPr>
              <a:t>show interfaces</a:t>
            </a:r>
            <a:r>
              <a:rPr lang="fr-FR" sz="1800">
                <a:solidFill>
                  <a:srgbClr val="000000"/>
                </a:solidFill>
              </a:rPr>
              <a:t> affiche les compteurs et les statistiques pour l'interface FastEtherNet0/18, comme illustré ici:</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des ports de commutateur</a:t>
            </a:r>
            <a:br>
              <a:rPr lang="en-US" dirty="0"/>
            </a:br>
            <a:r>
              <a:rPr lang="fr-FR" sz="2400"/>
              <a:t>Les problèmes de la couche d'accès réseau (Suite)</a:t>
            </a:r>
          </a:p>
        </p:txBody>
      </p:sp>
      <p:sp>
        <p:nvSpPr>
          <p:cNvPr id="7" name="Rectangle 6">
            <a:extLst>
              <a:ext uri="{FF2B5EF4-FFF2-40B4-BE49-F238E27FC236}">
                <a16:creationId xmlns:a16="http://schemas.microsoft.com/office/drawing/2014/main" id="{3E6937AF-613C-9A48-B435-501EDFB7AEC4}"/>
              </a:ext>
            </a:extLst>
          </p:cNvPr>
          <p:cNvSpPr/>
          <p:nvPr/>
        </p:nvSpPr>
        <p:spPr>
          <a:xfrm>
            <a:off x="431800" y="660934"/>
            <a:ext cx="8539205" cy="830997"/>
          </a:xfrm>
          <a:prstGeom prst="rect">
            <a:avLst/>
          </a:prstGeom>
        </p:spPr>
        <p:txBody>
          <a:bodyPr wrap="square">
            <a:spAutoFit/>
          </a:bodyPr>
          <a:lstStyle/>
          <a:p>
            <a:pPr rtl="0"/>
            <a:r>
              <a:rPr lang="fr-FR" sz="1600">
                <a:solidFill>
                  <a:srgbClr val="000000"/>
                </a:solidFill>
                <a:latin typeface="CiscoSans"/>
              </a:rPr>
              <a:t>Certaines erreurs de support ne sont pas assez graves pour provoquer la défaillance du circuit, mais causent des problèmes de performances réseau. Le tableau explique certaines de ces erreurs courantes qui peuvent être détectées à l'aide de la commande </a:t>
            </a:r>
            <a:r>
              <a:rPr lang="fr-FR" sz="1600" b="1">
                <a:solidFill>
                  <a:srgbClr val="000000"/>
                </a:solidFill>
                <a:latin typeface="CiscoSans"/>
              </a:rPr>
              <a:t>show interfaces</a:t>
            </a:r>
            <a:r>
              <a:rPr lang="fr-FR" sz="1600">
                <a:solidFill>
                  <a:srgbClr val="000000"/>
                </a:solidFill>
                <a:latin typeface="CiscoSans"/>
              </a:rPr>
              <a:t> .</a:t>
            </a:r>
          </a:p>
        </p:txBody>
      </p:sp>
      <p:graphicFrame>
        <p:nvGraphicFramePr>
          <p:cNvPr id="6" name="Content Placeholder 5">
            <a:extLst>
              <a:ext uri="{FF2B5EF4-FFF2-40B4-BE49-F238E27FC236}">
                <a16:creationId xmlns:a16="http://schemas.microsoft.com/office/drawing/2014/main" id="{C8A96400-C167-8F43-81D2-EC06BCDACF46}"/>
              </a:ext>
            </a:extLst>
          </p:cNvPr>
          <p:cNvGraphicFramePr>
            <a:graphicFrameLocks noGrp="1"/>
          </p:cNvGraphicFramePr>
          <p:nvPr>
            <p:ph idx="1"/>
            <p:extLst>
              <p:ext uri="{D42A27DB-BD31-4B8C-83A1-F6EECF244321}">
                <p14:modId xmlns:p14="http://schemas.microsoft.com/office/powerpoint/2010/main" val="4056631847"/>
              </p:ext>
            </p:extLst>
          </p:nvPr>
        </p:nvGraphicFramePr>
        <p:xfrm>
          <a:off x="431800" y="1500745"/>
          <a:ext cx="8280400" cy="3166970"/>
        </p:xfrm>
        <a:graphic>
          <a:graphicData uri="http://schemas.openxmlformats.org/drawingml/2006/table">
            <a:tbl>
              <a:tblPr firstRow="1" bandRow="1">
                <a:tableStyleId>{5C22544A-7EE6-4342-B048-85BDC9FD1C3A}</a:tableStyleId>
              </a:tblPr>
              <a:tblGrid>
                <a:gridCol w="1378851">
                  <a:extLst>
                    <a:ext uri="{9D8B030D-6E8A-4147-A177-3AD203B41FA5}">
                      <a16:colId xmlns:a16="http://schemas.microsoft.com/office/drawing/2014/main" val="2178908898"/>
                    </a:ext>
                  </a:extLst>
                </a:gridCol>
                <a:gridCol w="6901549">
                  <a:extLst>
                    <a:ext uri="{9D8B030D-6E8A-4147-A177-3AD203B41FA5}">
                      <a16:colId xmlns:a16="http://schemas.microsoft.com/office/drawing/2014/main" val="3755687166"/>
                    </a:ext>
                  </a:extLst>
                </a:gridCol>
              </a:tblGrid>
              <a:tr h="356788">
                <a:tc>
                  <a:txBody>
                    <a:bodyPr/>
                    <a:lstStyle/>
                    <a:p>
                      <a:pPr algn="l" rtl="0" fontAlgn="ctr"/>
                      <a:r>
                        <a:rPr lang="fr-FR" sz="1200" b="1">
                          <a:effectLst/>
                        </a:rPr>
                        <a:t>Type d'erreur</a:t>
                      </a:r>
                    </a:p>
                  </a:txBody>
                  <a:tcPr marL="47625" marR="47625" marT="47625" marB="47625" anchor="ctr"/>
                </a:tc>
                <a:tc>
                  <a:txBody>
                    <a:bodyPr/>
                    <a:lstStyle/>
                    <a:p>
                      <a:pPr algn="l" rtl="0" fontAlgn="ctr"/>
                      <a:r>
                        <a:rPr lang="fr-FR" sz="1200" b="1">
                          <a:effectLst/>
                        </a:rPr>
                        <a:t>Description</a:t>
                      </a:r>
                    </a:p>
                  </a:txBody>
                  <a:tcPr marL="47625" marR="47625" marT="47625" marB="47625" anchor="ctr"/>
                </a:tc>
                <a:extLst>
                  <a:ext uri="{0D108BD9-81ED-4DB2-BD59-A6C34878D82A}">
                    <a16:rowId xmlns:a16="http://schemas.microsoft.com/office/drawing/2014/main" val="621051334"/>
                  </a:ext>
                </a:extLst>
              </a:tr>
              <a:tr h="356788">
                <a:tc>
                  <a:txBody>
                    <a:bodyPr/>
                    <a:lstStyle/>
                    <a:p>
                      <a:pPr rtl="0" fontAlgn="ctr"/>
                      <a:r>
                        <a:rPr lang="fr-FR" sz="1200" b="1">
                          <a:effectLst/>
                        </a:rPr>
                        <a:t>Erreurs en entrée</a:t>
                      </a:r>
                    </a:p>
                  </a:txBody>
                  <a:tcPr marL="47625" marR="47625" marT="47625" marB="47625" anchor="ctr"/>
                </a:tc>
                <a:tc>
                  <a:txBody>
                    <a:bodyPr/>
                    <a:lstStyle/>
                    <a:p>
                      <a:pPr rtl="0" fontAlgn="ctr"/>
                      <a:r>
                        <a:rPr lang="fr-FR" sz="1200" b="0">
                          <a:effectLst/>
                        </a:rPr>
                        <a:t>Nombre total d'erreurs. Elles comprennent les trames incomplètes, trames géantes, pas de mémoire tampon, CRC, trame, débordement et comptes ignorés.</a:t>
                      </a:r>
                    </a:p>
                  </a:txBody>
                  <a:tcPr marL="47625" marR="47625" marT="47625" marB="47625" anchor="ctr"/>
                </a:tc>
                <a:extLst>
                  <a:ext uri="{0D108BD9-81ED-4DB2-BD59-A6C34878D82A}">
                    <a16:rowId xmlns:a16="http://schemas.microsoft.com/office/drawing/2014/main" val="670375258"/>
                  </a:ext>
                </a:extLst>
              </a:tr>
              <a:tr h="443541">
                <a:tc>
                  <a:txBody>
                    <a:bodyPr/>
                    <a:lstStyle/>
                    <a:p>
                      <a:pPr rtl="0" fontAlgn="ctr"/>
                      <a:r>
                        <a:rPr lang="fr-FR" sz="1200" b="1">
                          <a:effectLst/>
                        </a:rPr>
                        <a:t>Trames incomplètes</a:t>
                      </a:r>
                    </a:p>
                  </a:txBody>
                  <a:tcPr marL="47625" marR="47625" marT="47625" marB="47625" anchor="ctr"/>
                </a:tc>
                <a:tc>
                  <a:txBody>
                    <a:bodyPr/>
                    <a:lstStyle/>
                    <a:p>
                      <a:pPr rtl="0" fontAlgn="ctr"/>
                      <a:r>
                        <a:rPr lang="fr-FR" sz="1200" b="0">
                          <a:effectLst/>
                        </a:rPr>
                        <a:t>Paquets éliminés car ils sont inférieurs à la taille de paquet minimale définie pour le support. Par exemple, toute trame Ethernet inférieure à 64 octets est considérée comme incomplète.</a:t>
                      </a:r>
                    </a:p>
                  </a:txBody>
                  <a:tcPr marL="47625" marR="47625" marT="47625" marB="47625" anchor="ctr"/>
                </a:tc>
                <a:extLst>
                  <a:ext uri="{0D108BD9-81ED-4DB2-BD59-A6C34878D82A}">
                    <a16:rowId xmlns:a16="http://schemas.microsoft.com/office/drawing/2014/main" val="1960010664"/>
                  </a:ext>
                </a:extLst>
              </a:tr>
              <a:tr h="443541">
                <a:tc>
                  <a:txBody>
                    <a:bodyPr/>
                    <a:lstStyle/>
                    <a:p>
                      <a:pPr rtl="0" fontAlgn="ctr"/>
                      <a:r>
                        <a:rPr lang="fr-FR" sz="1200" b="1">
                          <a:effectLst/>
                        </a:rPr>
                        <a:t>Trames géantes</a:t>
                      </a:r>
                    </a:p>
                  </a:txBody>
                  <a:tcPr marL="47625" marR="47625" marT="47625" marB="47625" anchor="ctr"/>
                </a:tc>
                <a:tc>
                  <a:txBody>
                    <a:bodyPr/>
                    <a:lstStyle/>
                    <a:p>
                      <a:pPr rtl="0" fontAlgn="ctr"/>
                      <a:r>
                        <a:rPr lang="fr-FR" sz="1200" b="0">
                          <a:effectLst/>
                        </a:rPr>
                        <a:t>Paquets éliminés car ils sont supérieurs à la taille de paquet maximale définie pour le support. Par exemple, toute trame Ethernet supérieure à 1518 octets est considérée comme «géante».</a:t>
                      </a:r>
                    </a:p>
                  </a:txBody>
                  <a:tcPr marL="47625" marR="47625" marT="47625" marB="47625" anchor="ctr"/>
                </a:tc>
                <a:extLst>
                  <a:ext uri="{0D108BD9-81ED-4DB2-BD59-A6C34878D82A}">
                    <a16:rowId xmlns:a16="http://schemas.microsoft.com/office/drawing/2014/main" val="1312255973"/>
                  </a:ext>
                </a:extLst>
              </a:tr>
              <a:tr h="356788">
                <a:tc>
                  <a:txBody>
                    <a:bodyPr/>
                    <a:lstStyle/>
                    <a:p>
                      <a:pPr rtl="0" fontAlgn="ctr"/>
                      <a:r>
                        <a:rPr lang="fr-FR" sz="1200" b="1">
                          <a:effectLst/>
                        </a:rPr>
                        <a:t>CRC</a:t>
                      </a:r>
                    </a:p>
                  </a:txBody>
                  <a:tcPr marL="47625" marR="47625" marT="47625" marB="47625" anchor="ctr"/>
                </a:tc>
                <a:tc>
                  <a:txBody>
                    <a:bodyPr/>
                    <a:lstStyle/>
                    <a:p>
                      <a:pPr rtl="0" fontAlgn="ctr"/>
                      <a:r>
                        <a:rPr lang="fr-FR" sz="1200" b="0">
                          <a:effectLst/>
                        </a:rPr>
                        <a:t>Les erreurs CRC sont générées lorsque la somme de contrôle calculée ne correspond pas à la somme de contrôle reçue.</a:t>
                      </a:r>
                    </a:p>
                  </a:txBody>
                  <a:tcPr marL="47625" marR="47625" marT="47625" marB="47625" anchor="ctr"/>
                </a:tc>
                <a:extLst>
                  <a:ext uri="{0D108BD9-81ED-4DB2-BD59-A6C34878D82A}">
                    <a16:rowId xmlns:a16="http://schemas.microsoft.com/office/drawing/2014/main" val="3670836750"/>
                  </a:ext>
                </a:extLst>
              </a:tr>
              <a:tr h="443541">
                <a:tc>
                  <a:txBody>
                    <a:bodyPr/>
                    <a:lstStyle/>
                    <a:p>
                      <a:pPr rtl="0" fontAlgn="ctr"/>
                      <a:r>
                        <a:rPr lang="fr-FR" sz="1200" b="1">
                          <a:effectLst/>
                        </a:rPr>
                        <a:t>Erreurs en sortie</a:t>
                      </a:r>
                    </a:p>
                  </a:txBody>
                  <a:tcPr marL="47625" marR="47625" marT="47625" marB="47625" anchor="ctr"/>
                </a:tc>
                <a:tc>
                  <a:txBody>
                    <a:bodyPr/>
                    <a:lstStyle/>
                    <a:p>
                      <a:pPr rtl="0" fontAlgn="ctr"/>
                      <a:r>
                        <a:rPr lang="fr-FR" sz="1200" b="0">
                          <a:effectLst/>
                        </a:rPr>
                        <a:t>Somme de toutes les erreurs ayant empêché la transmission finale des datagrammes vers l'interface examinée.</a:t>
                      </a:r>
                    </a:p>
                  </a:txBody>
                  <a:tcPr marL="47625" marR="47625" marT="47625" marB="47625" anchor="ctr"/>
                </a:tc>
                <a:extLst>
                  <a:ext uri="{0D108BD9-81ED-4DB2-BD59-A6C34878D82A}">
                    <a16:rowId xmlns:a16="http://schemas.microsoft.com/office/drawing/2014/main" val="50707273"/>
                  </a:ext>
                </a:extLst>
              </a:tr>
              <a:tr h="356788">
                <a:tc>
                  <a:txBody>
                    <a:bodyPr/>
                    <a:lstStyle/>
                    <a:p>
                      <a:pPr rtl="0" fontAlgn="ctr"/>
                      <a:r>
                        <a:rPr lang="fr-FR" sz="1200" b="1">
                          <a:effectLst/>
                        </a:rPr>
                        <a:t>Collisions</a:t>
                      </a:r>
                    </a:p>
                  </a:txBody>
                  <a:tcPr marL="47625" marR="47625" marT="47625" marB="47625" anchor="ctr"/>
                </a:tc>
                <a:tc>
                  <a:txBody>
                    <a:bodyPr/>
                    <a:lstStyle/>
                    <a:p>
                      <a:pPr rtl="0" fontAlgn="ctr"/>
                      <a:r>
                        <a:rPr lang="fr-FR" sz="1200" b="0">
                          <a:effectLst/>
                        </a:rPr>
                        <a:t>Nombre de messages retransmis à cause d'une collision Ethernet.</a:t>
                      </a:r>
                    </a:p>
                  </a:txBody>
                  <a:tcPr marL="47625" marR="47625" marT="47625" marB="47625" anchor="ctr"/>
                </a:tc>
                <a:extLst>
                  <a:ext uri="{0D108BD9-81ED-4DB2-BD59-A6C34878D82A}">
                    <a16:rowId xmlns:a16="http://schemas.microsoft.com/office/drawing/2014/main" val="950087606"/>
                  </a:ext>
                </a:extLst>
              </a:tr>
              <a:tr h="356788">
                <a:tc>
                  <a:txBody>
                    <a:bodyPr/>
                    <a:lstStyle/>
                    <a:p>
                      <a:pPr rtl="0" fontAlgn="ctr"/>
                      <a:r>
                        <a:rPr lang="fr-FR" sz="1200" b="1">
                          <a:effectLst/>
                        </a:rPr>
                        <a:t>Collisions tardives</a:t>
                      </a:r>
                    </a:p>
                  </a:txBody>
                  <a:tcPr marL="47625" marR="47625" marT="47625" marB="47625" anchor="ctr"/>
                </a:tc>
                <a:tc>
                  <a:txBody>
                    <a:bodyPr/>
                    <a:lstStyle/>
                    <a:p>
                      <a:pPr rtl="0" fontAlgn="ctr"/>
                      <a:r>
                        <a:rPr lang="fr-FR" sz="1200" b="0">
                          <a:effectLst/>
                        </a:rPr>
                        <a:t>Collision se produisant après la transmission de 512 bits de la trame.</a:t>
                      </a:r>
                    </a:p>
                  </a:txBody>
                  <a:tcPr marL="47625" marR="47625" marT="47625" marB="47625" anchor="ctr"/>
                </a:tc>
                <a:extLst>
                  <a:ext uri="{0D108BD9-81ED-4DB2-BD59-A6C34878D82A}">
                    <a16:rowId xmlns:a16="http://schemas.microsoft.com/office/drawing/2014/main" val="2783781213"/>
                  </a:ext>
                </a:extLst>
              </a:tr>
            </a:tbl>
          </a:graphicData>
        </a:graphic>
      </p:graphicFrame>
    </p:spTree>
    <p:custDataLst>
      <p:tags r:id="rId1"/>
    </p:custDataLst>
    <p:extLst>
      <p:ext uri="{BB962C8B-B14F-4D97-AF65-F5344CB8AC3E}">
        <p14:creationId xmlns:p14="http://schemas.microsoft.com/office/powerpoint/2010/main" val="717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ports de commutateur</a:t>
            </a:r>
            <a:br>
              <a:rPr lang="en-US" dirty="0"/>
            </a:br>
            <a:r>
              <a:rPr lang="fr-FR" sz="2400"/>
              <a:t>Erreurs en entrée et en sortie de l'interface</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«Erreurs en entrée» est la somme de toutes les erreurs dans les datagrammes qui ont été reçues sur l'interface examinée. Cela comprennent les trames incomplètes, trames géantes, pas de mémoire tampon, CRC, trame, débordement et comptes ignorés. Les erreurs en entrée signalées par la commande </a:t>
            </a:r>
            <a:r>
              <a:rPr lang="fr-FR" sz="1600" b="1">
                <a:solidFill>
                  <a:srgbClr val="000000"/>
                </a:solidFill>
              </a:rPr>
              <a:t>show interfaces</a:t>
            </a:r>
            <a:r>
              <a:rPr lang="fr-FR" sz="1600">
                <a:solidFill>
                  <a:srgbClr val="000000"/>
                </a:solidFill>
              </a:rPr>
              <a:t> sont notamment:</a:t>
            </a:r>
          </a:p>
          <a:p>
            <a:pPr marL="358835" lvl="1" indent="-285750" rtl="0">
              <a:buFont typeface="Arial" panose="020B0604020202020204" pitchFamily="34" charset="0"/>
              <a:buChar char="•"/>
            </a:pPr>
            <a:r>
              <a:rPr lang="fr-FR" sz="1600" b="1">
                <a:solidFill>
                  <a:srgbClr val="000000"/>
                </a:solidFill>
              </a:rPr>
              <a:t>Trames incomplètes (Runt Frames)</a:t>
            </a:r>
            <a:r>
              <a:rPr lang="fr-FR" sz="1600">
                <a:solidFill>
                  <a:srgbClr val="000000"/>
                </a:solidFill>
              </a:rPr>
              <a:t> - Les trames Ethernet qui sont plus courtes que la longueur minimale autorisée de 64 octets sont appelées trames incomplètes. Le mauvais fonctionnement des NIC est la cause habituelle d'un nombre excessif de trames incomplètes, mais il peut aussi être causé par des collisions.</a:t>
            </a:r>
          </a:p>
          <a:p>
            <a:pPr marL="358835" lvl="1" indent="-285750" rtl="0">
              <a:buFont typeface="Arial" panose="020B0604020202020204" pitchFamily="34" charset="0"/>
              <a:buChar char="•"/>
            </a:pPr>
            <a:r>
              <a:rPr lang="fr-FR" sz="1600" b="1">
                <a:solidFill>
                  <a:srgbClr val="000000"/>
                </a:solidFill>
              </a:rPr>
              <a:t>Géants</a:t>
            </a:r>
            <a:r>
              <a:rPr lang="fr-FR" sz="1600">
                <a:solidFill>
                  <a:srgbClr val="000000"/>
                </a:solidFill>
              </a:rPr>
              <a:t> - Les trames Ethernet qui dépassent la taille maximale autorisée sont appelées géants.</a:t>
            </a:r>
          </a:p>
          <a:p>
            <a:pPr marL="358835" lvl="1" indent="-285750" rtl="0">
              <a:buFont typeface="Arial" panose="020B0604020202020204" pitchFamily="34" charset="0"/>
              <a:buChar char="•"/>
            </a:pPr>
            <a:r>
              <a:rPr lang="fr-FR" sz="1600" b="1">
                <a:solidFill>
                  <a:srgbClr val="000000"/>
                </a:solidFill>
              </a:rPr>
              <a:t>Erreurs CRC</a:t>
            </a:r>
            <a:r>
              <a:rPr lang="fr-FR" sz="1600">
                <a:solidFill>
                  <a:srgbClr val="000000"/>
                </a:solidFill>
              </a:rPr>
              <a:t> - Sur les interfaces Ethernet et série, les erreurs CRC indiquent généralement une erreur relative au support ou au câble. Parmi les causes les plus courantes, on compte les interférences électriques, des connexions lâches ou endommagées, ou l'utilisation d'un câble incorrect. Si vous constatez un nombre élevé d'erreurs CRC, la liaison présente un bruit trop important et vous devriez vérifier le câble. Vous devez également rechercher les sources de bruit et les éliminer.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270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Configurer les ports de commutateur</a:t>
            </a:r>
            <a:br>
              <a:rPr lang="en-US" dirty="0"/>
            </a:br>
            <a:r>
              <a:rPr lang="fr-FR" sz="2400"/>
              <a:t>Erreurs en entrée et en sortie de l'interface (Suite)</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«Erreurs en sortie» sont la somme de toutes les erreurs ayant empêché la transmission finale des datagrammes vers l'interface examinée. Les erreurs en sortie signalées par la commande </a:t>
            </a:r>
            <a:r>
              <a:rPr lang="fr-FR" sz="1600" b="1">
                <a:solidFill>
                  <a:srgbClr val="000000"/>
                </a:solidFill>
              </a:rPr>
              <a:t>show interfaces</a:t>
            </a:r>
            <a:r>
              <a:rPr lang="fr-FR" sz="1600">
                <a:solidFill>
                  <a:srgbClr val="000000"/>
                </a:solidFill>
              </a:rPr>
              <a:t> ont notamment:</a:t>
            </a:r>
          </a:p>
          <a:p>
            <a:pPr marL="358835" lvl="1" indent="-285750" rtl="0">
              <a:buFont typeface="Arial" panose="020B0604020202020204" pitchFamily="34" charset="0"/>
              <a:buChar char="•"/>
            </a:pPr>
            <a:r>
              <a:rPr lang="fr-FR" sz="1600" b="1">
                <a:solidFill>
                  <a:srgbClr val="000000"/>
                </a:solidFill>
              </a:rPr>
              <a:t>Collisions</a:t>
            </a:r>
            <a:r>
              <a:rPr lang="fr-FR" sz="1600">
                <a:solidFill>
                  <a:srgbClr val="000000"/>
                </a:solidFill>
              </a:rPr>
              <a:t> - les collisions lors de fonctionnement en mode intégral simultané sont normales. Cependant, vous ne devez pas observer de collisions sur une interface configurée pour la communication duplex intégral simultanée.</a:t>
            </a:r>
          </a:p>
          <a:p>
            <a:pPr marL="358835" lvl="1" indent="-285750" rtl="0">
              <a:buFont typeface="Arial" panose="020B0604020202020204" pitchFamily="34" charset="0"/>
              <a:buChar char="•"/>
            </a:pPr>
            <a:r>
              <a:rPr lang="fr-FR" sz="1600" b="1">
                <a:solidFill>
                  <a:srgbClr val="000000"/>
                </a:solidFill>
              </a:rPr>
              <a:t>Collisions tardives</a:t>
            </a:r>
            <a:r>
              <a:rPr lang="fr-FR" sz="1600">
                <a:solidFill>
                  <a:srgbClr val="000000"/>
                </a:solidFill>
              </a:rPr>
              <a:t> - Une collision tardive est une collision qui se produit après que 512 bits de la trame ont été transmis. Les longueurs de câble excessives sont la cause la plus fréquente de collisions tardives. Une autre cause fréquente est la mauvaise configuration des duplex.</a:t>
            </a:r>
            <a:r>
              <a:rPr lang="fr-FR" sz="1600" b="1">
                <a:solidFill>
                  <a:srgbClr val="000000"/>
                </a:solidFill>
              </a:rPr>
              <a:t> </a:t>
            </a:r>
          </a:p>
        </p:txBody>
      </p:sp>
    </p:spTree>
    <p:custDataLst>
      <p:tags r:id="rId1"/>
    </p:custDataLst>
    <p:extLst>
      <p:ext uri="{BB962C8B-B14F-4D97-AF65-F5344CB8AC3E}">
        <p14:creationId xmlns:p14="http://schemas.microsoft.com/office/powerpoint/2010/main" val="6843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des ports de commutateur</a:t>
            </a:r>
            <a:br>
              <a:rPr lang="en-US" dirty="0"/>
            </a:br>
            <a:r>
              <a:rPr lang="fr-FR" sz="2400"/>
              <a:t>Dépannage des problèmes de la couche d'accès au réseau</a:t>
            </a:r>
          </a:p>
        </p:txBody>
      </p:sp>
      <p:sp>
        <p:nvSpPr>
          <p:cNvPr id="8" name="Rectangle 7">
            <a:extLst>
              <a:ext uri="{FF2B5EF4-FFF2-40B4-BE49-F238E27FC236}">
                <a16:creationId xmlns:a16="http://schemas.microsoft.com/office/drawing/2014/main" id="{9F4C6625-058A-DE49-BA4D-D901104DE397}"/>
              </a:ext>
            </a:extLst>
          </p:cNvPr>
          <p:cNvSpPr/>
          <p:nvPr/>
        </p:nvSpPr>
        <p:spPr>
          <a:xfrm>
            <a:off x="185352" y="1415533"/>
            <a:ext cx="2236573" cy="2062103"/>
          </a:xfrm>
          <a:prstGeom prst="rect">
            <a:avLst/>
          </a:prstGeom>
        </p:spPr>
        <p:txBody>
          <a:bodyPr wrap="square">
            <a:spAutoFit/>
          </a:bodyPr>
          <a:lstStyle/>
          <a:p>
            <a:pPr rtl="0"/>
            <a:r>
              <a:rPr lang="fr-FR" sz="1600">
                <a:solidFill>
                  <a:srgbClr val="000000"/>
                </a:solidFill>
                <a:latin typeface="+mj-lt"/>
              </a:rPr>
              <a:t>Pour dépanner les scénarios impliquant une absence de connexion, ou une mauvaise connexion, entre un commutateur et un autre appareil, suivez le processus général indiqué dans la figure.</a:t>
            </a:r>
          </a:p>
        </p:txBody>
      </p:sp>
      <p:pic>
        <p:nvPicPr>
          <p:cNvPr id="7" name="Content Placeholder 6">
            <a:extLst>
              <a:ext uri="{FF2B5EF4-FFF2-40B4-BE49-F238E27FC236}">
                <a16:creationId xmlns:a16="http://schemas.microsoft.com/office/drawing/2014/main" id="{B4C2431C-C289-B041-8C95-E6739624FA3B}"/>
              </a:ext>
            </a:extLst>
          </p:cNvPr>
          <p:cNvPicPr>
            <a:picLocks noGrp="1" noChangeAspect="1"/>
          </p:cNvPicPr>
          <p:nvPr>
            <p:ph idx="1"/>
          </p:nvPr>
        </p:nvPicPr>
        <p:blipFill>
          <a:blip r:embed="rId4"/>
          <a:stretch>
            <a:fillRect/>
          </a:stretch>
        </p:blipFill>
        <p:spPr>
          <a:xfrm>
            <a:off x="2607276" y="731837"/>
            <a:ext cx="6005384" cy="3972505"/>
          </a:xfrm>
        </p:spPr>
      </p:pic>
    </p:spTree>
    <p:custDataLst>
      <p:tags r:id="rId1"/>
    </p:custDataLst>
    <p:extLst>
      <p:ext uri="{BB962C8B-B14F-4D97-AF65-F5344CB8AC3E}">
        <p14:creationId xmlns:p14="http://schemas.microsoft.com/office/powerpoint/2010/main" val="31366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1.3 Accès à distance sécurisé</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fr-FR"/>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600325"/>
        </p:xfrm>
        <a:graphic>
          <a:graphicData uri="http://schemas.openxmlformats.org/drawingml/2006/table">
            <a:tbl>
              <a:tblPr firstRow="1" bandRow="1">
                <a:tableStyleId>{5C22544A-7EE6-4342-B048-85BDC9FD1C3A}</a:tableStyleId>
              </a:tblPr>
              <a:tblGrid>
                <a:gridCol w="2245746">
                  <a:extLst>
                    <a:ext uri="{9D8B030D-6E8A-4147-A177-3AD203B41FA5}">
                      <a16:colId xmlns:a16="http://schemas.microsoft.com/office/drawing/2014/main" val="3215831619"/>
                    </a:ext>
                  </a:extLst>
                </a:gridCol>
                <a:gridCol w="6349489">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Activité</a:t>
                      </a:r>
                      <a:r>
                        <a:rPr lang="fr-FR" sz="1400" b="0" i="0" u="none" strike="noStrike" baseline="0">
                          <a:solidFill>
                            <a:srgbClr val="000000"/>
                          </a:solidFill>
                          <a:effectLst/>
                          <a:latin typeface="+mn-lt"/>
                        </a:rPr>
                        <a:t> du mode physique de Packet Tracer</a:t>
                      </a:r>
                    </a:p>
                  </a:txBody>
                  <a:tcPr marL="9525" marR="9525" marT="9525" marB="0" anchor="b"/>
                </a:tc>
                <a:tc>
                  <a:txBody>
                    <a:bodyPr/>
                    <a:lstStyle/>
                    <a:p>
                      <a:pPr rtl="0"/>
                      <a:r>
                        <a:rPr lang="fr-FR"/>
                        <a:t>Ces activités sont effectuées à l'aide de Packet Tracer en mode </a:t>
                      </a:r>
                      <a:r>
                        <a:rPr lang="fr-FR" baseline="0"/>
                        <a:t>physique.</a:t>
                      </a:r>
                    </a:p>
                  </a:txBody>
                  <a:tcPr/>
                </a:tc>
                <a:extLst>
                  <a:ext uri="{0D108BD9-81ED-4DB2-BD59-A6C34878D82A}">
                    <a16:rowId xmlns:a16="http://schemas.microsoft.com/office/drawing/2014/main" val="2989889794"/>
                  </a:ext>
                </a:extLst>
              </a:tr>
              <a:tr h="265091">
                <a:tc>
                  <a:txBody>
                    <a:bodyPr/>
                    <a:lstStyle/>
                    <a:p>
                      <a:pPr algn="l" rtl="0" fontAlgn="b"/>
                      <a:r>
                        <a:rPr lang="fr-FR" sz="1400" b="0" i="0" u="none" strike="noStrike">
                          <a:solidFill>
                            <a:srgbClr val="000000"/>
                          </a:solidFill>
                          <a:effectLst/>
                          <a:latin typeface="+mn-lt"/>
                        </a:rPr>
                        <a:t>Travaux Pratiques</a:t>
                      </a:r>
                    </a:p>
                  </a:txBody>
                  <a:tcPr marL="9525" marR="9525" marT="9525" marB="0" anchor="b"/>
                </a:tc>
                <a:tc>
                  <a:txBody>
                    <a:bodyPr/>
                    <a:lstStyle/>
                    <a:p>
                      <a:pPr rtl="0"/>
                      <a:r>
                        <a:rPr lang="fr-FR"/>
                        <a:t>Travaux Pratiques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Ces informations se trouvent sur la page Ressources de l'instructeur. Les activités de classe sont conçues pour faciliter l'apprentissage, la discussion en classe et la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Des évaluations automatiques qui intègrent les concepts et les compétences acquises tout au long de la série de rubriques présentées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Récapte brièvement le contenu du module.</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349172368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Accès à distance sécurisé</a:t>
            </a:r>
            <a:br>
              <a:rPr lang="en-US" dirty="0"/>
            </a:br>
            <a:r>
              <a:rPr lang="fr-FR" sz="2400"/>
              <a:t>Fonctionnement de Telnet</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l" rtl="0"/>
            <a:r>
              <a:rPr lang="fr-FR" sz="1600">
                <a:solidFill>
                  <a:srgbClr val="000000"/>
                </a:solidFill>
              </a:rPr>
              <a:t>Telnet utilise le port TCP 23. Il s'agit d'un ancien protocole qui utilise la transmission non sécurisée en texte clair à la fois de l'authentification de la connexion (nom d'utilisateur et mot de passe) et des données transmises entre les dispositifs de communication.</a:t>
            </a:r>
          </a:p>
          <a:p>
            <a:pPr marL="0" indent="0" algn="l" rtl="0"/>
            <a:r>
              <a:rPr lang="fr-FR" sz="1600">
                <a:solidFill>
                  <a:srgbClr val="000000"/>
                </a:solidFill>
              </a:rPr>
              <a:t>Un acteur de menaces peut surveiller les paquets à l'aide de Wireshark. Par exemple, dans la figure, l'acteur de menace a capturé le nom d'utilisateur </a:t>
            </a:r>
            <a:r>
              <a:rPr lang="fr-FR" sz="1600" b="1">
                <a:solidFill>
                  <a:srgbClr val="000000"/>
                </a:solidFill>
              </a:rPr>
              <a:t>admin</a:t>
            </a:r>
            <a:r>
              <a:rPr lang="fr-FR" sz="1600">
                <a:solidFill>
                  <a:srgbClr val="000000"/>
                </a:solidFill>
              </a:rPr>
              <a:t> et le mot de passe </a:t>
            </a:r>
            <a:r>
              <a:rPr lang="fr-FR" sz="1600" b="1">
                <a:solidFill>
                  <a:srgbClr val="000000"/>
                </a:solidFill>
              </a:rPr>
              <a:t>ccna</a:t>
            </a:r>
            <a:r>
              <a:rPr lang="fr-FR" sz="1600">
                <a:solidFill>
                  <a:srgbClr val="000000"/>
                </a:solidFill>
              </a:rPr>
              <a:t> à partir d'une session Telnet.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Accès à distance sécurisé</a:t>
            </a:r>
            <a:br>
              <a:rPr lang="en-US" dirty="0"/>
            </a:br>
            <a:r>
              <a:rPr lang="fr-FR" sz="2400"/>
              <a:t>Fonctionnement de SSH</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l" rtl="0"/>
            <a:r>
              <a:rPr lang="fr-FR" sz="1500">
                <a:solidFill>
                  <a:srgbClr val="000000"/>
                </a:solidFill>
              </a:rPr>
              <a:t>Secure Shell (SSH) est un protocole sécurisé qui utilise le port TCP 22. Il fournit une connexion de gestion sécurisée (cryptée) à un appareil distant. SSH doit remplacer Telnet pour les connexions de gestion. SSH assure la sécurité des connexions à distance en fournissant un cryptage fort lorsqu'un dispositif est authentifié (nom d'utilisateur et mot de passe) et également pour les données transmises entre les dispositifs communicants.</a:t>
            </a:r>
          </a:p>
          <a:p>
            <a:pPr marL="0" indent="0" algn="l"/>
            <a:endParaRPr lang="en-US" sz="1500" dirty="0">
              <a:solidFill>
                <a:srgbClr val="000000"/>
              </a:solidFill>
            </a:endParaRPr>
          </a:p>
          <a:p>
            <a:pPr marL="0" indent="0" algn="l" rtl="0"/>
            <a:r>
              <a:rPr lang="fr-FR" sz="1500">
                <a:solidFill>
                  <a:srgbClr val="000000"/>
                </a:solidFill>
              </a:rPr>
              <a:t>La figure montre une capture Wireshark d'une session SSH. L'acteur de menaces peut suivre la session à l'aide de l'adresse IP du périphérique administrateur. Cependant, contrairement à Telnet, avec SSH, le nom d'utilisateur et le mot de passe sont cryptés.</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F0F98BEE-DE5F-4779-97BA-B0893A419229}"/>
              </a:ext>
            </a:extLst>
          </p:cNvPr>
          <p:cNvPicPr>
            <a:picLocks noChangeAspect="1"/>
          </p:cNvPicPr>
          <p:nvPr/>
        </p:nvPicPr>
        <p:blipFill>
          <a:blip r:embed="rId4"/>
          <a:stretch>
            <a:fillRect/>
          </a:stretch>
        </p:blipFill>
        <p:spPr>
          <a:xfrm>
            <a:off x="4737198" y="1143000"/>
            <a:ext cx="4017752" cy="2934866"/>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Accès à distance sécurisé</a:t>
            </a:r>
            <a:br>
              <a:rPr lang="en-US" dirty="0"/>
            </a:br>
            <a:r>
              <a:rPr lang="fr-FR" sz="2400"/>
              <a:t>Vérifier que le commutateur prend en charge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74662" y="731838"/>
            <a:ext cx="8280057" cy="1926696"/>
          </a:xfrm>
        </p:spPr>
        <p:txBody>
          <a:bodyPr/>
          <a:lstStyle/>
          <a:p>
            <a:pPr marL="0" indent="0" algn="l" rtl="0"/>
            <a:r>
              <a:rPr lang="fr-FR" sz="1600">
                <a:solidFill>
                  <a:srgbClr val="000000"/>
                </a:solidFill>
              </a:rPr>
              <a:t>Pour activer le SSH sur un commutateur Catalyst 2960, le commutateur doit utiliser une version du logiciel IOS comprenant des fonctions et des capacités cryptographiques (cryptées). Utilisez la commande </a:t>
            </a:r>
            <a:r>
              <a:rPr lang="fr-FR" sz="1600" b="1">
                <a:solidFill>
                  <a:srgbClr val="000000"/>
                </a:solidFill>
              </a:rPr>
              <a:t>show version</a:t>
            </a:r>
            <a:r>
              <a:rPr lang="fr-FR" sz="1600">
                <a:solidFill>
                  <a:srgbClr val="000000"/>
                </a:solidFill>
              </a:rPr>
              <a:t> sur le commutateur pour voir quel IOS le commutateur est en cours d'exécution. Un nom de fichier IOS qui inclut la combinaison «k9» prend en charge les fonctionnalités et les capacités cryptographiques (cryptées). </a:t>
            </a:r>
          </a:p>
          <a:p>
            <a:pPr marL="0" indent="0" algn="l"/>
            <a:endParaRPr lang="en-US" sz="1600" dirty="0">
              <a:solidFill>
                <a:srgbClr val="000000"/>
              </a:solidFill>
            </a:endParaRPr>
          </a:p>
          <a:p>
            <a:pPr marL="0" indent="0" algn="l" rtl="0"/>
            <a:r>
              <a:rPr lang="fr-FR" sz="1600">
                <a:solidFill>
                  <a:srgbClr val="000000"/>
                </a:solidFill>
              </a:rPr>
              <a:t>L'exemple montre le résultat de la commande </a:t>
            </a:r>
            <a:r>
              <a:rPr lang="fr-FR" sz="1600" b="1">
                <a:solidFill>
                  <a:srgbClr val="000000"/>
                </a:solidFill>
              </a:rPr>
              <a:t>show version</a:t>
            </a:r>
            <a:r>
              <a:rPr lang="fr-FR" sz="1600">
                <a:solidFill>
                  <a:srgbClr val="000000"/>
                </a:solidFill>
              </a:rPr>
              <a:t> .</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517352" y="2798520"/>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Accès à distance sécurisé</a:t>
            </a:r>
            <a:br>
              <a:rPr lang="en-US" dirty="0"/>
            </a:br>
            <a:r>
              <a:rPr lang="fr-FR" sz="2400"/>
              <a:t>Configurer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60867" y="608270"/>
            <a:ext cx="8551161" cy="3689897"/>
          </a:xfrm>
        </p:spPr>
        <p:txBody>
          <a:bodyPr/>
          <a:lstStyle/>
          <a:p>
            <a:pPr marL="0" indent="0" algn="l" rtl="0"/>
            <a:r>
              <a:rPr lang="fr-FR" sz="1400">
                <a:solidFill>
                  <a:srgbClr val="000000"/>
                </a:solidFill>
              </a:rPr>
              <a:t>Avant de configurer SSH, le commutateur doit être configuré au minimum avec un nom d'hôte unique et les paramètres de connectivité réseau corrects.</a:t>
            </a:r>
          </a:p>
          <a:p>
            <a:pPr marL="73085" lvl="1" indent="0" rtl="0">
              <a:buNone/>
            </a:pPr>
            <a:r>
              <a:rPr lang="fr-FR" sz="1200" b="1">
                <a:solidFill>
                  <a:srgbClr val="000000"/>
                </a:solidFill>
              </a:rPr>
              <a:t>Étape 1</a:t>
            </a:r>
            <a:r>
              <a:rPr lang="fr-FR" sz="1200">
                <a:solidFill>
                  <a:srgbClr val="000000"/>
                </a:solidFill>
              </a:rPr>
              <a:t>: Vérifiez SSH- Utilisez la commande show ip ssh pour vérifier que le commutateur prend en charge SSH. Si le commutateur n'exécute pas un IOS qui prend en charge les fonctionnalités cryptographiques, cette commande n'est pas reconnue.</a:t>
            </a:r>
          </a:p>
          <a:p>
            <a:pPr marL="73085" lvl="1" indent="0" rtl="0">
              <a:buNone/>
            </a:pPr>
            <a:r>
              <a:rPr lang="fr-FR" sz="1200" b="1">
                <a:solidFill>
                  <a:srgbClr val="000000"/>
                </a:solidFill>
              </a:rPr>
              <a:t>Étape 2</a:t>
            </a:r>
            <a:r>
              <a:rPr lang="fr-FR" sz="1200">
                <a:solidFill>
                  <a:srgbClr val="000000"/>
                </a:solidFill>
              </a:rPr>
              <a:t>: Configurez le domaine IP - Configurez le nom de domaine IP du réseau en utilisant la commande de mode de configuration globale IP domain-name domain-name .</a:t>
            </a:r>
            <a:r>
              <a:rPr lang="fr-FR" sz="1200" b="1">
                <a:solidFill>
                  <a:srgbClr val="000000"/>
                </a:solidFill>
              </a:rPr>
              <a:t> </a:t>
            </a:r>
          </a:p>
          <a:p>
            <a:pPr marL="73085" lvl="1" indent="0" rtl="0">
              <a:buNone/>
            </a:pPr>
            <a:r>
              <a:rPr lang="fr-FR" sz="1200" b="1">
                <a:solidFill>
                  <a:srgbClr val="000000"/>
                </a:solidFill>
              </a:rPr>
              <a:t>Étape 3</a:t>
            </a:r>
            <a:r>
              <a:rPr lang="fr-FR" sz="1200">
                <a:solidFill>
                  <a:srgbClr val="000000"/>
                </a:solidFill>
              </a:rPr>
              <a:t>: Générez des paires de clés RSA - La génération d'une paire de clés RSA active automatiquement SSH. Utilisez la commande de mode de configuration globale crypto key generate RSA pour activer le serveur SSH sur le commutateur et pour générer une paire de clés RSA.</a:t>
            </a:r>
            <a:r>
              <a:rPr lang="fr-FR" sz="1200" b="1">
                <a:solidFill>
                  <a:srgbClr val="000000"/>
                </a:solidFill>
              </a:rPr>
              <a:t> </a:t>
            </a:r>
          </a:p>
          <a:p>
            <a:pPr marL="146110" lvl="2" indent="0" rtl="0">
              <a:buNone/>
            </a:pPr>
            <a:r>
              <a:rPr lang="fr-FR" b="1">
                <a:solidFill>
                  <a:srgbClr val="000000"/>
                </a:solidFill>
              </a:rPr>
              <a:t>Remarque:</a:t>
            </a:r>
            <a:r>
              <a:rPr lang="fr-FR">
                <a:solidFill>
                  <a:srgbClr val="000000"/>
                </a:solidFill>
              </a:rPr>
              <a:t> Pour supprimer la paire de clés RSA, utilisez la commande de mode de configuration globale crypto key zeroize rsa . Après la suppression de la paire de clés RSA, le serveur SSH est automatiquement désactivé.</a:t>
            </a:r>
          </a:p>
          <a:p>
            <a:pPr marL="73085" lvl="1" indent="0" rtl="0">
              <a:buNone/>
            </a:pPr>
            <a:r>
              <a:rPr lang="fr-FR" sz="1200" b="1">
                <a:solidFill>
                  <a:srgbClr val="000000"/>
                </a:solidFill>
              </a:rPr>
              <a:t>Étape 4</a:t>
            </a:r>
            <a:r>
              <a:rPr lang="fr-FR" sz="1200">
                <a:solidFill>
                  <a:srgbClr val="000000"/>
                </a:solidFill>
              </a:rPr>
              <a:t>: Configurez l'authentification d'utilisateur - Le serveur SSH peut authentifier les utilisateurs localement ou à l'aide d'un serveur d'authentification. Pour utiliser la méthode d'authentification locale, créez un nom d'utilisateur et un mot de passe en utilisant la commande de mode de configuration globale username username secret password .</a:t>
            </a:r>
            <a:r>
              <a:rPr lang="fr-FR" sz="1200" b="1">
                <a:solidFill>
                  <a:srgbClr val="000000"/>
                </a:solidFill>
              </a:rPr>
              <a:t> </a:t>
            </a:r>
          </a:p>
          <a:p>
            <a:pPr marL="73085" lvl="1" indent="0" rtl="0">
              <a:buNone/>
            </a:pPr>
            <a:r>
              <a:rPr lang="fr-FR" sz="1200" b="1">
                <a:solidFill>
                  <a:srgbClr val="000000"/>
                </a:solidFill>
              </a:rPr>
              <a:t>Étape 5</a:t>
            </a:r>
            <a:r>
              <a:rPr lang="fr-FR" sz="1200">
                <a:solidFill>
                  <a:srgbClr val="000000"/>
                </a:solidFill>
              </a:rPr>
              <a:t>: Activez le protocole SSH sur les lignes vty à l'aide de la commande de mode de configuration de ligne transport input ssh . Utilisez la commande de mode de configuration globale line vty , puis la commande de mode de configuration de ligne login local pour exiger l'authentification locale des connexions SSH provenant d'une base de données de noms d'utilisateur locale.</a:t>
            </a:r>
          </a:p>
          <a:p>
            <a:pPr marL="73085" lvl="1" indent="0" rtl="0">
              <a:buNone/>
            </a:pPr>
            <a:r>
              <a:rPr lang="fr-FR" sz="1200" b="1">
                <a:solidFill>
                  <a:srgbClr val="000000"/>
                </a:solidFill>
              </a:rPr>
              <a:t>Étape 6:</a:t>
            </a:r>
            <a:r>
              <a:rPr lang="fr-FR" sz="1200">
                <a:solidFill>
                  <a:srgbClr val="000000"/>
                </a:solidFill>
              </a:rPr>
              <a:t> Activez SSH version 2 - Par défaut, SSH prend en charge les versions 1 et 2. Lorsque les deux versions sont prises en charge, cela est indiqué dans les résultats de la commande show ip ssh en tant que prise en charge de la version 2. Activez la version SSH à l'aide de la commande de mode de configuration globale ip ssh version 2 .</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Accès à distance sécurisé</a:t>
            </a:r>
            <a:br>
              <a:rPr lang="en-US" dirty="0"/>
            </a:br>
            <a:r>
              <a:rPr lang="fr-FR" sz="2400"/>
              <a:t>Vérifier que SSH est opérationnel </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43934" y="731838"/>
            <a:ext cx="8610786" cy="2434696"/>
          </a:xfrm>
        </p:spPr>
        <p:txBody>
          <a:bodyPr/>
          <a:lstStyle/>
          <a:p>
            <a:pPr marL="0" indent="0" algn="l" rtl="0"/>
            <a:r>
              <a:rPr lang="fr-FR" sz="1400">
                <a:solidFill>
                  <a:srgbClr val="000000"/>
                </a:solidFill>
              </a:rPr>
              <a:t>Sur un PC, un client SSH, par exemple PuTTY, est utilisé pour établir une connexion à un serveur SSH. Par exemple, supposons que ce qui suit est configuré:</a:t>
            </a:r>
          </a:p>
          <a:p>
            <a:pPr marL="342900" indent="-342900" algn="l" rtl="0">
              <a:buFont typeface="Arial" panose="020B0604020202020204" pitchFamily="34" charset="0"/>
              <a:buChar char="•"/>
            </a:pPr>
            <a:r>
              <a:rPr lang="fr-FR" sz="1400">
                <a:solidFill>
                  <a:srgbClr val="000000"/>
                </a:solidFill>
              </a:rPr>
              <a:t>SSH est activé sur le commutateur S1</a:t>
            </a:r>
          </a:p>
          <a:p>
            <a:pPr marL="342900" indent="-342900" algn="l" rtl="0">
              <a:buFont typeface="Arial" panose="020B0604020202020204" pitchFamily="34" charset="0"/>
              <a:buChar char="•"/>
            </a:pPr>
            <a:r>
              <a:rPr lang="fr-FR" sz="1400">
                <a:solidFill>
                  <a:srgbClr val="000000"/>
                </a:solidFill>
              </a:rPr>
              <a:t>L'interface VLAN 99 (SVI) avec l'adresse IPv4 172.17.99.11 sur le commutateur S1</a:t>
            </a:r>
          </a:p>
          <a:p>
            <a:pPr marL="342900" indent="-342900" algn="l" rtl="0">
              <a:buFont typeface="Arial" panose="020B0604020202020204" pitchFamily="34" charset="0"/>
              <a:buChar char="•"/>
            </a:pPr>
            <a:r>
              <a:rPr lang="fr-FR" sz="1400">
                <a:solidFill>
                  <a:srgbClr val="000000"/>
                </a:solidFill>
              </a:rPr>
              <a:t>PC1 avec l'adresse IPv4 172.17.99.21</a:t>
            </a:r>
          </a:p>
          <a:p>
            <a:pPr marL="0" indent="0" algn="l" rtl="0"/>
            <a:r>
              <a:rPr lang="fr-FR" sz="1400">
                <a:solidFill>
                  <a:srgbClr val="000000"/>
                </a:solidFill>
              </a:rPr>
              <a:t>À l'aide d'un émulateur de terminal, initiez une connexion SSH à l'adresse IPv4 du VLAN SVI de S1 à partir de PC1.</a:t>
            </a:r>
          </a:p>
          <a:p>
            <a:pPr marL="0" indent="0" algn="l" rtl="0"/>
            <a:r>
              <a:rPr lang="fr-FR" sz="1400">
                <a:solidFill>
                  <a:srgbClr val="000000"/>
                </a:solidFill>
              </a:rPr>
              <a:t>Lorsqu'il est connecté, l'utilisateur est invité à entrer un nom d'utilisateur et un mot de passe comme indiqué dans l'exemple. En utilisant la configuration de l'exemple précédent, le nom d'utilisateur </a:t>
            </a:r>
            <a:r>
              <a:rPr lang="fr-FR" sz="1400" b="1">
                <a:solidFill>
                  <a:srgbClr val="000000"/>
                </a:solidFill>
              </a:rPr>
              <a:t>admin</a:t>
            </a:r>
            <a:r>
              <a:rPr lang="fr-FR" sz="1400">
                <a:solidFill>
                  <a:srgbClr val="000000"/>
                </a:solidFill>
              </a:rPr>
              <a:t> et le mot de passe </a:t>
            </a:r>
            <a:r>
              <a:rPr lang="fr-FR" sz="1400" b="1">
                <a:solidFill>
                  <a:srgbClr val="000000"/>
                </a:solidFill>
              </a:rPr>
              <a:t>ccna</a:t>
            </a:r>
            <a:r>
              <a:rPr lang="fr-FR" sz="1400">
                <a:solidFill>
                  <a:srgbClr val="000000"/>
                </a:solidFill>
              </a:rPr>
              <a:t> sont entrés. Après avoir saisi la combinaison adéquate, l'utilisateur est connecté via SSH à l'interface de ligne de commande du commutateur Cisco Catalyst 2960.</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3292475" y="3166534"/>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Accès à distance sécurisé</a:t>
            </a:r>
            <a:br>
              <a:rPr lang="en-US" dirty="0"/>
            </a:br>
            <a:r>
              <a:rPr lang="fr-FR" sz="2400"/>
              <a:t>Vérifier que SSH est opérationnel (Suite) </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8"/>
            <a:ext cx="8280057" cy="572030"/>
          </a:xfrm>
        </p:spPr>
        <p:txBody>
          <a:bodyPr/>
          <a:lstStyle/>
          <a:p>
            <a:pPr marL="0" indent="0" algn="l" rtl="0"/>
            <a:r>
              <a:rPr lang="fr-FR" sz="1400">
                <a:solidFill>
                  <a:srgbClr val="000000"/>
                </a:solidFill>
              </a:rPr>
              <a:t>Pour afficher les données de version et de configuration SSH de l'appareil configuré en tant que serveur SSH, utilisez la commande </a:t>
            </a:r>
            <a:r>
              <a:rPr lang="fr-FR" sz="1400" b="1">
                <a:solidFill>
                  <a:srgbClr val="000000"/>
                </a:solidFill>
              </a:rPr>
              <a:t>show ip ssh</a:t>
            </a:r>
            <a:r>
              <a:rPr lang="fr-FR" sz="1400">
                <a:solidFill>
                  <a:srgbClr val="000000"/>
                </a:solidFill>
              </a:rPr>
              <a:t> . Dans l'exemple, SSH version 2 est activée.</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463674"/>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Accès à distance sécurisé</a:t>
            </a:r>
            <a:br>
              <a:rPr lang="en-US" dirty="0"/>
            </a:br>
            <a:r>
              <a:rPr lang="fr-FR" sz="2400"/>
              <a:t>Packet Tracer – Configurer SSH</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7"/>
            <a:ext cx="8280057" cy="3689897"/>
          </a:xfrm>
        </p:spPr>
        <p:txBody>
          <a:bodyPr/>
          <a:lstStyle/>
          <a:p>
            <a:pPr marL="0" indent="0" algn="l" rtl="0"/>
            <a:r>
              <a:rPr lang="fr-FR" sz="1800">
                <a:solidFill>
                  <a:srgbClr val="000000"/>
                </a:solidFill>
              </a:rPr>
              <a:t>Dans ce Packet Tracer, vous ferez ce qui suit:</a:t>
            </a:r>
          </a:p>
          <a:p>
            <a:pPr marL="285750" indent="-285750" algn="l" rtl="0">
              <a:buFont typeface="Arial" panose="020B0604020202020204" pitchFamily="34" charset="0"/>
              <a:buChar char="•"/>
            </a:pPr>
            <a:r>
              <a:rPr lang="fr-FR" sz="1800">
                <a:solidFill>
                  <a:srgbClr val="000000"/>
                </a:solidFill>
              </a:rPr>
              <a:t>Sécuriser les mots de passe</a:t>
            </a:r>
          </a:p>
          <a:p>
            <a:pPr marL="285750" indent="-285750" algn="l" rtl="0">
              <a:buFont typeface="Arial" panose="020B0604020202020204" pitchFamily="34" charset="0"/>
              <a:buChar char="•"/>
            </a:pPr>
            <a:r>
              <a:rPr lang="fr-FR" sz="1800">
                <a:solidFill>
                  <a:srgbClr val="000000"/>
                </a:solidFill>
              </a:rPr>
              <a:t>Crypter les communications</a:t>
            </a:r>
          </a:p>
          <a:p>
            <a:pPr marL="285750" indent="-285750" algn="l" rtl="0">
              <a:buFont typeface="Arial" panose="020B0604020202020204" pitchFamily="34" charset="0"/>
              <a:buChar char="•"/>
            </a:pPr>
            <a:r>
              <a:rPr lang="fr-FR" sz="1800">
                <a:solidFill>
                  <a:srgbClr val="000000"/>
                </a:solidFill>
              </a:rPr>
              <a:t>Vérifier l'implémentation de SSH</a:t>
            </a:r>
          </a:p>
        </p:txBody>
      </p:sp>
    </p:spTree>
    <p:custDataLst>
      <p:tags r:id="rId1"/>
    </p:custDataLst>
    <p:extLst>
      <p:ext uri="{BB962C8B-B14F-4D97-AF65-F5344CB8AC3E}">
        <p14:creationId xmlns:p14="http://schemas.microsoft.com/office/powerpoint/2010/main" val="1263723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1.4 Configuration de Base du Routeur</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Basic Router Configuration</a:t>
            </a:r>
            <a:br>
              <a:rPr lang="en-US" dirty="0"/>
            </a:br>
            <a:r>
              <a:rPr lang="fr-FR" sz="2400"/>
              <a:t>Configuration des paramètres de base du routeur</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8"/>
            <a:ext cx="8280057" cy="1130830"/>
          </a:xfrm>
        </p:spPr>
        <p:txBody>
          <a:bodyPr/>
          <a:lstStyle/>
          <a:p>
            <a:pPr marL="0" indent="0" algn="l" rtl="0"/>
            <a:r>
              <a:rPr lang="fr-FR" sz="1400">
                <a:solidFill>
                  <a:srgbClr val="000000"/>
                </a:solidFill>
              </a:rPr>
              <a:t>Les routeurs et les commutateurs Cisco ont beaucoup de points communs. Ils prennent en charge le même système d'exploitation de modes, les mêmes structures de commandes et comptent de nombreuses commandes similaires. En outre, les deux périphériques présentent des étapes de configuration initiale similaires. Par exemple, les tâches de configuration suivantes doivent toujours être effectuées. Nommez le périphérique pour le distinguer des autres routeurs et configurez les mots de passe, comme indiqué dans l'exemple.</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074838" y="1818531"/>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 base du routeur</a:t>
            </a:r>
            <a:br>
              <a:rPr lang="en-US" dirty="0"/>
            </a:br>
            <a:r>
              <a:rPr lang="fr-FR" sz="2400"/>
              <a:t>Configurer les paramètres de base du routeur (suite) </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80271"/>
          </a:xfrm>
        </p:spPr>
        <p:txBody>
          <a:bodyPr/>
          <a:lstStyle/>
          <a:p>
            <a:pPr marL="0" indent="0" algn="l" rtl="0"/>
            <a:r>
              <a:rPr lang="fr-FR" sz="1600">
                <a:solidFill>
                  <a:srgbClr val="000000"/>
                </a:solidFill>
              </a:rPr>
              <a:t>Configurez une bannière pour fournir une notification légale d'accès non autorisé, comme le montre l'exemple.</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463674"/>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fr-FR" sz="1600">
                <a:solidFill>
                  <a:srgbClr val="000000"/>
                </a:solidFill>
              </a:rPr>
              <a:t>Enregistrez les modifications sur un routeur, comme indiqué dans l'exemple.</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55113"/>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Vérifiez votre compréhension</a:t>
            </a:r>
          </a:p>
        </p:txBody>
      </p:sp>
      <p:sp>
        <p:nvSpPr>
          <p:cNvPr id="7171" name="Rectangle 34"/>
          <p:cNvSpPr>
            <a:spLocks noGrp="1" noChangeArrowheads="1"/>
          </p:cNvSpPr>
          <p:nvPr>
            <p:ph idx="4294967295"/>
          </p:nvPr>
        </p:nvSpPr>
        <p:spPr>
          <a:xfrm>
            <a:off x="145357" y="965201"/>
            <a:ext cx="8878570" cy="3643747"/>
          </a:xfrm>
          <a:prstGeom prst="rect">
            <a:avLst/>
          </a:prstGeom>
        </p:spPr>
        <p:txBody>
          <a:bodyPr/>
          <a:lstStyle/>
          <a:p>
            <a:pPr rtl="0">
              <a:spcBef>
                <a:spcPct val="30000"/>
              </a:spcBef>
              <a:buFont typeface="Arial" panose="020B0604020202020204" pitchFamily="34" charset="0"/>
              <a:buChar char="•"/>
            </a:pPr>
            <a:r>
              <a:rPr lang="fr-FR" sz="1600"/>
              <a:t>Les activités Vérifiez votre compréhension sont conçues pour permettre aux élèves de déterminer rapidement s'ils comprennent le contenu et s'ils peuvent poursuivre ou s'ils ont besoin de revoir. </a:t>
            </a:r>
          </a:p>
          <a:p>
            <a:pPr rtl="0">
              <a:spcBef>
                <a:spcPct val="30000"/>
              </a:spcBef>
              <a:buFont typeface="Arial" panose="020B0604020202020204" pitchFamily="34" charset="0"/>
              <a:buChar char="•"/>
            </a:pPr>
            <a:r>
              <a:rPr lang="fr-FR" sz="1600"/>
              <a:t>Les exercices du module Vérifiez votre compréhension </a:t>
            </a:r>
            <a:r>
              <a:rPr lang="fr-FR" sz="1600" b="1" i="1"/>
              <a:t>ne sont pas</a:t>
            </a:r>
            <a:r>
              <a:rPr lang="fr-FR" sz="1600"/>
              <a:t> comptés dans la note finale des candidats.</a:t>
            </a:r>
          </a:p>
          <a:p>
            <a:pPr rtl="0">
              <a:spcBef>
                <a:spcPct val="30000"/>
              </a:spcBef>
              <a:buFont typeface="Arial" panose="020B0604020202020204" pitchFamily="34" charset="0"/>
              <a:buChar char="•"/>
            </a:pPr>
            <a:r>
              <a:rPr lang="fr-FR" sz="1600"/>
              <a:t>Il n'existe aucune diapositive distincte pour ces exercices dans le fichier PPT. Ils sont répertoriés dans les notes de la diapositive qui apparaissent avant ces exercices.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 base du routeur</a:t>
            </a:r>
            <a:br>
              <a:rPr lang="en-US" dirty="0"/>
            </a:br>
            <a:r>
              <a:rPr lang="fr-FR" sz="2400"/>
              <a:t>Topologie à double pile</a:t>
            </a:r>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474662" y="731837"/>
            <a:ext cx="8280057" cy="1065041"/>
          </a:xfrm>
        </p:spPr>
        <p:txBody>
          <a:bodyPr/>
          <a:lstStyle/>
          <a:p>
            <a:pPr marL="0" indent="0" algn="l" rtl="0"/>
            <a:r>
              <a:rPr lang="fr-FR" sz="1600">
                <a:solidFill>
                  <a:srgbClr val="000000"/>
                </a:solidFill>
              </a:rPr>
              <a:t>Une fonction de distinction entre les commutateurs et les routeurs est le type d'interface pris en charge par chacun. Par exemple, les commutateurs de la couche 2 prennent en charge les LAN ; ils disposent donc de plusieurs ports FastEthernet ou Gigabit Ethernet. La topologie à double pile de la figure est utilisée pour démontrer la configuration des interfaces IPv4 et IPv6 du routeur.</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1796878"/>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 base du routeur</a:t>
            </a:r>
            <a:br>
              <a:rPr lang="en-US" dirty="0"/>
            </a:br>
            <a:r>
              <a:rPr lang="fr-FR" sz="2400"/>
              <a:t>Configurer les interfaces du routeur</a:t>
            </a:r>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731837"/>
            <a:ext cx="8576919" cy="3689897"/>
          </a:xfrm>
        </p:spPr>
        <p:txBody>
          <a:bodyPr/>
          <a:lstStyle/>
          <a:p>
            <a:pPr marL="0" indent="0" algn="l" rtl="0"/>
            <a:r>
              <a:rPr lang="fr-FR" sz="1500">
                <a:solidFill>
                  <a:srgbClr val="000000"/>
                </a:solidFill>
              </a:rPr>
              <a:t>Les routeurs sont compatibles avec les LAN et les WAN et peuvent interconnecter différents types de réseaux; ils prennent donc en charge plusieurs types d'interfaces. Par exemple, les routeurs à services intégrés G2 disposent d'une ou de deux interfaces Gigabit Ethernet intégrées et de logements HWIC (carte d'interface WAN haut débit) pour héberger d'autres types d'interface réseau, y compris les interfaces série, DSL et câblées.</a:t>
            </a:r>
          </a:p>
          <a:p>
            <a:pPr marL="0" indent="0" algn="l"/>
            <a:endParaRPr lang="en-US" sz="1500" dirty="0">
              <a:solidFill>
                <a:srgbClr val="000000"/>
              </a:solidFill>
            </a:endParaRPr>
          </a:p>
          <a:p>
            <a:pPr marL="0" indent="0" algn="l" rtl="0"/>
            <a:r>
              <a:rPr lang="fr-FR" sz="1500">
                <a:solidFill>
                  <a:srgbClr val="000000"/>
                </a:solidFill>
              </a:rPr>
              <a:t>Pour être disponible, une interface doit être:</a:t>
            </a:r>
          </a:p>
          <a:p>
            <a:pPr marL="358835" lvl="1" indent="-285750" rtl="0">
              <a:buFont typeface="Arial" panose="020B0604020202020204" pitchFamily="34" charset="0"/>
              <a:buChar char="•"/>
            </a:pPr>
            <a:r>
              <a:rPr lang="fr-FR" sz="1500" b="1">
                <a:solidFill>
                  <a:srgbClr val="000000"/>
                </a:solidFill>
              </a:rPr>
              <a:t>Configurer avec au moins une adresse IP</a:t>
            </a:r>
            <a:r>
              <a:rPr lang="fr-FR" sz="1500">
                <a:solidFill>
                  <a:srgbClr val="000000"/>
                </a:solidFill>
              </a:rPr>
              <a:t> - Utilisez la commande de configuration de l'interface  </a:t>
            </a:r>
            <a:r>
              <a:rPr lang="fr-FR" sz="1500" b="1">
                <a:solidFill>
                  <a:srgbClr val="000000"/>
                </a:solidFill>
              </a:rPr>
              <a:t>ip address</a:t>
            </a:r>
            <a:r>
              <a:rPr lang="fr-FR" sz="1500">
                <a:solidFill>
                  <a:srgbClr val="000000"/>
                </a:solidFill>
              </a:rPr>
              <a:t> </a:t>
            </a:r>
            <a:r>
              <a:rPr lang="fr-FR" sz="1500" i="1">
                <a:solidFill>
                  <a:srgbClr val="000000"/>
                </a:solidFill>
              </a:rPr>
              <a:t>ip-address subnet-mask</a:t>
            </a:r>
            <a:r>
              <a:rPr lang="fr-FR" sz="1500">
                <a:solidFill>
                  <a:srgbClr val="000000"/>
                </a:solidFill>
              </a:rPr>
              <a:t> et </a:t>
            </a:r>
            <a:r>
              <a:rPr lang="fr-FR" sz="1500" b="1">
                <a:solidFill>
                  <a:srgbClr val="000000"/>
                </a:solidFill>
              </a:rPr>
              <a:t>ipv6 address</a:t>
            </a:r>
            <a:r>
              <a:rPr lang="fr-FR" sz="1500">
                <a:solidFill>
                  <a:srgbClr val="000000"/>
                </a:solidFill>
              </a:rPr>
              <a:t> </a:t>
            </a:r>
            <a:r>
              <a:rPr lang="fr-FR" sz="1500" i="1">
                <a:solidFill>
                  <a:srgbClr val="000000"/>
                </a:solidFill>
              </a:rPr>
              <a:t>ipv6-address/prefix</a:t>
            </a:r>
            <a:r>
              <a:rPr lang="fr-FR" sz="1500">
                <a:solidFill>
                  <a:srgbClr val="000000"/>
                </a:solidFill>
              </a:rPr>
              <a:t> .</a:t>
            </a:r>
          </a:p>
          <a:p>
            <a:pPr marL="358835" lvl="1" indent="-285750" rtl="0">
              <a:buFont typeface="Arial" panose="020B0604020202020204" pitchFamily="34" charset="0"/>
              <a:buChar char="•"/>
            </a:pPr>
            <a:r>
              <a:rPr lang="fr-FR" sz="1500" b="1">
                <a:solidFill>
                  <a:srgbClr val="000000"/>
                </a:solidFill>
              </a:rPr>
              <a:t>Activée</a:t>
            </a:r>
            <a:r>
              <a:rPr lang="fr-FR" sz="1500">
                <a:solidFill>
                  <a:srgbClr val="000000"/>
                </a:solidFill>
              </a:rPr>
              <a:t> - Par défaut, les interfaces LAN et WAN ne sont pas activées (</a:t>
            </a:r>
            <a:r>
              <a:rPr lang="fr-FR" sz="1500" b="1">
                <a:solidFill>
                  <a:srgbClr val="000000"/>
                </a:solidFill>
              </a:rPr>
              <a:t>shutdown</a:t>
            </a:r>
            <a:r>
              <a:rPr lang="fr-FR" sz="1500">
                <a:solidFill>
                  <a:srgbClr val="000000"/>
                </a:solidFill>
              </a:rPr>
              <a:t>). Les interfaces doit être activée à l'aide de la commande </a:t>
            </a:r>
            <a:r>
              <a:rPr lang="fr-FR" sz="1500" b="1">
                <a:solidFill>
                  <a:srgbClr val="000000"/>
                </a:solidFill>
              </a:rPr>
              <a:t>no shutdown</a:t>
            </a:r>
            <a:r>
              <a:rPr lang="fr-FR" sz="1500">
                <a:solidFill>
                  <a:srgbClr val="000000"/>
                </a:solidFill>
              </a:rPr>
              <a:t> . (Cela revient à mettre l'interface sous tension.) L'interface doit également être connectée à un autre périphérique (concentrateur, commutateur ou autre routeur) pour que la couche physique soit active.</a:t>
            </a:r>
          </a:p>
          <a:p>
            <a:pPr marL="358835" lvl="1" indent="-285750" rtl="0">
              <a:buFont typeface="Arial" panose="020B0604020202020204" pitchFamily="34" charset="0"/>
              <a:buChar char="•"/>
            </a:pPr>
            <a:r>
              <a:rPr lang="fr-FR" sz="1500" b="1">
                <a:solidFill>
                  <a:srgbClr val="000000"/>
                </a:solidFill>
              </a:rPr>
              <a:t>Description</a:t>
            </a:r>
            <a:r>
              <a:rPr lang="fr-FR" sz="1500">
                <a:solidFill>
                  <a:srgbClr val="000000"/>
                </a:solidFill>
              </a:rPr>
              <a:t> - L'interface peut éventuellement être configurée avec une courte description comptant au maximum 240 caractères. Il est recommandé de configurer une description sur chaque interface. Sur les réseaux de production, les avantages des descriptions d'interface sont rapidement réalisés car elles sont utiles pour le dépannage et pour identifier une connexion et des coordonnées de tiers.</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 base du routeur</a:t>
            </a:r>
            <a:br>
              <a:rPr lang="en-US" dirty="0"/>
            </a:br>
            <a:r>
              <a:rPr lang="fr-FR" sz="2400"/>
              <a:t>Configurer les interfaces du routeur (Suite)</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rtl="0"/>
            <a:r>
              <a:rPr lang="fr-FR" sz="1600">
                <a:solidFill>
                  <a:srgbClr val="000000"/>
                </a:solidFill>
              </a:rPr>
              <a:t>L'exemple montre la configuration des interfaces sur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pPr rtl="0"/>
            <a:r>
              <a:rPr lang="fr-FR" sz="1600"/>
              <a:t>Configuration de base du routeur</a:t>
            </a:r>
            <a:br>
              <a:rPr lang="en-US" dirty="0"/>
            </a:br>
            <a:r>
              <a:rPr lang="fr-FR" sz="2400"/>
              <a:t>Interfaces de bouclage IPv4</a:t>
            </a:r>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l" rtl="0"/>
            <a:r>
              <a:rPr lang="fr-FR" sz="1400">
                <a:solidFill>
                  <a:srgbClr val="000000"/>
                </a:solidFill>
              </a:rPr>
              <a:t>Une autre configuration courante des routeurs Cisco IOS consiste à activer une interface de bouclage.</a:t>
            </a:r>
          </a:p>
          <a:p>
            <a:pPr marL="285750" indent="-285750" algn="l" rtl="0">
              <a:buFont typeface="Arial" panose="020B0604020202020204" pitchFamily="34" charset="0"/>
              <a:buChar char="•"/>
            </a:pPr>
            <a:r>
              <a:rPr lang="fr-FR" sz="1400">
                <a:solidFill>
                  <a:srgbClr val="000000"/>
                </a:solidFill>
              </a:rPr>
              <a:t>L'interface de bouclage est une interface logique interne au routeur. Elle n'est pas affectée à un port physique et ne peut jamais être connectée à un autre appareil. Elle est considérée comme une interface logicielle qui est automatiquement placée en état «up», tant que le routeur fonctionne.</a:t>
            </a:r>
          </a:p>
          <a:p>
            <a:pPr marL="285750" indent="-285750" algn="l" rtl="0">
              <a:buFont typeface="Arial" panose="020B0604020202020204" pitchFamily="34" charset="0"/>
              <a:buChar char="•"/>
            </a:pPr>
            <a:r>
              <a:rPr lang="fr-FR" sz="1400">
                <a:solidFill>
                  <a:srgbClr val="000000"/>
                </a:solidFill>
              </a:rPr>
              <a:t>L'interface de bouclage est utile en cas de test et de gestion d'un périphérique Cisco IOS, car elle garantit qu'au moins une interface est toujours disponible. Par exemple, elle peut être utilisée à des fins de test des processus de routage internes, par exemple, en émulant les réseaux se trouvant derrière le routeur.</a:t>
            </a:r>
          </a:p>
          <a:p>
            <a:pPr marL="285750" indent="-285750" algn="l" rtl="0">
              <a:buFont typeface="Arial" panose="020B0604020202020204" pitchFamily="34" charset="0"/>
              <a:buChar char="•"/>
            </a:pPr>
            <a:r>
              <a:rPr lang="fr-FR" sz="1400">
                <a:solidFill>
                  <a:srgbClr val="000000"/>
                </a:solidFill>
              </a:rPr>
              <a:t>Les interfaces de bouclage sont également couramment utilisées dans les environnements de travaux pratiques pour créer des interfaces supplémentaires. Par exemple, vous pouvez créer plusieurs interfaces de bouclage sur un routeur pour simuler davantage de réseaux à des fins de pratique de configuration et de test. L'adresse IPv4 de chaque interface de bouclage doit être unique et ne doit pas être utilisée par une autre interface. Dans ce cursus, nous utilisons souvent une interface de bouclage pour simuler un lien vers Internet.</a:t>
            </a:r>
          </a:p>
          <a:p>
            <a:pPr marL="285750" indent="-285750" algn="l" rtl="0">
              <a:buFont typeface="Arial" panose="020B0604020202020204" pitchFamily="34" charset="0"/>
              <a:buChar char="•"/>
            </a:pPr>
            <a:r>
              <a:rPr lang="fr-FR" sz="1400">
                <a:solidFill>
                  <a:srgbClr val="000000"/>
                </a:solidFill>
              </a:rPr>
              <a:t>L'activation et l'attribution d'une adresse de bouclage sont simples:</a:t>
            </a:r>
          </a:p>
          <a:p>
            <a:pPr marL="285750" indent="-285750" algn="l">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3826888"/>
            <a:ext cx="7809470" cy="584775"/>
          </a:xfrm>
          <a:prstGeom prst="rect">
            <a:avLst/>
          </a:prstGeom>
        </p:spPr>
        <p:txBody>
          <a:bodyPr wrap="square">
            <a:spAutoFit/>
          </a:bodyPr>
          <a:lstStyle/>
          <a:p>
            <a:pPr rtl="0"/>
            <a:r>
              <a:rPr lang="fr-FR" sz="1600">
                <a:solidFill>
                  <a:srgbClr val="58585B"/>
                </a:solidFill>
                <a:latin typeface="Courier New" panose="02070309020205020404" pitchFamily="49" charset="0"/>
                <a:cs typeface="Courier New" panose="02070309020205020404" pitchFamily="49" charset="0"/>
              </a:rPr>
              <a:t>Router(config)# </a:t>
            </a:r>
            <a:r>
              <a:rPr lang="fr-FR" sz="1600" b="1">
                <a:solidFill>
                  <a:srgbClr val="58585B"/>
                </a:solidFill>
                <a:latin typeface="Courier New" panose="02070309020205020404" pitchFamily="49" charset="0"/>
                <a:cs typeface="Courier New" panose="02070309020205020404" pitchFamily="49" charset="0"/>
              </a:rPr>
              <a:t>interface loopback</a:t>
            </a:r>
            <a:r>
              <a:rPr lang="fr-FR" sz="1600">
                <a:solidFill>
                  <a:srgbClr val="58585B"/>
                </a:solidFill>
                <a:latin typeface="Courier New" panose="02070309020205020404" pitchFamily="49" charset="0"/>
                <a:cs typeface="Courier New" panose="02070309020205020404" pitchFamily="49" charset="0"/>
              </a:rPr>
              <a:t> </a:t>
            </a:r>
            <a:r>
              <a:rPr lang="fr-FR" sz="1600" i="1">
                <a:solidFill>
                  <a:srgbClr val="58585B"/>
                </a:solidFill>
                <a:latin typeface="Courier New" panose="02070309020205020404" pitchFamily="49" charset="0"/>
                <a:cs typeface="Courier New" panose="02070309020205020404" pitchFamily="49" charset="0"/>
              </a:rPr>
              <a:t>number</a:t>
            </a:r>
            <a:r>
              <a:rPr lang="fr-FR" sz="1600">
                <a:solidFill>
                  <a:srgbClr val="58585B"/>
                </a:solidFill>
                <a:latin typeface="Courier New" panose="02070309020205020404" pitchFamily="49" charset="0"/>
                <a:cs typeface="Courier New" panose="02070309020205020404" pitchFamily="49" charset="0"/>
              </a:rPr>
              <a:t> </a:t>
            </a:r>
          </a:p>
          <a:p>
            <a:pPr rtl="0"/>
            <a:r>
              <a:rPr lang="fr-FR" sz="1600">
                <a:solidFill>
                  <a:srgbClr val="58585B"/>
                </a:solidFill>
                <a:latin typeface="Courier New" panose="02070309020205020404" pitchFamily="49" charset="0"/>
                <a:cs typeface="Courier New" panose="02070309020205020404" pitchFamily="49" charset="0"/>
              </a:rPr>
              <a:t>Router(config-if)# </a:t>
            </a:r>
            <a:r>
              <a:rPr lang="fr-FR" sz="1600" b="1">
                <a:solidFill>
                  <a:srgbClr val="58585B"/>
                </a:solidFill>
                <a:latin typeface="Courier New" panose="02070309020205020404" pitchFamily="49" charset="0"/>
                <a:cs typeface="Courier New" panose="02070309020205020404" pitchFamily="49" charset="0"/>
              </a:rPr>
              <a:t>ip address</a:t>
            </a:r>
            <a:r>
              <a:rPr lang="fr-FR" sz="1600">
                <a:solidFill>
                  <a:srgbClr val="58585B"/>
                </a:solidFill>
                <a:latin typeface="Courier New" panose="02070309020205020404" pitchFamily="49" charset="0"/>
                <a:cs typeface="Courier New" panose="02070309020205020404" pitchFamily="49" charset="0"/>
              </a:rPr>
              <a:t> </a:t>
            </a:r>
            <a:r>
              <a:rPr lang="fr-FR" sz="1600" i="1">
                <a:solidFill>
                  <a:srgbClr val="58585B"/>
                </a:solidFill>
                <a:latin typeface="Courier New" panose="02070309020205020404" pitchFamily="49" charset="0"/>
                <a:cs typeface="Courier New" panose="02070309020205020404" pitchFamily="49" charset="0"/>
              </a:rPr>
              <a:t>ip-address subnet-mask</a:t>
            </a:r>
            <a:r>
              <a:rPr lang="fr-FR" sz="160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pPr rtl="0"/>
            <a:r>
              <a:rPr lang="fr-FR" sz="1600"/>
              <a:t>Configuration de base du routeur</a:t>
            </a:r>
            <a:br>
              <a:rPr lang="en-US" dirty="0"/>
            </a:br>
            <a:r>
              <a:rPr lang="fr-FR" sz="2400"/>
              <a:t>Packet Tracer - Configurer les interfaces du routeur</a:t>
            </a:r>
          </a:p>
        </p:txBody>
      </p:sp>
      <p:sp>
        <p:nvSpPr>
          <p:cNvPr id="5" name="Content Placeholder 4">
            <a:extLst>
              <a:ext uri="{FF2B5EF4-FFF2-40B4-BE49-F238E27FC236}">
                <a16:creationId xmlns:a16="http://schemas.microsoft.com/office/drawing/2014/main" id="{0B543044-20F2-334A-A87E-29C5013E6820}"/>
              </a:ext>
            </a:extLst>
          </p:cNvPr>
          <p:cNvSpPr>
            <a:spLocks noGrp="1"/>
          </p:cNvSpPr>
          <p:nvPr>
            <p:ph idx="1"/>
          </p:nvPr>
        </p:nvSpPr>
        <p:spPr>
          <a:xfrm>
            <a:off x="474662" y="734625"/>
            <a:ext cx="8280057" cy="3687109"/>
          </a:xfrm>
        </p:spPr>
        <p:txBody>
          <a:bodyPr/>
          <a:lstStyle/>
          <a:p>
            <a:pPr marL="0" indent="0" algn="l" rtl="0"/>
            <a:r>
              <a:rPr lang="fr-FR" sz="1800">
                <a:solidFill>
                  <a:srgbClr val="000000"/>
                </a:solidFill>
              </a:rPr>
              <a:t>Dans cette activité Packet Tracer, vous allez:</a:t>
            </a:r>
          </a:p>
          <a:p>
            <a:pPr marL="285750" indent="-285750" algn="l" rtl="0">
              <a:buFont typeface="Arial" panose="020B0604020202020204" pitchFamily="34" charset="0"/>
              <a:buChar char="•"/>
            </a:pPr>
            <a:r>
              <a:rPr lang="fr-FR" sz="1800">
                <a:solidFill>
                  <a:srgbClr val="000000"/>
                </a:solidFill>
              </a:rPr>
              <a:t>Configurer l'adressage IPv4 et vérifier la connectivité</a:t>
            </a:r>
          </a:p>
          <a:p>
            <a:pPr marL="285750" indent="-285750" algn="l" rtl="0">
              <a:buFont typeface="Arial" panose="020B0604020202020204" pitchFamily="34" charset="0"/>
              <a:buChar char="•"/>
            </a:pPr>
            <a:r>
              <a:rPr lang="fr-FR" sz="1800">
                <a:solidFill>
                  <a:srgbClr val="000000"/>
                </a:solidFill>
              </a:rPr>
              <a:t>Configurer l'adressage IPv6 et vérifier la connectivité</a:t>
            </a:r>
          </a:p>
        </p:txBody>
      </p:sp>
    </p:spTree>
    <p:custDataLst>
      <p:tags r:id="rId1"/>
    </p:custDataLst>
    <p:extLst>
      <p:ext uri="{BB962C8B-B14F-4D97-AF65-F5344CB8AC3E}">
        <p14:creationId xmlns:p14="http://schemas.microsoft.com/office/powerpoint/2010/main" val="209231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1.5 Vérifier les réseaux directement connectés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les réseaux directement connectés</a:t>
            </a:r>
            <a:br>
              <a:rPr lang="en-US" dirty="0"/>
            </a:br>
            <a:r>
              <a:rPr lang="fr-FR" sz="2400"/>
              <a:t>Commandes de vérification de l'interface</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Il existe plusieurs commandes </a:t>
            </a:r>
            <a:r>
              <a:rPr lang="fr-FR" sz="1600" b="1">
                <a:solidFill>
                  <a:srgbClr val="000000"/>
                </a:solidFill>
              </a:rPr>
              <a:t>show</a:t>
            </a:r>
            <a:r>
              <a:rPr lang="fr-FR" sz="1600">
                <a:solidFill>
                  <a:srgbClr val="000000"/>
                </a:solidFill>
              </a:rPr>
              <a:t> qui permettent de vérifier le fonctionnement et la configuration d'une interface. </a:t>
            </a:r>
          </a:p>
          <a:p>
            <a:pPr marL="285750" indent="-285750" algn="l">
              <a:buFont typeface="Arial" panose="020B0604020202020204" pitchFamily="34" charset="0"/>
              <a:buChar char="•"/>
            </a:pPr>
            <a:endParaRPr lang="en-US" sz="1600" dirty="0">
              <a:solidFill>
                <a:srgbClr val="000000"/>
              </a:solidFill>
            </a:endParaRPr>
          </a:p>
          <a:p>
            <a:pPr marL="0" indent="0" algn="l" rtl="0"/>
            <a:r>
              <a:rPr lang="fr-FR" sz="1600">
                <a:solidFill>
                  <a:srgbClr val="000000"/>
                </a:solidFill>
              </a:rPr>
              <a:t>Les commandes suivantes sont particulièrement utiles pour identifier rapidement l'état d'une interface :</a:t>
            </a:r>
          </a:p>
          <a:p>
            <a:pPr marL="358835" lvl="1" indent="-285750" rtl="0">
              <a:buFont typeface="Arial" panose="020B0604020202020204" pitchFamily="34" charset="0"/>
              <a:buChar char="•"/>
            </a:pPr>
            <a:r>
              <a:rPr lang="fr-FR" sz="1600" b="1">
                <a:solidFill>
                  <a:srgbClr val="000000"/>
                </a:solidFill>
              </a:rPr>
              <a:t>show ip interface brief</a:t>
            </a:r>
            <a:r>
              <a:rPr lang="fr-FR" sz="1600">
                <a:solidFill>
                  <a:srgbClr val="000000"/>
                </a:solidFill>
              </a:rPr>
              <a:t> et </a:t>
            </a:r>
            <a:r>
              <a:rPr lang="fr-FR" sz="1600" b="1">
                <a:solidFill>
                  <a:srgbClr val="000000"/>
                </a:solidFill>
              </a:rPr>
              <a:t>show ipv6 interface brief</a:t>
            </a:r>
            <a:r>
              <a:rPr lang="fr-FR" sz="1600">
                <a:solidFill>
                  <a:srgbClr val="000000"/>
                </a:solidFill>
              </a:rPr>
              <a:t> - Celles-ci affichent un résumé pour toutes les interfaces, y compris l'adresse IPv4 ou IPv6 de l'interface et l'état opérationnel actuel.</a:t>
            </a:r>
          </a:p>
          <a:p>
            <a:pPr marL="358835" lvl="1" indent="-285750" rtl="0">
              <a:buFont typeface="Arial" panose="020B0604020202020204" pitchFamily="34" charset="0"/>
              <a:buChar char="•"/>
            </a:pPr>
            <a:r>
              <a:rPr lang="fr-FR" sz="1600" b="1">
                <a:solidFill>
                  <a:srgbClr val="000000"/>
                </a:solidFill>
              </a:rPr>
              <a:t>show running-config interface</a:t>
            </a:r>
            <a:r>
              <a:rPr lang="fr-FR" sz="1600">
                <a:solidFill>
                  <a:srgbClr val="000000"/>
                </a:solidFill>
              </a:rPr>
              <a:t> </a:t>
            </a:r>
            <a:r>
              <a:rPr lang="fr-FR" sz="1600" i="1">
                <a:solidFill>
                  <a:srgbClr val="000000"/>
                </a:solidFill>
              </a:rPr>
              <a:t>interface-id</a:t>
            </a:r>
            <a:r>
              <a:rPr lang="fr-FR" sz="1600">
                <a:solidFill>
                  <a:srgbClr val="000000"/>
                </a:solidFill>
              </a:rPr>
              <a:t> - Affiche les commandes appliquées à l'interface spécifiée.</a:t>
            </a:r>
          </a:p>
          <a:p>
            <a:pPr marL="358835" lvl="1" indent="-285750" rtl="0">
              <a:buFont typeface="Arial" panose="020B0604020202020204" pitchFamily="34" charset="0"/>
              <a:buChar char="•"/>
            </a:pPr>
            <a:r>
              <a:rPr lang="fr-FR" sz="1600" b="1">
                <a:solidFill>
                  <a:srgbClr val="000000"/>
                </a:solidFill>
              </a:rPr>
              <a:t>show ip route</a:t>
            </a:r>
            <a:r>
              <a:rPr lang="fr-FR" sz="1600">
                <a:solidFill>
                  <a:srgbClr val="000000"/>
                </a:solidFill>
              </a:rPr>
              <a:t> et </a:t>
            </a:r>
            <a:r>
              <a:rPr lang="fr-FR" sz="1600" b="1">
                <a:solidFill>
                  <a:srgbClr val="000000"/>
                </a:solidFill>
              </a:rPr>
              <a:t>show ipv6 route</a:t>
            </a:r>
            <a:r>
              <a:rPr lang="fr-FR" sz="1600">
                <a:solidFill>
                  <a:srgbClr val="000000"/>
                </a:solidFill>
              </a:rPr>
              <a:t> - Affiche le contenu de la table de routage IPv4 stocké dans la mémoire vive. Dans CISCO IOS 15, les interfaces actives doivent apparaître dans la table de routage avec deux entrées associées identifiées par le code ‘</a:t>
            </a:r>
            <a:r>
              <a:rPr lang="fr-FR" sz="1600" b="1">
                <a:solidFill>
                  <a:srgbClr val="000000"/>
                </a:solidFill>
              </a:rPr>
              <a:t>C</a:t>
            </a:r>
            <a:r>
              <a:rPr lang="fr-FR" sz="1600">
                <a:solidFill>
                  <a:srgbClr val="000000"/>
                </a:solidFill>
              </a:rPr>
              <a:t>’ (connecté) ou ‘</a:t>
            </a:r>
            <a:r>
              <a:rPr lang="fr-FR" sz="1600" b="1">
                <a:solidFill>
                  <a:srgbClr val="000000"/>
                </a:solidFill>
              </a:rPr>
              <a:t>L</a:t>
            </a:r>
            <a:r>
              <a:rPr lang="fr-FR" sz="1600">
                <a:solidFill>
                  <a:srgbClr val="000000"/>
                </a:solidFill>
              </a:rPr>
              <a:t>’ (Local). Dans les versions précédentes, une seule entrée avec le code ‘</a:t>
            </a:r>
            <a:r>
              <a:rPr lang="fr-FR" sz="1600" b="1">
                <a:solidFill>
                  <a:srgbClr val="000000"/>
                </a:solidFill>
              </a:rPr>
              <a:t>C</a:t>
            </a:r>
            <a:r>
              <a:rPr lang="fr-FR" sz="1600">
                <a:solidFill>
                  <a:srgbClr val="000000"/>
                </a:solidFill>
              </a:rPr>
              <a:t>’ apparaît.</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les réseaux directement connectés</a:t>
            </a:r>
            <a:br>
              <a:rPr lang="en-US" dirty="0"/>
            </a:br>
            <a:r>
              <a:rPr lang="fr-FR" sz="2400"/>
              <a:t>Vérifier l'état de l'interface</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rtl="0"/>
            <a:r>
              <a:rPr lang="fr-FR" sz="1400">
                <a:solidFill>
                  <a:srgbClr val="000000"/>
                </a:solidFill>
              </a:rPr>
              <a:t>La sortie des commandes </a:t>
            </a:r>
            <a:r>
              <a:rPr lang="fr-FR" sz="1400" b="1">
                <a:solidFill>
                  <a:srgbClr val="000000"/>
                </a:solidFill>
              </a:rPr>
              <a:t>show ip interface brief</a:t>
            </a:r>
            <a:r>
              <a:rPr lang="fr-FR" sz="1400">
                <a:solidFill>
                  <a:srgbClr val="000000"/>
                </a:solidFill>
              </a:rPr>
              <a:t> et </a:t>
            </a:r>
            <a:r>
              <a:rPr lang="fr-FR" sz="1400" b="1">
                <a:solidFill>
                  <a:srgbClr val="000000"/>
                </a:solidFill>
              </a:rPr>
              <a:t>show ipv6 interface brief</a:t>
            </a:r>
            <a:r>
              <a:rPr lang="fr-FR" sz="1400">
                <a:solidFill>
                  <a:srgbClr val="000000"/>
                </a:solidFill>
              </a:rPr>
              <a:t> peuvent être utilisées pour révéler rapidement l'état de toutes les interfaces du routeur. Vous pouvez vérifier que les interfaces sont actives et opérationnelles comme indiqué par l'état «up» et le protocole «up», comme indiqué dans l'exemple. Un résultat différent révèle un problème de configuration </a:t>
            </a:r>
            <a:r>
              <a:rPr lang="fr-FR" sz="1400"/>
              <a:t>ou de câblage.</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les réseaux directement connectés</a:t>
            </a:r>
            <a:br>
              <a:rPr lang="en-US" dirty="0"/>
            </a:br>
            <a:r>
              <a:rPr lang="fr-FR" sz="2400"/>
              <a:t>Vérifier les adresses locales et multidiffusion des liens IPv6</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rtl="0"/>
            <a:r>
              <a:rPr lang="fr-FR" sz="1500">
                <a:solidFill>
                  <a:srgbClr val="000000"/>
                </a:solidFill>
              </a:rPr>
              <a:t>La sortie de la commande </a:t>
            </a:r>
            <a:r>
              <a:rPr lang="fr-FR" sz="1500" b="1">
                <a:solidFill>
                  <a:srgbClr val="000000"/>
                </a:solidFill>
              </a:rPr>
              <a:t>show ipv6 interface brief</a:t>
            </a:r>
            <a:r>
              <a:rPr lang="fr-FR" sz="1500">
                <a:solidFill>
                  <a:srgbClr val="000000"/>
                </a:solidFill>
              </a:rPr>
              <a:t> affiche deux adresses IPv6 configurées par interface. L'une des adresses est l'adresse de monodiffusion globale IPv6 qui a été saisie manuellement. L'autre adresse, qui commence par FE80, est l'adresse de monodiffusion link-local pour l'interface. Une adresse link-local est automatiquement ajoutée à une interface chaque fois qu'une adresse de monodiffusion globale est attribuée. Une interface réseau IPv6 est requise pour avoir une adresse link-local, mais elle n'est pas nécessaire pour une adresse de monodiffusion globale.</a:t>
            </a:r>
          </a:p>
          <a:p>
            <a:pPr marL="0" indent="0" algn="l"/>
            <a:endParaRPr lang="en-US" sz="1500" dirty="0">
              <a:solidFill>
                <a:srgbClr val="000000"/>
              </a:solidFill>
            </a:endParaRPr>
          </a:p>
          <a:p>
            <a:pPr marL="0" indent="0" algn="l" rtl="0"/>
            <a:r>
              <a:rPr lang="fr-FR" sz="1500">
                <a:solidFill>
                  <a:srgbClr val="000000"/>
                </a:solidFill>
              </a:rPr>
              <a:t>Le résultat de la commande </a:t>
            </a:r>
            <a:r>
              <a:rPr lang="fr-FR" sz="1500" b="1">
                <a:solidFill>
                  <a:srgbClr val="000000"/>
                </a:solidFill>
              </a:rPr>
              <a:t>show ipv6 interface gigabitethernet 0/0/0</a:t>
            </a:r>
            <a:r>
              <a:rPr lang="fr-FR" sz="1500">
                <a:solidFill>
                  <a:srgbClr val="000000"/>
                </a:solidFill>
              </a:rPr>
              <a:t>affiche l'état de l'interface et toutes les adresses IPv6 appartenant à l'interface. Avec l'adresse link-local et l'adresse globale de monodiffusion, la sortie comprend les adresses de multidiffusion attribuées à l'interface, commençant par le préfixe FF02, comme le montre l'exemple.</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473201" y="33890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les réseaux directement connectés</a:t>
            </a:r>
            <a:br>
              <a:rPr lang="en-US" dirty="0"/>
            </a:br>
            <a:r>
              <a:rPr lang="fr-FR" sz="2400"/>
              <a:t>Vérifier la configuration de l'interface</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731836"/>
            <a:ext cx="8593852" cy="1664231"/>
          </a:xfrm>
        </p:spPr>
        <p:txBody>
          <a:bodyPr/>
          <a:lstStyle/>
          <a:p>
            <a:pPr marL="0" indent="0" algn="l" rtl="0"/>
            <a:r>
              <a:rPr lang="fr-FR" sz="1400">
                <a:solidFill>
                  <a:srgbClr val="000000"/>
                </a:solidFill>
              </a:rPr>
              <a:t>La sortie de la commande </a:t>
            </a:r>
            <a:r>
              <a:rPr lang="fr-FR" sz="1400" b="1">
                <a:solidFill>
                  <a:srgbClr val="000000"/>
                </a:solidFill>
              </a:rPr>
              <a:t>show running-config interface</a:t>
            </a:r>
            <a:r>
              <a:rPr lang="fr-FR" sz="1400">
                <a:solidFill>
                  <a:srgbClr val="000000"/>
                </a:solidFill>
              </a:rPr>
              <a:t> affiche les commandes actuelles appliquées à l'interface spécifiée, comme indiqué.</a:t>
            </a:r>
          </a:p>
          <a:p>
            <a:pPr marL="285750" indent="-285750" algn="l">
              <a:buFont typeface="Arial" panose="020B0604020202020204" pitchFamily="34" charset="0"/>
              <a:buChar char="•"/>
            </a:pPr>
            <a:endParaRPr lang="en-US" sz="1400" dirty="0">
              <a:solidFill>
                <a:srgbClr val="000000"/>
              </a:solidFill>
            </a:endParaRPr>
          </a:p>
          <a:p>
            <a:pPr marL="0" indent="0" algn="l" rtl="0"/>
            <a:r>
              <a:rPr lang="fr-FR" sz="1400">
                <a:solidFill>
                  <a:srgbClr val="000000"/>
                </a:solidFill>
              </a:rPr>
              <a:t>Les deux commandes suivantes permettent de recueillir des informations plus détaillées sur l'interface:</a:t>
            </a:r>
          </a:p>
          <a:p>
            <a:pPr marL="358835" lvl="1" indent="-285750" rtl="0">
              <a:buFont typeface="Arial" panose="020B0604020202020204" pitchFamily="34" charset="0"/>
              <a:buChar char="•"/>
            </a:pPr>
            <a:r>
              <a:rPr lang="fr-FR" b="1">
                <a:solidFill>
                  <a:srgbClr val="000000"/>
                </a:solidFill>
              </a:rPr>
              <a:t>show interfaces</a:t>
            </a:r>
            <a:r>
              <a:rPr lang="fr-FR">
                <a:solidFill>
                  <a:srgbClr val="000000"/>
                </a:solidFill>
              </a:rPr>
              <a:t>- Affiche des informations sur l'interface et le nombre de flux de paquets pour toutes les interfaces du périphérique.</a:t>
            </a:r>
          </a:p>
          <a:p>
            <a:pPr marL="358835" lvl="1" indent="-285750" rtl="0">
              <a:buFont typeface="Arial" panose="020B0604020202020204" pitchFamily="34" charset="0"/>
              <a:buChar char="•"/>
            </a:pPr>
            <a:r>
              <a:rPr lang="fr-FR" b="1">
                <a:solidFill>
                  <a:srgbClr val="000000"/>
                </a:solidFill>
              </a:rPr>
              <a:t>show ip interface</a:t>
            </a:r>
            <a:r>
              <a:rPr lang="fr-FR">
                <a:solidFill>
                  <a:srgbClr val="000000"/>
                </a:solidFill>
              </a:rPr>
              <a:t> et </a:t>
            </a:r>
            <a:r>
              <a:rPr lang="fr-FR" b="1">
                <a:solidFill>
                  <a:srgbClr val="000000"/>
                </a:solidFill>
              </a:rPr>
              <a:t>show ipv6 interface</a:t>
            </a:r>
            <a:r>
              <a:rPr lang="fr-FR">
                <a:solidFill>
                  <a:srgbClr val="000000"/>
                </a:solidFill>
              </a:rPr>
              <a:t> - Affiche les informations relatives à IPv4 pour toutes les interfaces d'un routeur.</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263428" y="2396067"/>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Activités du mode physique du Packet Tracer :</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ct val="30000"/>
              </a:spcBef>
              <a:buFont typeface="Arial" panose="020B0604020202020204" pitchFamily="34" charset="0"/>
              <a:buChar char="•"/>
            </a:pPr>
            <a:r>
              <a:rPr lang="fr-FR"/>
              <a:t>Ces activités sont effectuées à l'aide de Packet Tracer en mode physique. </a:t>
            </a:r>
          </a:p>
          <a:p>
            <a:pPr rtl="0">
              <a:spcBef>
                <a:spcPct val="30000"/>
              </a:spcBef>
              <a:buFont typeface="Arial" panose="020B0604020202020204" pitchFamily="34" charset="0"/>
              <a:buChar char="•"/>
            </a:pPr>
            <a:r>
              <a:rPr lang="fr-FR"/>
              <a:t>Ils sont conçus pour émuler les travaux pratiques correspondants. </a:t>
            </a:r>
          </a:p>
          <a:p>
            <a:pPr rtl="0">
              <a:spcBef>
                <a:spcPct val="30000"/>
              </a:spcBef>
              <a:buFont typeface="Arial" panose="020B0604020202020204" pitchFamily="34" charset="0"/>
              <a:buChar char="•"/>
            </a:pPr>
            <a:r>
              <a:rPr lang="fr-FR"/>
              <a:t>Ils peuvent être utilisés à la place de travaux pratiques lorsque l'accès aux équipements physiques n'est pas possible. </a:t>
            </a:r>
          </a:p>
          <a:p>
            <a:pPr rtl="0">
              <a:spcBef>
                <a:spcPct val="30000"/>
              </a:spcBef>
              <a:buFont typeface="Arial" panose="020B0604020202020204" pitchFamily="34" charset="0"/>
              <a:buChar char="•"/>
            </a:pPr>
            <a:r>
              <a:rPr lang="fr-FR"/>
              <a:t>Les activités du mode physique de Packet Tracer peuvent ne pas avoir autant d'échafaudage que les activités de PT qui les précèdent immédiatement.</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les réseaux directement connectés</a:t>
            </a:r>
            <a:br>
              <a:rPr lang="en-US" dirty="0"/>
            </a:br>
            <a:r>
              <a:rPr lang="fr-FR" sz="2400"/>
              <a:t>Vérifier les routes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rtl="0"/>
            <a:r>
              <a:rPr lang="fr-FR" sz="1600">
                <a:solidFill>
                  <a:srgbClr val="000000"/>
                </a:solidFill>
              </a:rPr>
              <a:t>La sortie des commandes </a:t>
            </a:r>
            <a:r>
              <a:rPr lang="fr-FR" sz="1600" b="1">
                <a:solidFill>
                  <a:srgbClr val="000000"/>
                </a:solidFill>
              </a:rPr>
              <a:t>show ip route</a:t>
            </a:r>
            <a:r>
              <a:rPr lang="fr-FR" sz="1600">
                <a:solidFill>
                  <a:srgbClr val="000000"/>
                </a:solidFill>
              </a:rPr>
              <a:t> et </a:t>
            </a:r>
            <a:r>
              <a:rPr lang="fr-FR" sz="1600" b="1">
                <a:solidFill>
                  <a:srgbClr val="000000"/>
                </a:solidFill>
              </a:rPr>
              <a:t>show ipv6 route</a:t>
            </a:r>
            <a:r>
              <a:rPr lang="fr-FR" sz="1600">
                <a:solidFill>
                  <a:srgbClr val="000000"/>
                </a:solidFill>
              </a:rPr>
              <a:t> révèle les trois entrées réseau directement connectées et les trois entrées de l'interface locale de l'hôte, comme indiqué dans l'exemple. </a:t>
            </a:r>
          </a:p>
          <a:p>
            <a:pPr marL="0" indent="0" algn="l"/>
            <a:endParaRPr lang="en-US" sz="1600" dirty="0">
              <a:solidFill>
                <a:srgbClr val="000000"/>
              </a:solidFill>
            </a:endParaRPr>
          </a:p>
          <a:p>
            <a:pPr marL="0" indent="0" algn="l" rtl="0"/>
            <a:r>
              <a:rPr lang="fr-FR" sz="1600">
                <a:solidFill>
                  <a:srgbClr val="000000"/>
                </a:solidFill>
              </a:rPr>
              <a:t>Une route d'hôte local a une distance administrative de 0. Elle dispose également d'un masque /32 pour IPv4 et d'un masque /128 pour IPv6. La route hôte locale concerne les routes sur le routeur qui possède l'adresse IP. Elle autorise le routeur à traiter les paquets destinés à cette adresse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les réseaux directement connectés</a:t>
            </a:r>
            <a:br>
              <a:rPr lang="en-US" dirty="0"/>
            </a:br>
            <a:r>
              <a:rPr lang="fr-FR" sz="2400"/>
              <a:t>Vérifier les routes (Suite)</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rtl="0"/>
            <a:r>
              <a:rPr lang="fr-FR" sz="1400">
                <a:solidFill>
                  <a:srgbClr val="000000"/>
                </a:solidFill>
              </a:rPr>
              <a:t>Un ‘</a:t>
            </a:r>
            <a:r>
              <a:rPr lang="fr-FR" sz="1400" b="1">
                <a:solidFill>
                  <a:srgbClr val="000000"/>
                </a:solidFill>
              </a:rPr>
              <a:t>C</a:t>
            </a:r>
            <a:r>
              <a:rPr lang="fr-FR" sz="1400">
                <a:solidFill>
                  <a:srgbClr val="000000"/>
                </a:solidFill>
              </a:rPr>
              <a:t>’ à côté d'une route dans le tableau de routage indique qu'il s'agit d'un réseau directement connecté. Lorsque l'interface du routeur est configurée avec une adresse de monodiffusion globale et est dans l'état "up/up", le préfixe IPv6 et la longueur du préfixe sont ajoutés à la table de routage IPv6 en tant que route connectée.</a:t>
            </a:r>
          </a:p>
          <a:p>
            <a:pPr marL="0" indent="0" algn="l"/>
            <a:endParaRPr lang="en-US" sz="1400" dirty="0">
              <a:solidFill>
                <a:srgbClr val="000000"/>
              </a:solidFill>
            </a:endParaRPr>
          </a:p>
          <a:p>
            <a:pPr marL="0" indent="0" algn="l" rtl="0"/>
            <a:r>
              <a:rPr lang="fr-FR" sz="1400">
                <a:solidFill>
                  <a:srgbClr val="000000"/>
                </a:solidFill>
              </a:rPr>
              <a:t>L'adresse de monodiffusion globale IPv6 appliquée à l'interface est également installée dans la table de routage en tant que route locale. Le préfixe de la route locale est /128. Des routes locales sont utilisées par la table de routage pour traiter efficacement les paquets avec l'adresse d'interface du routeur en tant que destination.</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les réseaux directement connectés</a:t>
            </a:r>
            <a:br>
              <a:rPr lang="en-US" dirty="0"/>
            </a:br>
            <a:r>
              <a:rPr lang="fr-FR" sz="2400"/>
              <a:t>Filtrer les résultats des commandes show</a:t>
            </a:r>
          </a:p>
        </p:txBody>
      </p:sp>
      <p:sp>
        <p:nvSpPr>
          <p:cNvPr id="6" name="Content Placeholder 5">
            <a:extLst>
              <a:ext uri="{FF2B5EF4-FFF2-40B4-BE49-F238E27FC236}">
                <a16:creationId xmlns:a16="http://schemas.microsoft.com/office/drawing/2014/main" id="{7F5D3F63-F59E-6547-9CBE-FF62F52F931D}"/>
              </a:ext>
            </a:extLst>
          </p:cNvPr>
          <p:cNvSpPr>
            <a:spLocks noGrp="1"/>
          </p:cNvSpPr>
          <p:nvPr>
            <p:ph idx="1"/>
          </p:nvPr>
        </p:nvSpPr>
        <p:spPr>
          <a:xfrm>
            <a:off x="160868" y="731837"/>
            <a:ext cx="8881532" cy="3831696"/>
          </a:xfrm>
        </p:spPr>
        <p:txBody>
          <a:bodyPr/>
          <a:lstStyle/>
          <a:p>
            <a:pPr marL="0" indent="0" algn="l" rtl="0"/>
            <a:r>
              <a:rPr lang="fr-FR" sz="1500">
                <a:solidFill>
                  <a:srgbClr val="000000"/>
                </a:solidFill>
              </a:rPr>
              <a:t>Les commandes qui génèrent plusieurs écrans de sortie sont, par défaut, mises en pause après 24 lignes. À la fin de cette interruption, le texte --More-- s'affiche. Appuyez sur </a:t>
            </a:r>
            <a:r>
              <a:rPr lang="fr-FR" sz="1500" b="1">
                <a:solidFill>
                  <a:srgbClr val="000000"/>
                </a:solidFill>
              </a:rPr>
              <a:t>Enter</a:t>
            </a:r>
            <a:r>
              <a:rPr lang="fr-FR" sz="1500">
                <a:solidFill>
                  <a:srgbClr val="000000"/>
                </a:solidFill>
              </a:rPr>
              <a:t> pour afficher la ligne suivante et appuyez sur la touche Espace pour afficher la série de lignes suivante. Utilisez la commande </a:t>
            </a:r>
            <a:r>
              <a:rPr lang="fr-FR" sz="1500" b="1">
                <a:solidFill>
                  <a:srgbClr val="000000"/>
                </a:solidFill>
              </a:rPr>
              <a:t>terminal length</a:t>
            </a:r>
            <a:r>
              <a:rPr lang="fr-FR" sz="1500">
                <a:solidFill>
                  <a:srgbClr val="000000"/>
                </a:solidFill>
              </a:rPr>
              <a:t> pour indiquer le nombre de lignes à afficher. La valeur 0 (zéro) empêche le routeur de s'arrêter entre les écrans de résultat.</a:t>
            </a:r>
          </a:p>
          <a:p>
            <a:pPr marL="0" indent="0" algn="l"/>
            <a:endParaRPr lang="en-US" sz="1500" dirty="0">
              <a:solidFill>
                <a:srgbClr val="000000"/>
              </a:solidFill>
            </a:endParaRPr>
          </a:p>
          <a:p>
            <a:pPr marL="0" indent="0" algn="l" rtl="0"/>
            <a:r>
              <a:rPr lang="fr-FR" sz="1500">
                <a:solidFill>
                  <a:srgbClr val="000000"/>
                </a:solidFill>
              </a:rPr>
              <a:t>Une autre fonctionnalité très utile qui améliore l'expérience de l'utilisateur dans le CLI est le filtrage des sorties de commandes </a:t>
            </a:r>
            <a:r>
              <a:rPr lang="fr-FR" sz="1500" b="1">
                <a:solidFill>
                  <a:srgbClr val="000000"/>
                </a:solidFill>
              </a:rPr>
              <a:t>show</a:t>
            </a:r>
            <a:r>
              <a:rPr lang="fr-FR" sz="1500">
                <a:solidFill>
                  <a:srgbClr val="000000"/>
                </a:solidFill>
              </a:rPr>
              <a:t> . Les commandes de filtrage permettent d'afficher des sections de résultat spécifiques. Pour activer la commande de filtrage, tapez le symbole (</a:t>
            </a:r>
            <a:r>
              <a:rPr lang="fr-FR" sz="1500" b="1">
                <a:solidFill>
                  <a:srgbClr val="000000"/>
                </a:solidFill>
              </a:rPr>
              <a:t>|</a:t>
            </a:r>
            <a:r>
              <a:rPr lang="fr-FR" sz="1500">
                <a:solidFill>
                  <a:srgbClr val="000000"/>
                </a:solidFill>
              </a:rPr>
              <a:t>) après la commande </a:t>
            </a:r>
            <a:r>
              <a:rPr lang="fr-FR" sz="1500" b="1">
                <a:solidFill>
                  <a:srgbClr val="000000"/>
                </a:solidFill>
              </a:rPr>
              <a:t>show</a:t>
            </a:r>
            <a:r>
              <a:rPr lang="fr-FR" sz="1500">
                <a:solidFill>
                  <a:srgbClr val="000000"/>
                </a:solidFill>
              </a:rPr>
              <a:t> , puis saisissez un paramètre de filtrage et une expression de filtrage.</a:t>
            </a:r>
          </a:p>
          <a:p>
            <a:pPr marL="0" indent="0" algn="l"/>
            <a:endParaRPr lang="en-US" sz="1500" dirty="0">
              <a:solidFill>
                <a:srgbClr val="000000"/>
              </a:solidFill>
            </a:endParaRPr>
          </a:p>
          <a:p>
            <a:pPr marL="0" indent="0" algn="l" rtl="0"/>
            <a:r>
              <a:rPr lang="fr-FR" sz="1500">
                <a:solidFill>
                  <a:srgbClr val="000000"/>
                </a:solidFill>
              </a:rPr>
              <a:t>Après ce symbole, les paramètres de filtrage suivants peuvent être configurés:</a:t>
            </a:r>
          </a:p>
          <a:p>
            <a:pPr marL="358835" lvl="1" indent="-285750" rtl="0">
              <a:buFont typeface="Arial" panose="020B0604020202020204" pitchFamily="34" charset="0"/>
              <a:buChar char="•"/>
            </a:pPr>
            <a:r>
              <a:rPr lang="fr-FR" sz="1300">
                <a:solidFill>
                  <a:srgbClr val="000000"/>
                </a:solidFill>
              </a:rPr>
              <a:t>Section - Affiche l'intégralité de la section commençant par l'expression de filtrage</a:t>
            </a:r>
          </a:p>
          <a:p>
            <a:pPr marL="358835" lvl="1" indent="-285750" rtl="0">
              <a:buFont typeface="Arial" panose="020B0604020202020204" pitchFamily="34" charset="0"/>
              <a:buChar char="•"/>
            </a:pPr>
            <a:r>
              <a:rPr lang="fr-FR" sz="1300">
                <a:solidFill>
                  <a:srgbClr val="000000"/>
                </a:solidFill>
              </a:rPr>
              <a:t>Include - Inclut toutes les lignes de résultat correspondant à l'expression de filtrage.</a:t>
            </a:r>
          </a:p>
          <a:p>
            <a:pPr marL="358835" lvl="1" indent="-285750" rtl="0">
              <a:buFont typeface="Arial" panose="020B0604020202020204" pitchFamily="34" charset="0"/>
              <a:buChar char="•"/>
            </a:pPr>
            <a:r>
              <a:rPr lang="fr-FR" sz="1300">
                <a:solidFill>
                  <a:srgbClr val="000000"/>
                </a:solidFill>
              </a:rPr>
              <a:t>Exclude - Exclut toutes les lignes de résultat correspondant à l'expression de filtrage.</a:t>
            </a:r>
          </a:p>
          <a:p>
            <a:pPr marL="358835" lvl="1" indent="-285750" rtl="0">
              <a:buFont typeface="Arial" panose="020B0604020202020204" pitchFamily="34" charset="0"/>
              <a:buChar char="•"/>
            </a:pPr>
            <a:r>
              <a:rPr lang="fr-FR" sz="1300">
                <a:solidFill>
                  <a:srgbClr val="000000"/>
                </a:solidFill>
              </a:rPr>
              <a:t>Begin - Affiche toutes les lignes de résultat à partir d'un certain point, en commençant par la ligne qui correspond à l'expression de filtrage</a:t>
            </a:r>
          </a:p>
        </p:txBody>
      </p:sp>
    </p:spTree>
    <p:custDataLst>
      <p:tags r:id="rId1"/>
    </p:custDataLst>
    <p:extLst>
      <p:ext uri="{BB962C8B-B14F-4D97-AF65-F5344CB8AC3E}">
        <p14:creationId xmlns:p14="http://schemas.microsoft.com/office/powerpoint/2010/main" val="160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les réseaux directement connectés</a:t>
            </a:r>
            <a:br>
              <a:rPr lang="en-US" dirty="0"/>
            </a:br>
            <a:r>
              <a:rPr lang="fr-FR" sz="2400"/>
              <a:t>Fonction d'historique de commande</a:t>
            </a:r>
          </a:p>
        </p:txBody>
      </p:sp>
      <p:sp>
        <p:nvSpPr>
          <p:cNvPr id="4" name="Content Placeholder 3">
            <a:extLst>
              <a:ext uri="{FF2B5EF4-FFF2-40B4-BE49-F238E27FC236}">
                <a16:creationId xmlns:a16="http://schemas.microsoft.com/office/drawing/2014/main" id="{6914E7A0-3B39-A44F-B05D-D02FD6A061A6}"/>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La fonction d'historique de commande est utile car elle stocke temporairement la liste des commandes exécutées à rappeler.</a:t>
            </a:r>
          </a:p>
          <a:p>
            <a:pPr marL="285750" indent="-285750" algn="l" rtl="0">
              <a:buFont typeface="Arial" panose="020B0604020202020204" pitchFamily="34" charset="0"/>
              <a:buChar char="•"/>
            </a:pPr>
            <a:r>
              <a:rPr lang="fr-FR" sz="1600">
                <a:solidFill>
                  <a:srgbClr val="000000"/>
                </a:solidFill>
              </a:rPr>
              <a:t>Pour réutiliser des commandes de l'historique, appuyez sur </a:t>
            </a:r>
            <a:r>
              <a:rPr lang="fr-FR" sz="1600" b="1">
                <a:solidFill>
                  <a:srgbClr val="000000"/>
                </a:solidFill>
              </a:rPr>
              <a:t>Ctrl</a:t>
            </a:r>
            <a:r>
              <a:rPr lang="fr-FR" sz="1600">
                <a:solidFill>
                  <a:srgbClr val="000000"/>
                </a:solidFill>
              </a:rPr>
              <a:t>+</a:t>
            </a:r>
            <a:r>
              <a:rPr lang="fr-FR" sz="1600" b="1">
                <a:solidFill>
                  <a:srgbClr val="000000"/>
                </a:solidFill>
              </a:rPr>
              <a:t>P</a:t>
            </a:r>
            <a:r>
              <a:rPr lang="fr-FR" sz="1600">
                <a:solidFill>
                  <a:srgbClr val="000000"/>
                </a:solidFill>
              </a:rPr>
              <a:t> ou la flèche </a:t>
            </a:r>
            <a:r>
              <a:rPr lang="fr-FR" sz="1600" b="1">
                <a:solidFill>
                  <a:srgbClr val="000000"/>
                </a:solidFill>
              </a:rPr>
              <a:t>Up</a:t>
            </a:r>
            <a:r>
              <a:rPr lang="fr-FR" sz="1600">
                <a:solidFill>
                  <a:srgbClr val="000000"/>
                </a:solidFill>
              </a:rPr>
              <a:t> . Le résultat de la commande commence par la commande la plus récente. Appuyez plusieurs fois sur ces touches pour rappeler des commandes plus anciennes. Pour revenir à une commande plus récente dans l'historique, appuyez sur </a:t>
            </a:r>
            <a:r>
              <a:rPr lang="fr-FR" sz="1600" b="1">
                <a:solidFill>
                  <a:srgbClr val="000000"/>
                </a:solidFill>
              </a:rPr>
              <a:t>Ctrl</a:t>
            </a:r>
            <a:r>
              <a:rPr lang="fr-FR" sz="1600">
                <a:solidFill>
                  <a:srgbClr val="000000"/>
                </a:solidFill>
              </a:rPr>
              <a:t>+</a:t>
            </a:r>
            <a:r>
              <a:rPr lang="fr-FR" sz="1600" b="1">
                <a:solidFill>
                  <a:srgbClr val="000000"/>
                </a:solidFill>
              </a:rPr>
              <a:t>N</a:t>
            </a:r>
            <a:r>
              <a:rPr lang="fr-FR" sz="1600">
                <a:solidFill>
                  <a:srgbClr val="000000"/>
                </a:solidFill>
              </a:rPr>
              <a:t> ou sur la flèche </a:t>
            </a:r>
            <a:r>
              <a:rPr lang="fr-FR" sz="1600" b="1">
                <a:solidFill>
                  <a:srgbClr val="000000"/>
                </a:solidFill>
              </a:rPr>
              <a:t>Down</a:t>
            </a:r>
            <a:r>
              <a:rPr lang="fr-FR" sz="1600">
                <a:solidFill>
                  <a:srgbClr val="000000"/>
                </a:solidFill>
              </a:rPr>
              <a:t> . Appuyez plusieurs fois sur ces touches pour rappeler des commandes plus récentes.</a:t>
            </a:r>
          </a:p>
          <a:p>
            <a:pPr marL="285750" indent="-285750" algn="l" rtl="0">
              <a:buFont typeface="Arial" panose="020B0604020202020204" pitchFamily="34" charset="0"/>
              <a:buChar char="•"/>
            </a:pPr>
            <a:r>
              <a:rPr lang="fr-FR" sz="1600">
                <a:solidFill>
                  <a:srgbClr val="000000"/>
                </a:solidFill>
              </a:rPr>
              <a:t>Par défaut, l'historique de commande est activée et le système enregistre les 10 dernières lignes de commande dans sa mémoire tampon. Utilisez la commande d'exécution privilégiée </a:t>
            </a:r>
            <a:r>
              <a:rPr lang="fr-FR" sz="1600" b="1">
                <a:solidFill>
                  <a:srgbClr val="000000"/>
                </a:solidFill>
              </a:rPr>
              <a:t>show history</a:t>
            </a:r>
            <a:r>
              <a:rPr lang="fr-FR" sz="1600">
                <a:solidFill>
                  <a:srgbClr val="000000"/>
                </a:solidFill>
              </a:rPr>
              <a:t> pour afficher le contenu de la mémoire tampon.</a:t>
            </a:r>
          </a:p>
          <a:p>
            <a:pPr marL="285750" indent="-285750" algn="l" rtl="0">
              <a:buFont typeface="Arial" panose="020B0604020202020204" pitchFamily="34" charset="0"/>
              <a:buChar char="•"/>
            </a:pPr>
            <a:r>
              <a:rPr lang="fr-FR" sz="1600">
                <a:solidFill>
                  <a:srgbClr val="000000"/>
                </a:solidFill>
              </a:rPr>
              <a:t>Il est également pratique d'augmenter le nombre de lignes de commande que le tampon historique enregistre uniquement pendant la session de terminal en cours. Utilisez la commande d'exécution utilisateur </a:t>
            </a:r>
            <a:r>
              <a:rPr lang="fr-FR" sz="1600" b="1">
                <a:solidFill>
                  <a:srgbClr val="000000"/>
                </a:solidFill>
              </a:rPr>
              <a:t>terminal history size</a:t>
            </a:r>
            <a:r>
              <a:rPr lang="fr-FR" sz="1600">
                <a:solidFill>
                  <a:srgbClr val="000000"/>
                </a:solidFill>
              </a:rPr>
              <a:t> pour augmenter ou réduire la taille du tampon.</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8491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Vérifier les réseaux directement connectés</a:t>
            </a:r>
            <a:br>
              <a:rPr lang="en-US" dirty="0"/>
            </a:br>
            <a:r>
              <a:rPr lang="fr-FR" sz="2400"/>
              <a:t>Packet Tracer - Vérifier les réseaux directement connectés</a:t>
            </a:r>
          </a:p>
        </p:txBody>
      </p:sp>
      <p:sp>
        <p:nvSpPr>
          <p:cNvPr id="5" name="Content Placeholder 4">
            <a:extLst>
              <a:ext uri="{FF2B5EF4-FFF2-40B4-BE49-F238E27FC236}">
                <a16:creationId xmlns:a16="http://schemas.microsoft.com/office/drawing/2014/main" id="{4305E49C-5B1C-4841-A94E-FFC2D9938AD4}"/>
              </a:ext>
            </a:extLst>
          </p:cNvPr>
          <p:cNvSpPr>
            <a:spLocks noGrp="1"/>
          </p:cNvSpPr>
          <p:nvPr>
            <p:ph idx="1"/>
          </p:nvPr>
        </p:nvSpPr>
        <p:spPr>
          <a:xfrm>
            <a:off x="474662" y="731837"/>
            <a:ext cx="8280057" cy="3689897"/>
          </a:xfrm>
        </p:spPr>
        <p:txBody>
          <a:bodyPr/>
          <a:lstStyle/>
          <a:p>
            <a:pPr marL="0" indent="0" algn="l" rtl="0"/>
            <a:r>
              <a:rPr lang="fr-FR" sz="1800">
                <a:solidFill>
                  <a:srgbClr val="000000"/>
                </a:solidFill>
              </a:rPr>
              <a:t>Dans cette activité Packet Tracer, vous remplirez les objectifs suivants:</a:t>
            </a:r>
          </a:p>
          <a:p>
            <a:pPr marL="285750" indent="-285750" algn="l" rtl="0">
              <a:buFont typeface="Arial" panose="020B0604020202020204" pitchFamily="34" charset="0"/>
              <a:buChar char="•"/>
            </a:pPr>
            <a:r>
              <a:rPr lang="fr-FR" sz="1800">
                <a:solidFill>
                  <a:srgbClr val="000000"/>
                </a:solidFill>
              </a:rPr>
              <a:t>Vérifier les réseaux IPv4 directement connectés</a:t>
            </a:r>
          </a:p>
          <a:p>
            <a:pPr marL="285750" indent="-285750" algn="l" rtl="0">
              <a:buFont typeface="Arial" panose="020B0604020202020204" pitchFamily="34" charset="0"/>
              <a:buChar char="•"/>
            </a:pPr>
            <a:r>
              <a:rPr lang="fr-FR" sz="1800">
                <a:solidFill>
                  <a:srgbClr val="000000"/>
                </a:solidFill>
              </a:rPr>
              <a:t>Vérifier les réseaux IPv6 directement connectés</a:t>
            </a:r>
          </a:p>
          <a:p>
            <a:pPr marL="285750" indent="-285750" algn="l" rtl="0">
              <a:buFont typeface="Arial" panose="020B0604020202020204" pitchFamily="34" charset="0"/>
              <a:buChar char="•"/>
            </a:pPr>
            <a:r>
              <a:rPr lang="fr-FR" sz="1800">
                <a:solidFill>
                  <a:srgbClr val="000000"/>
                </a:solidFill>
              </a:rPr>
              <a:t>Dépanner les problèmes de connexion</a:t>
            </a:r>
          </a:p>
        </p:txBody>
      </p:sp>
    </p:spTree>
    <p:custDataLst>
      <p:tags r:id="rId1"/>
    </p:custDataLst>
    <p:extLst>
      <p:ext uri="{BB962C8B-B14F-4D97-AF65-F5344CB8AC3E}">
        <p14:creationId xmlns:p14="http://schemas.microsoft.com/office/powerpoint/2010/main" val="388947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1.6 -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Packet Tracer - Mise en œuvre d'un petit réseau</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4294967295"/>
          </p:nvPr>
        </p:nvSpPr>
        <p:spPr>
          <a:xfrm>
            <a:off x="144065" y="798944"/>
            <a:ext cx="8853286" cy="4155319"/>
          </a:xfrm>
          <a:prstGeom prst="rect">
            <a:avLst/>
          </a:prstGeom>
        </p:spPr>
        <p:txBody>
          <a:bodyPr/>
          <a:lstStyle/>
          <a:p>
            <a:pPr marL="0" indent="0" rtl="0">
              <a:buNone/>
            </a:pPr>
            <a:r>
              <a:rPr lang="fr-FR" sz="1800"/>
              <a:t>Dans cette activité Packet Tracer, vous allez:</a:t>
            </a:r>
          </a:p>
          <a:p>
            <a:pPr rtl="0">
              <a:buFont typeface="Arial" panose="020B0604020202020204" pitchFamily="34" charset="0"/>
              <a:buChar char="•"/>
            </a:pPr>
            <a:r>
              <a:rPr lang="fr-FR" sz="1800"/>
              <a:t>Créer une topologie du réseau</a:t>
            </a:r>
          </a:p>
          <a:p>
            <a:pPr rtl="0">
              <a:buFont typeface="Arial" panose="020B0604020202020204" pitchFamily="34" charset="0"/>
              <a:buChar char="•"/>
            </a:pPr>
            <a:r>
              <a:rPr lang="fr-FR" sz="1800"/>
              <a:t>Configurer les périphériques et vérifiez la connectivité</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0" y="250714"/>
            <a:ext cx="9144000" cy="757551"/>
          </a:xfrm>
        </p:spPr>
        <p:txBody>
          <a:bodyPr/>
          <a:lstStyle/>
          <a:p>
            <a:pPr rtl="0"/>
            <a:r>
              <a:rPr lang="fr-FR" sz="1400">
                <a:latin typeface="Arial" charset="0"/>
              </a:rPr>
              <a:t>Module Pratique et Questionnaire</a:t>
            </a:r>
            <a:br>
              <a:rPr lang="en-US" dirty="0">
                <a:latin typeface="Arial" charset="0"/>
              </a:rPr>
            </a:br>
            <a:r>
              <a:rPr lang="fr-FR">
                <a:latin typeface="Arial" charset="0"/>
              </a:rPr>
              <a:t>Packet Tracer — Configurer les paramètres de base du routeur — Mode physique</a:t>
            </a:r>
            <a:br>
              <a:rPr lang="en-US" dirty="0">
                <a:latin typeface="Arial" charset="0"/>
              </a:rPr>
            </a:br>
            <a:r>
              <a:rPr lang="fr-FR">
                <a:latin typeface="Arial" charset="0"/>
              </a:rPr>
              <a:t>Travaux Pratiques — Configurer les paramètres de base du routeur</a:t>
            </a:r>
          </a:p>
        </p:txBody>
      </p:sp>
      <p:sp>
        <p:nvSpPr>
          <p:cNvPr id="2" name="Content Placeholder 1">
            <a:extLst>
              <a:ext uri="{FF2B5EF4-FFF2-40B4-BE49-F238E27FC236}">
                <a16:creationId xmlns:a16="http://schemas.microsoft.com/office/drawing/2014/main" id="{0C71723D-3AA1-B042-A6C4-D6E89CEFCBA4}"/>
              </a:ext>
            </a:extLst>
          </p:cNvPr>
          <p:cNvSpPr>
            <a:spLocks noGrp="1"/>
          </p:cNvSpPr>
          <p:nvPr>
            <p:ph idx="4294967295"/>
          </p:nvPr>
        </p:nvSpPr>
        <p:spPr>
          <a:xfrm>
            <a:off x="145357" y="1206569"/>
            <a:ext cx="8853286" cy="3541702"/>
          </a:xfrm>
          <a:prstGeom prst="rect">
            <a:avLst/>
          </a:prstGeom>
        </p:spPr>
        <p:txBody>
          <a:bodyPr/>
          <a:lstStyle/>
          <a:p>
            <a:pPr marL="0" indent="0">
              <a:buNone/>
            </a:pPr>
            <a:endParaRPr lang="en-US" sz="1600" dirty="0"/>
          </a:p>
          <a:p>
            <a:pPr marL="0" indent="0" rtl="0">
              <a:buNone/>
            </a:pPr>
            <a:r>
              <a:rPr lang="fr-FR" sz="1600"/>
              <a:t>Dans cette activité mode physique du Packet Tracer et dans les Travaux Pratiques, vous remplirez les objectifs suivants:</a:t>
            </a:r>
          </a:p>
          <a:p>
            <a:pPr rtl="0">
              <a:buFont typeface="Arial" panose="020B0604020202020204" pitchFamily="34" charset="0"/>
              <a:buChar char="•"/>
            </a:pPr>
            <a:r>
              <a:rPr lang="fr-FR" sz="1600"/>
              <a:t>configuration de la topologie et initialisation des appareils</a:t>
            </a:r>
          </a:p>
          <a:p>
            <a:pPr rtl="0">
              <a:buFont typeface="Arial" panose="020B0604020202020204" pitchFamily="34" charset="0"/>
              <a:buChar char="•"/>
            </a:pPr>
            <a:r>
              <a:rPr lang="fr-FR" sz="1600"/>
              <a:t>Configurer les périphériques et vérifier la connectivité</a:t>
            </a:r>
          </a:p>
          <a:p>
            <a:pPr rtl="0">
              <a:buFont typeface="Arial" panose="020B0604020202020204" pitchFamily="34" charset="0"/>
              <a:buChar char="•"/>
            </a:pPr>
            <a:r>
              <a:rPr lang="fr-FR" sz="1600"/>
              <a:t>Afficher les informations du routeur</a:t>
            </a:r>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4294967295"/>
          </p:nvPr>
        </p:nvSpPr>
        <p:spPr>
          <a:xfrm>
            <a:off x="144065" y="798944"/>
            <a:ext cx="8853286" cy="4155319"/>
          </a:xfrm>
          <a:prstGeom prst="rect">
            <a:avLst/>
          </a:prstGeom>
        </p:spPr>
        <p:txBody>
          <a:bodyPr/>
          <a:lstStyle/>
          <a:p>
            <a:pPr rtl="0">
              <a:spcBef>
                <a:spcPts val="0"/>
              </a:spcBef>
              <a:spcAft>
                <a:spcPts val="0"/>
              </a:spcAft>
              <a:buFont typeface="Arial" panose="020B0604020202020204" pitchFamily="34" charset="0"/>
              <a:buChar char="•"/>
            </a:pPr>
            <a:r>
              <a:rPr lang="fr-FR"/>
              <a:t>Une fois qu'un commutateur Cisco est mis sous tension, il passe par une séquence de démarrage en cinq étapes. </a:t>
            </a:r>
          </a:p>
          <a:p>
            <a:pPr rtl="0">
              <a:spcBef>
                <a:spcPts val="0"/>
              </a:spcBef>
              <a:spcAft>
                <a:spcPts val="0"/>
              </a:spcAft>
              <a:buFont typeface="Arial" panose="020B0604020202020204" pitchFamily="34" charset="0"/>
              <a:buChar char="•"/>
            </a:pPr>
            <a:r>
              <a:rPr lang="fr-FR"/>
              <a:t>La variable d'environnement BOOT est définie à l'aide de la commande de mode de configuration globale boot system . </a:t>
            </a:r>
          </a:p>
          <a:p>
            <a:pPr rtl="0">
              <a:spcBef>
                <a:spcPts val="0"/>
              </a:spcBef>
              <a:spcAft>
                <a:spcPts val="0"/>
              </a:spcAft>
              <a:buFont typeface="Arial" panose="020B0604020202020204" pitchFamily="34" charset="0"/>
              <a:buChar char="•"/>
            </a:pPr>
            <a:r>
              <a:rPr lang="fr-FR"/>
              <a:t>Utilisez les LED des commutateurs pour surveiller l'activité et les performances des commutateurs : SYST, RPS, STAT, DUPLX, SPEED et PoE. </a:t>
            </a:r>
          </a:p>
          <a:p>
            <a:pPr rtl="0">
              <a:spcBef>
                <a:spcPts val="0"/>
              </a:spcBef>
              <a:spcAft>
                <a:spcPts val="0"/>
              </a:spcAft>
              <a:buFont typeface="Arial" panose="020B0604020202020204" pitchFamily="34" charset="0"/>
              <a:buChar char="•"/>
            </a:pPr>
            <a:r>
              <a:rPr lang="fr-FR"/>
              <a:t>Le bootloader permet d'accéder au commutateur si le système d'exploitation ne peut être utilisé en raison de fichiers système manquants ou endommagés. </a:t>
            </a:r>
          </a:p>
          <a:p>
            <a:pPr rtl="0">
              <a:spcBef>
                <a:spcPts val="0"/>
              </a:spcBef>
              <a:spcAft>
                <a:spcPts val="0"/>
              </a:spcAft>
              <a:buFont typeface="Arial" panose="020B0604020202020204" pitchFamily="34" charset="0"/>
              <a:buChar char="•"/>
            </a:pPr>
            <a:r>
              <a:rPr lang="fr-FR"/>
              <a:t>Pour préparer un commutateur pour l'accès à la gestion à distance, le commutateur doit être configuré avec une adresse IP et un masque de sous-réseau. </a:t>
            </a:r>
          </a:p>
          <a:p>
            <a:pPr rtl="0">
              <a:spcBef>
                <a:spcPts val="0"/>
              </a:spcBef>
              <a:spcAft>
                <a:spcPts val="0"/>
              </a:spcAft>
              <a:buFont typeface="Arial" panose="020B0604020202020204" pitchFamily="34" charset="0"/>
              <a:buChar char="•"/>
            </a:pPr>
            <a:r>
              <a:rPr lang="fr-FR"/>
              <a:t>Pour gérer le commutateur à partir d'un réseau distant, le commutateur doit être configuré avec une passerelle par défaut. </a:t>
            </a:r>
          </a:p>
          <a:p>
            <a:pPr rtl="0">
              <a:spcBef>
                <a:spcPts val="0"/>
              </a:spcBef>
              <a:spcAft>
                <a:spcPts val="0"/>
              </a:spcAft>
              <a:buFont typeface="Arial" panose="020B0604020202020204" pitchFamily="34" charset="0"/>
              <a:buChar char="•"/>
            </a:pPr>
            <a:r>
              <a:rPr lang="fr-FR"/>
              <a:t>La communication en duplex intégral augmente la largeur de bande effective en permettant aux deux extrémités d'une connexion de transmettre et de recevoir des données simultanément. </a:t>
            </a:r>
          </a:p>
          <a:p>
            <a:pPr rtl="0">
              <a:spcBef>
                <a:spcPts val="0"/>
              </a:spcBef>
              <a:spcAft>
                <a:spcPts val="0"/>
              </a:spcAft>
              <a:buFont typeface="Arial" panose="020B0604020202020204" pitchFamily="34" charset="0"/>
              <a:buChar char="•"/>
            </a:pPr>
            <a:r>
              <a:rPr lang="fr-FR"/>
              <a:t>Les ports de commutateur peuvent être configurés manuellement avec des paramètres de duplex et de vitesse spécifiques. </a:t>
            </a:r>
          </a:p>
          <a:p>
            <a:pPr rtl="0">
              <a:spcBef>
                <a:spcPts val="0"/>
              </a:spcBef>
              <a:spcAft>
                <a:spcPts val="0"/>
              </a:spcAft>
              <a:buFont typeface="Arial" panose="020B0604020202020204" pitchFamily="34" charset="0"/>
              <a:buChar char="•"/>
            </a:pPr>
            <a:r>
              <a:rPr lang="fr-FR"/>
              <a:t>Utilisez la négociation automatique lorsque les paramètres de vitesse et de duplex du périphérique connecté au port sont inconnus ou peuvent changer. </a:t>
            </a:r>
          </a:p>
          <a:p>
            <a:pPr rtl="0">
              <a:spcBef>
                <a:spcPts val="0"/>
              </a:spcBef>
              <a:spcAft>
                <a:spcPts val="0"/>
              </a:spcAft>
              <a:buFont typeface="Arial" panose="020B0604020202020204" pitchFamily="34" charset="0"/>
              <a:buChar char="•"/>
            </a:pPr>
            <a:r>
              <a:rPr lang="fr-FR"/>
              <a:t>Lorsque la fonction auto-MDIX est activée, l'interface détecte automatiquement le type de connexion de câble requis (droit ou croisé) et configure la connexion de manière appropriée. </a:t>
            </a:r>
          </a:p>
          <a:p>
            <a:pPr marL="0" indent="0">
              <a:spcBef>
                <a:spcPts val="0"/>
              </a:spcBef>
              <a:spcAft>
                <a:spcPts val="0"/>
              </a:spcAft>
              <a:buNone/>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4294967295"/>
          </p:nvPr>
        </p:nvSpPr>
        <p:spPr>
          <a:xfrm>
            <a:off x="0" y="798944"/>
            <a:ext cx="9143999" cy="4155319"/>
          </a:xfrm>
          <a:prstGeom prst="rect">
            <a:avLst/>
          </a:prstGeom>
        </p:spPr>
        <p:txBody>
          <a:bodyPr/>
          <a:lstStyle/>
          <a:p>
            <a:pPr rtl="0">
              <a:spcBef>
                <a:spcPts val="0"/>
              </a:spcBef>
              <a:spcAft>
                <a:spcPts val="0"/>
              </a:spcAft>
              <a:buFont typeface="Arial" panose="020B0604020202020204" pitchFamily="34" charset="0"/>
              <a:buChar char="•"/>
            </a:pPr>
            <a:r>
              <a:rPr lang="fr-FR" sz="1600"/>
              <a:t>Il existe plusieurs commandes show à utiliser lors de la vérification des configurations de commutateur. </a:t>
            </a:r>
          </a:p>
          <a:p>
            <a:pPr rtl="0">
              <a:spcBef>
                <a:spcPts val="0"/>
              </a:spcBef>
              <a:spcAft>
                <a:spcPts val="0"/>
              </a:spcAft>
              <a:buFont typeface="Arial" panose="020B0604020202020204" pitchFamily="34" charset="0"/>
              <a:buChar char="•"/>
            </a:pPr>
            <a:r>
              <a:rPr lang="fr-FR" sz="1600"/>
              <a:t>Telnet (utilise le port TCP 23) est un protocole plus ancien qui utilise un mode de transmission en texte clair non sécurisé des informations d'identification (nom d'utilisateur et mot de passe) et des données entre les périphériques. </a:t>
            </a:r>
          </a:p>
          <a:p>
            <a:pPr rtl="0">
              <a:spcBef>
                <a:spcPts val="0"/>
              </a:spcBef>
              <a:spcAft>
                <a:spcPts val="0"/>
              </a:spcAft>
              <a:buFont typeface="Arial" panose="020B0604020202020204" pitchFamily="34" charset="0"/>
              <a:buChar char="•"/>
            </a:pPr>
            <a:r>
              <a:rPr lang="fr-FR" sz="1600"/>
              <a:t>SSH (utilise le port TCP 22) assure la sécurité des connexions à distance en fournissant un cryptage fort lorsqu'un dispositif est authentifié (nom d'utilisateur et mot de passe) et également pour les données transmises entre les appareils communicants. </a:t>
            </a:r>
          </a:p>
          <a:p>
            <a:pPr rtl="0">
              <a:spcBef>
                <a:spcPts val="0"/>
              </a:spcBef>
              <a:spcAft>
                <a:spcPts val="0"/>
              </a:spcAft>
              <a:buFont typeface="Arial" panose="020B0604020202020204" pitchFamily="34" charset="0"/>
              <a:buChar char="•"/>
            </a:pPr>
            <a:r>
              <a:rPr lang="fr-FR" sz="1600"/>
              <a:t>Un nom de fichier IOS qui inclut la combinaison «k9» prend en charge les fonctionnalités et les capacités cryptographiques. </a:t>
            </a:r>
          </a:p>
          <a:p>
            <a:pPr rtl="0">
              <a:spcBef>
                <a:spcPts val="0"/>
              </a:spcBef>
              <a:spcAft>
                <a:spcPts val="0"/>
              </a:spcAft>
              <a:buFont typeface="Arial" panose="020B0604020202020204" pitchFamily="34" charset="0"/>
              <a:buChar char="•"/>
            </a:pPr>
            <a:r>
              <a:rPr lang="fr-FR" sz="1600"/>
              <a:t>Pour configurer SSH, vous devez vérifier que le commutateur le prend en charge, configurer le domaine IP, générer des paires de clés RSA, configurer l'authentification d'utilisation, configurer les lignes VTY et activer SSH version 2. </a:t>
            </a:r>
          </a:p>
          <a:p>
            <a:pPr rtl="0">
              <a:spcBef>
                <a:spcPts val="0"/>
              </a:spcBef>
              <a:spcAft>
                <a:spcPts val="0"/>
              </a:spcAft>
              <a:buFont typeface="Arial" panose="020B0604020202020204" pitchFamily="34" charset="0"/>
              <a:buChar char="•"/>
            </a:pPr>
            <a:r>
              <a:rPr lang="fr-FR" sz="1600"/>
              <a:t>Pour vérifier que SSH est opérationnel, utilisez la commande show ip ssh pour afficher la version et les données de configuration de SSH sur le périphérique.</a:t>
            </a:r>
          </a:p>
          <a:p>
            <a:pPr rtl="0">
              <a:spcBef>
                <a:spcPts val="0"/>
              </a:spcBef>
              <a:spcAft>
                <a:spcPts val="0"/>
              </a:spcAft>
              <a:buFont typeface="Arial" panose="020B0604020202020204" pitchFamily="34" charset="0"/>
              <a:buChar char="•"/>
            </a:pPr>
            <a:r>
              <a:rPr lang="fr-FR" sz="1600"/>
              <a:t>Les tâches de configuration initiale suivantes doivent toujours être effectuées : nommer l'appareil pour le distinguer des autres routeurs et configurer les mots de passe, configurer une bannière pour fournir une notification légale d'accès non autorisé, et enregistrer les modifications sur un routeur.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428000714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1 : Activités</a:t>
            </a:r>
          </a:p>
        </p:txBody>
      </p:sp>
      <p:sp>
        <p:nvSpPr>
          <p:cNvPr id="6147" name="Rectangle 34"/>
          <p:cNvSpPr>
            <a:spLocks noGrp="1" noChangeArrowheads="1"/>
          </p:cNvSpPr>
          <p:nvPr>
            <p:ph idx="4294967295"/>
          </p:nvPr>
        </p:nvSpPr>
        <p:spPr>
          <a:xfrm>
            <a:off x="144065" y="733629"/>
            <a:ext cx="8695135" cy="348414"/>
          </a:xfrm>
          <a:prstGeom prst="rect">
            <a:avLst/>
          </a:prstGeom>
        </p:spPr>
        <p:txBody>
          <a:bodyPr/>
          <a:lstStyle/>
          <a:p>
            <a:pPr marL="0" indent="0" rtl="0">
              <a:spcBef>
                <a:spcPct val="30000"/>
              </a:spcBef>
              <a:buNone/>
            </a:pPr>
            <a:r>
              <a:rPr lang="fr-FR"/>
              <a:t>Quelles sont les activités associées à ce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694713885"/>
              </p:ext>
            </p:extLst>
          </p:nvPr>
        </p:nvGraphicFramePr>
        <p:xfrm>
          <a:off x="457291" y="1082043"/>
          <a:ext cx="8229418" cy="356464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N° de 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Type d'exercice</a:t>
                      </a:r>
                    </a:p>
                  </a:txBody>
                  <a:tcPr marL="68580" marR="68580" marT="34290" marB="34290" anchor="ctr"/>
                </a:tc>
                <a:tc>
                  <a:txBody>
                    <a:bodyPr/>
                    <a:lstStyle/>
                    <a:p>
                      <a:pPr rtl="0"/>
                      <a:r>
                        <a:rPr lang="fr-FR" sz="1200"/>
                        <a:t>Nom de l'exercice</a:t>
                      </a:r>
                    </a:p>
                  </a:txBody>
                  <a:tcPr marL="68580" marR="68580" marT="34290" marB="34290" anchor="ctr"/>
                </a:tc>
                <a:tc>
                  <a:txBody>
                    <a:bodyPr/>
                    <a:lstStyle/>
                    <a:p>
                      <a:pPr rtl="0"/>
                      <a:r>
                        <a:rPr lang="fr-FR" sz="1200"/>
                        <a:t>Facultatif ?</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solidFill>
                            <a:srgbClr val="000000"/>
                          </a:solidFill>
                        </a:rPr>
                        <a:t>1.0.3</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Vidéo</a:t>
                      </a:r>
                    </a:p>
                  </a:txBody>
                  <a:tcPr marL="68580" marR="68580" marT="34290" marB="34290" anchor="ctr"/>
                </a:tc>
                <a:tc>
                  <a:txBody>
                    <a:bodyPr/>
                    <a:lstStyle/>
                    <a:p>
                      <a:pPr rtl="0"/>
                      <a:r>
                        <a:rPr lang="fr-FR" sz="1100">
                          <a:solidFill>
                            <a:srgbClr val="000000"/>
                          </a:solidFill>
                        </a:rPr>
                        <a:t>Téléchargement et installation de Packet Tracer</a:t>
                      </a:r>
                    </a:p>
                  </a:txBody>
                  <a:tcPr marL="68580" marR="68580" marT="34290" marB="34290" anchor="ctr"/>
                </a:tc>
                <a:tc>
                  <a:txBody>
                    <a:bodyPr/>
                    <a:lstStyle/>
                    <a:p>
                      <a:pPr rtl="0"/>
                      <a:r>
                        <a:rPr lang="fr-FR" sz="1100">
                          <a:solidFill>
                            <a:srgbClr val="000000"/>
                          </a:solidFill>
                        </a:rPr>
                        <a:t>Recommandation</a:t>
                      </a:r>
                    </a:p>
                  </a:txBody>
                  <a:tcPr marL="68580" marR="68580" marT="34290" marB="34290" anchor="ctr"/>
                </a:tc>
                <a:extLst>
                  <a:ext uri="{0D108BD9-81ED-4DB2-BD59-A6C34878D82A}">
                    <a16:rowId xmlns:a16="http://schemas.microsoft.com/office/drawing/2014/main" val="2635094028"/>
                  </a:ext>
                </a:extLst>
              </a:tr>
              <a:tr h="350784">
                <a:tc>
                  <a:txBody>
                    <a:bodyPr/>
                    <a:lstStyle/>
                    <a:p>
                      <a:pPr algn="ctr" rtl="0"/>
                      <a:r>
                        <a:rPr lang="fr-FR" sz="1100">
                          <a:solidFill>
                            <a:srgbClr val="000000"/>
                          </a:solidFill>
                        </a:rPr>
                        <a:t>1.0.4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Vidéo</a:t>
                      </a:r>
                    </a:p>
                  </a:txBody>
                  <a:tcPr marL="68580" marR="68580" marT="34290" marB="34290" anchor="ctr"/>
                </a:tc>
                <a:tc>
                  <a:txBody>
                    <a:bodyPr/>
                    <a:lstStyle/>
                    <a:p>
                      <a:pPr rtl="0"/>
                      <a:r>
                        <a:rPr lang="fr-FR" sz="1100">
                          <a:solidFill>
                            <a:srgbClr val="000000"/>
                          </a:solidFill>
                        </a:rPr>
                        <a:t>Premiers pas avec Cisco Packet Tracer</a:t>
                      </a:r>
                    </a:p>
                  </a:txBody>
                  <a:tcPr marL="68580" marR="68580" marT="34290" marB="34290" anchor="ctr"/>
                </a:tc>
                <a:tc>
                  <a:txBody>
                    <a:bodyPr/>
                    <a:lstStyle/>
                    <a:p>
                      <a:pPr rtl="0"/>
                      <a:r>
                        <a:rPr lang="fr-FR" sz="1100">
                          <a:solidFill>
                            <a:srgbClr val="000000"/>
                          </a:solidFill>
                        </a:rPr>
                        <a:t>Recommandation</a:t>
                      </a:r>
                    </a:p>
                  </a:txBody>
                  <a:tcPr marL="68580" marR="68580" marT="34290" marB="34290" anchor="ctr"/>
                </a:tc>
                <a:extLst>
                  <a:ext uri="{0D108BD9-81ED-4DB2-BD59-A6C34878D82A}">
                    <a16:rowId xmlns:a16="http://schemas.microsoft.com/office/drawing/2014/main" val="20782356"/>
                  </a:ext>
                </a:extLst>
              </a:tr>
              <a:tr h="350784">
                <a:tc>
                  <a:txBody>
                    <a:bodyPr/>
                    <a:lstStyle/>
                    <a:p>
                      <a:pPr algn="ctr" rtl="0"/>
                      <a:r>
                        <a:rPr lang="fr-FR" sz="1100">
                          <a:solidFill>
                            <a:srgbClr val="000000"/>
                          </a:solidFill>
                        </a:rPr>
                        <a:t>1.0.5</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Mode physique du Packet Tracer</a:t>
                      </a:r>
                    </a:p>
                  </a:txBody>
                  <a:tcPr marL="68580" marR="68580" marT="34290" marB="34290" anchor="ctr"/>
                </a:tc>
                <a:tc>
                  <a:txBody>
                    <a:bodyPr/>
                    <a:lstStyle/>
                    <a:p>
                      <a:pPr rtl="0"/>
                      <a:r>
                        <a:rPr lang="fr-FR" sz="1100">
                          <a:solidFill>
                            <a:srgbClr val="000000"/>
                          </a:solidFill>
                        </a:rPr>
                        <a:t>Exploration en mode logique et physique</a:t>
                      </a:r>
                    </a:p>
                  </a:txBody>
                  <a:tcPr marL="68580" marR="68580" marT="34290" marB="34290" anchor="ctr"/>
                </a:tc>
                <a:tc>
                  <a:txBody>
                    <a:bodyPr/>
                    <a:lstStyle/>
                    <a:p>
                      <a:pPr rtl="0"/>
                      <a:r>
                        <a:rPr lang="fr-FR" sz="1100">
                          <a:solidFill>
                            <a:srgbClr val="000000"/>
                          </a:solidFill>
                        </a:rPr>
                        <a:t>Recommandation</a:t>
                      </a:r>
                    </a:p>
                  </a:txBody>
                  <a:tcPr marL="68580" marR="68580" marT="34290" marB="34290" anchor="ctr"/>
                </a:tc>
                <a:extLst>
                  <a:ext uri="{0D108BD9-81ED-4DB2-BD59-A6C34878D82A}">
                    <a16:rowId xmlns:a16="http://schemas.microsoft.com/office/drawing/2014/main" val="1932021467"/>
                  </a:ext>
                </a:extLst>
              </a:tr>
              <a:tr h="350784">
                <a:tc>
                  <a:txBody>
                    <a:bodyPr/>
                    <a:lstStyle/>
                    <a:p>
                      <a:pPr algn="ctr" rtl="0"/>
                      <a:r>
                        <a:rPr lang="fr-FR" sz="1100">
                          <a:solidFill>
                            <a:srgbClr val="000000"/>
                          </a:solidFill>
                        </a:rPr>
                        <a:t>1.1.6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Mode physique du Packet Tracer</a:t>
                      </a:r>
                    </a:p>
                  </a:txBody>
                  <a:tcPr marL="68580" marR="68580" marT="34290" marB="34290" anchor="ctr"/>
                </a:tc>
                <a:tc>
                  <a:txBody>
                    <a:bodyPr/>
                    <a:lstStyle/>
                    <a:p>
                      <a:pPr rtl="0"/>
                      <a:r>
                        <a:rPr lang="fr-FR" sz="1100">
                          <a:solidFill>
                            <a:srgbClr val="000000"/>
                          </a:solidFill>
                        </a:rPr>
                        <a:t>Packet Tracer - Configuration de base du commutateur - Mode physique</a:t>
                      </a:r>
                    </a:p>
                  </a:txBody>
                  <a:tcPr marL="68580" marR="68580" marT="34290" marB="34290" anchor="ctr"/>
                </a:tc>
                <a:tc>
                  <a:txBody>
                    <a:bodyPr/>
                    <a:lstStyle/>
                    <a:p>
                      <a:pPr rtl="0"/>
                      <a:r>
                        <a:rPr lang="fr-FR" sz="1100">
                          <a:solidFill>
                            <a:srgbClr val="000000"/>
                          </a:solidFill>
                        </a:rPr>
                        <a:t>Recommandation</a:t>
                      </a:r>
                    </a:p>
                  </a:txBody>
                  <a:tcPr marL="68580" marR="68580" marT="34290" marB="34290" anchor="ctr"/>
                </a:tc>
                <a:extLst>
                  <a:ext uri="{0D108BD9-81ED-4DB2-BD59-A6C34878D82A}">
                    <a16:rowId xmlns:a16="http://schemas.microsoft.com/office/drawing/2014/main" val="1794308759"/>
                  </a:ext>
                </a:extLst>
              </a:tr>
              <a:tr h="350784">
                <a:tc>
                  <a:txBody>
                    <a:bodyPr/>
                    <a:lstStyle/>
                    <a:p>
                      <a:pPr algn="ctr" rtl="0"/>
                      <a:r>
                        <a:rPr lang="fr-FR" sz="1100">
                          <a:solidFill>
                            <a:srgbClr val="000000"/>
                          </a:solidFill>
                        </a:rPr>
                        <a:t>1.1.6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Travaux pratiques</a:t>
                      </a:r>
                    </a:p>
                  </a:txBody>
                  <a:tcPr marL="68580" marR="68580" marT="34290" marB="34290" anchor="ctr"/>
                </a:tc>
                <a:tc>
                  <a:txBody>
                    <a:bodyPr/>
                    <a:lstStyle/>
                    <a:p>
                      <a:pPr rtl="0"/>
                      <a:r>
                        <a:rPr lang="fr-FR" sz="1100">
                          <a:solidFill>
                            <a:srgbClr val="000000"/>
                          </a:solidFill>
                        </a:rPr>
                        <a:t>Configuration de base d'un commutateur</a:t>
                      </a:r>
                    </a:p>
                  </a:txBody>
                  <a:tcPr marL="68580" marR="68580" marT="34290" marB="34290" anchor="ctr"/>
                </a:tc>
                <a:tc>
                  <a:txBody>
                    <a:bodyPr/>
                    <a:lstStyle/>
                    <a:p>
                      <a:pPr rtl="0"/>
                      <a:r>
                        <a:rPr lang="fr-FR" sz="1100">
                          <a:solidFill>
                            <a:srgbClr val="000000"/>
                          </a:solidFill>
                        </a:rPr>
                        <a:t>Recommandé</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solidFill>
                            <a:srgbClr val="000000"/>
                          </a:solidFill>
                        </a:rPr>
                        <a:t>1.2.9</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Contrôleur de syntaxe</a:t>
                      </a:r>
                    </a:p>
                  </a:txBody>
                  <a:tcPr marL="68580" marR="68580" marT="34290" marB="34290" anchor="ctr"/>
                </a:tc>
                <a:tc>
                  <a:txBody>
                    <a:bodyPr/>
                    <a:lstStyle/>
                    <a:p>
                      <a:pPr rtl="0"/>
                      <a:r>
                        <a:rPr lang="fr-FR" sz="1100">
                          <a:solidFill>
                            <a:srgbClr val="000000"/>
                          </a:solidFill>
                        </a:rPr>
                        <a:t>Configuration des ports de commutateur</a:t>
                      </a:r>
                    </a:p>
                  </a:txBody>
                  <a:tcPr marL="68580" marR="68580" marT="34290" marB="34290" anchor="ctr"/>
                </a:tc>
                <a:tc>
                  <a:txBody>
                    <a:bodyPr/>
                    <a:lstStyle/>
                    <a:p>
                      <a:pPr rtl="0"/>
                      <a:r>
                        <a:rPr lang="fr-FR" sz="1100">
                          <a:solidFill>
                            <a:srgbClr val="000000"/>
                          </a:solidFill>
                        </a:rPr>
                        <a:t>Recommandation</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fr-FR" sz="1100">
                          <a:solidFill>
                            <a:srgbClr val="000000"/>
                          </a:solidFill>
                        </a:rPr>
                        <a:t>1.3.6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Configuration de SSH</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fr-FR" sz="1100">
                          <a:solidFill>
                            <a:srgbClr val="000000"/>
                          </a:solidFill>
                        </a:rPr>
                        <a:t>1.4.2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Contrôleur de syntaxe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Configuration des paramètres de base du routeur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solidFill>
                            <a:srgbClr val="000000"/>
                          </a:solidFill>
                        </a:rPr>
                        <a:t>1.4.5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Contrôleur de syntaxe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Configurer les interfaces des routeurs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2878631738"/>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 (Cont.)</a:t>
            </a:r>
          </a:p>
        </p:txBody>
      </p:sp>
      <p:sp>
        <p:nvSpPr>
          <p:cNvPr id="2" name="Content Placeholder 1">
            <a:extLst>
              <a:ext uri="{FF2B5EF4-FFF2-40B4-BE49-F238E27FC236}">
                <a16:creationId xmlns:a16="http://schemas.microsoft.com/office/drawing/2014/main" id="{26478F0E-ADCD-F04A-887A-8C526049854D}"/>
              </a:ext>
            </a:extLst>
          </p:cNvPr>
          <p:cNvSpPr>
            <a:spLocks noGrp="1"/>
          </p:cNvSpPr>
          <p:nvPr>
            <p:ph idx="4294967295"/>
          </p:nvPr>
        </p:nvSpPr>
        <p:spPr>
          <a:xfrm>
            <a:off x="144065" y="668868"/>
            <a:ext cx="8853286" cy="4285396"/>
          </a:xfrm>
          <a:prstGeom prst="rect">
            <a:avLst/>
          </a:prstGeom>
        </p:spPr>
        <p:txBody>
          <a:bodyPr/>
          <a:lstStyle/>
          <a:p>
            <a:pPr rtl="0">
              <a:spcBef>
                <a:spcPts val="0"/>
              </a:spcBef>
              <a:spcAft>
                <a:spcPts val="0"/>
              </a:spcAft>
              <a:buFont typeface="Arial" panose="020B0604020202020204" pitchFamily="34" charset="0"/>
              <a:buChar char="•"/>
            </a:pPr>
            <a:r>
              <a:rPr lang="fr-FR"/>
              <a:t>Une fonction de distinction entre les commutateurs et les routeurs est le type d'interface pris en charge par chacun. </a:t>
            </a:r>
          </a:p>
          <a:p>
            <a:pPr rtl="0">
              <a:spcBef>
                <a:spcPts val="0"/>
              </a:spcBef>
              <a:spcAft>
                <a:spcPts val="0"/>
              </a:spcAft>
              <a:buFont typeface="Arial" panose="020B0604020202020204" pitchFamily="34" charset="0"/>
              <a:buChar char="•"/>
            </a:pPr>
            <a:r>
              <a:rPr lang="fr-FR"/>
              <a:t>Les routeurs sont compatibles avec les LAN et les WAN et peuvent interconnecter différents types de réseaux; ils prennent donc en charge plusieurs types d'interfaces. </a:t>
            </a:r>
          </a:p>
          <a:p>
            <a:pPr rtl="0">
              <a:spcBef>
                <a:spcPts val="0"/>
              </a:spcBef>
              <a:spcAft>
                <a:spcPts val="0"/>
              </a:spcAft>
              <a:buFont typeface="Arial" panose="020B0604020202020204" pitchFamily="34" charset="0"/>
              <a:buChar char="•"/>
            </a:pPr>
            <a:r>
              <a:rPr lang="fr-FR"/>
              <a:t>L'interface de bouclage IPv4 est une interface logique interne au routeur. Il n'est pas attribué à un port physique et ne peut jamais être connecté à un autre appareil.</a:t>
            </a:r>
          </a:p>
          <a:p>
            <a:pPr rtl="0">
              <a:spcBef>
                <a:spcPts val="0"/>
              </a:spcBef>
              <a:spcAft>
                <a:spcPts val="0"/>
              </a:spcAft>
              <a:buFont typeface="Arial" panose="020B0604020202020204" pitchFamily="34" charset="0"/>
              <a:buChar char="•"/>
            </a:pPr>
            <a:r>
              <a:rPr lang="fr-FR"/>
              <a:t>Utilisez les commandes suivantes pour identifier rapidement l'état d'une interface: </a:t>
            </a:r>
          </a:p>
          <a:p>
            <a:pPr lvl="1" rtl="0">
              <a:spcBef>
                <a:spcPts val="0"/>
              </a:spcBef>
              <a:spcAft>
                <a:spcPts val="0"/>
              </a:spcAft>
              <a:buFont typeface="Arial" panose="020B0604020202020204" pitchFamily="34" charset="0"/>
              <a:buChar char="•"/>
            </a:pPr>
            <a:r>
              <a:rPr lang="fr-FR" b="1"/>
              <a:t>show ip interface brief </a:t>
            </a:r>
            <a:r>
              <a:rPr lang="fr-FR"/>
              <a:t>et </a:t>
            </a:r>
            <a:r>
              <a:rPr lang="fr-FR" b="1"/>
              <a:t>show ipv6 interface brief </a:t>
            </a:r>
            <a:r>
              <a:rPr lang="fr-FR"/>
              <a:t>pour voir le résumé de toutes les interfaces (adresses IPv4 et IPv6 et état opérationnel), </a:t>
            </a:r>
          </a:p>
          <a:p>
            <a:pPr lvl="1" rtl="0">
              <a:spcBef>
                <a:spcPts val="0"/>
              </a:spcBef>
              <a:spcAft>
                <a:spcPts val="0"/>
              </a:spcAft>
              <a:buFont typeface="Arial" panose="020B0604020202020204" pitchFamily="34" charset="0"/>
              <a:buChar char="•"/>
            </a:pPr>
            <a:r>
              <a:rPr lang="fr-FR" b="1"/>
              <a:t>show running-config interface </a:t>
            </a:r>
            <a:r>
              <a:rPr lang="fr-FR" b="1" i="1"/>
              <a:t>interface-id</a:t>
            </a:r>
            <a:r>
              <a:rPr lang="fr-FR" b="1"/>
              <a:t> </a:t>
            </a:r>
            <a:r>
              <a:rPr lang="fr-FR"/>
              <a:t>pour afficher les commandes appliquées à l'interface spécifiée et </a:t>
            </a:r>
          </a:p>
          <a:p>
            <a:pPr lvl="1" rtl="0">
              <a:spcBef>
                <a:spcPts val="0"/>
              </a:spcBef>
              <a:spcAft>
                <a:spcPts val="0"/>
              </a:spcAft>
              <a:buFont typeface="Arial" panose="020B0604020202020204" pitchFamily="34" charset="0"/>
              <a:buChar char="•"/>
            </a:pPr>
            <a:r>
              <a:rPr lang="fr-FR" b="1"/>
              <a:t>show ip route </a:t>
            </a:r>
            <a:r>
              <a:rPr lang="fr-FR"/>
              <a:t>et </a:t>
            </a:r>
            <a:r>
              <a:rPr lang="fr-FR" b="1"/>
              <a:t>show ipv6 route </a:t>
            </a:r>
            <a:r>
              <a:rPr lang="fr-FR"/>
              <a:t>pour afficher le contenu de la table de routage IPv4 et IPv6 stocké dans la mémoire vive.</a:t>
            </a:r>
            <a:r>
              <a:rPr lang="fr-FR" b="1"/>
              <a:t> </a:t>
            </a:r>
          </a:p>
          <a:p>
            <a:pPr rtl="0">
              <a:spcBef>
                <a:spcPts val="0"/>
              </a:spcBef>
              <a:spcAft>
                <a:spcPts val="0"/>
              </a:spcAft>
              <a:buFont typeface="Arial" panose="020B0604020202020204" pitchFamily="34" charset="0"/>
              <a:buChar char="•"/>
            </a:pPr>
            <a:r>
              <a:rPr lang="fr-FR"/>
              <a:t>Filtrer la sortie de la commande show à l'aide du caractère pipe (|). Utilisez les expressions de filtre: section, include, exclude et begin. </a:t>
            </a:r>
          </a:p>
          <a:p>
            <a:pPr rtl="0">
              <a:spcBef>
                <a:spcPts val="0"/>
              </a:spcBef>
              <a:spcAft>
                <a:spcPts val="0"/>
              </a:spcAft>
              <a:buFont typeface="Arial" panose="020B0604020202020204" pitchFamily="34" charset="0"/>
              <a:buChar char="•"/>
            </a:pPr>
            <a:r>
              <a:rPr lang="fr-FR"/>
              <a:t>Par défaut, l'historique de commande est activé et le système enregistre les 10 dernières lignes de commande dans sa mémoire tampon d'historique. </a:t>
            </a:r>
          </a:p>
          <a:p>
            <a:pPr rtl="0">
              <a:spcBef>
                <a:spcPts val="0"/>
              </a:spcBef>
              <a:spcAft>
                <a:spcPts val="0"/>
              </a:spcAft>
              <a:buFont typeface="Arial" panose="020B0604020202020204" pitchFamily="34" charset="0"/>
              <a:buChar char="•"/>
            </a:pPr>
            <a:r>
              <a:rPr lang="fr-FR"/>
              <a:t>Utilisez la commande d'exécution privilégiée </a:t>
            </a:r>
            <a:r>
              <a:rPr lang="fr-FR" b="1"/>
              <a:t>show history </a:t>
            </a:r>
            <a:r>
              <a:rPr lang="fr-FR"/>
              <a:t>pour afficher le contenu de la mémoire tampon.</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019570262"/>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1: Configuration de base du périphérique</a:t>
            </a:r>
            <a:br>
              <a:rPr lang="en-US" dirty="0">
                <a:latin typeface="Arial" charset="0"/>
              </a:rPr>
            </a:br>
            <a:r>
              <a:rPr lang="fr-FR">
                <a:latin typeface="Arial" charset="0"/>
              </a:rPr>
              <a:t>Nouveaux termes et commandes</a:t>
            </a:r>
          </a:p>
        </p:txBody>
      </p:sp>
      <p:sp>
        <p:nvSpPr>
          <p:cNvPr id="2" name="TextBox 1">
            <a:extLst>
              <a:ext uri="{FF2B5EF4-FFF2-40B4-BE49-F238E27FC236}">
                <a16:creationId xmlns:a16="http://schemas.microsoft.com/office/drawing/2014/main" id="{4C8F8F9F-C518-4AF0-B706-8775060114E7}"/>
              </a:ext>
            </a:extLst>
          </p:cNvPr>
          <p:cNvSpPr txBox="1"/>
          <p:nvPr/>
        </p:nvSpPr>
        <p:spPr>
          <a:xfrm>
            <a:off x="169334" y="731210"/>
            <a:ext cx="3852202" cy="4216539"/>
          </a:xfrm>
          <a:prstGeom prst="rect">
            <a:avLst/>
          </a:prstGeom>
          <a:noFill/>
        </p:spPr>
        <p:txBody>
          <a:bodyPr wrap="square" rtlCol="0">
            <a:spAutoFit/>
          </a:bodyPr>
          <a:lstStyle/>
          <a:p>
            <a:pPr marL="285750" indent="-285750" rtl="0">
              <a:buFont typeface="Arial" panose="020B0604020202020204" pitchFamily="34" charset="0"/>
              <a:buChar char="•"/>
            </a:pPr>
            <a:r>
              <a:rPr lang="fr-FR" sz="1400" b="1"/>
              <a:t>boot system flash</a:t>
            </a:r>
          </a:p>
          <a:p>
            <a:pPr marL="285750" indent="-285750" rtl="0">
              <a:buFont typeface="Arial" panose="020B0604020202020204" pitchFamily="34" charset="0"/>
              <a:buChar char="•"/>
            </a:pPr>
            <a:r>
              <a:rPr lang="fr-FR" sz="1400"/>
              <a:t>PoE (Power over Ethernet)</a:t>
            </a:r>
          </a:p>
          <a:p>
            <a:pPr marL="285750" indent="-285750" rtl="0">
              <a:buFont typeface="Arial" panose="020B0604020202020204" pitchFamily="34" charset="0"/>
              <a:buChar char="•"/>
            </a:pPr>
            <a:r>
              <a:rPr lang="fr-FR" sz="1400" b="1"/>
              <a:t>conditions de duplex</a:t>
            </a:r>
          </a:p>
          <a:p>
            <a:pPr marL="285750" indent="-285750" rtl="0">
              <a:buFont typeface="Arial" panose="020B0604020202020204" pitchFamily="34" charset="0"/>
              <a:buChar char="•"/>
            </a:pPr>
            <a:r>
              <a:rPr lang="fr-FR" sz="1400" b="1"/>
              <a:t>vitesse</a:t>
            </a:r>
          </a:p>
          <a:p>
            <a:pPr marL="285750" indent="-285750" rtl="0">
              <a:buFont typeface="Arial" panose="020B0604020202020204" pitchFamily="34" charset="0"/>
              <a:buChar char="•"/>
            </a:pPr>
            <a:r>
              <a:rPr lang="fr-FR" sz="1400"/>
              <a:t>auto-mdix</a:t>
            </a:r>
          </a:p>
          <a:p>
            <a:pPr marL="285750" indent="-285750" rtl="0">
              <a:buFont typeface="Arial" panose="020B0604020202020204" pitchFamily="34" charset="0"/>
              <a:buChar char="•"/>
            </a:pPr>
            <a:r>
              <a:rPr lang="fr-FR" sz="1400" b="1"/>
              <a:t>show controllers ethernet controller X</a:t>
            </a:r>
          </a:p>
          <a:p>
            <a:pPr marL="285750" indent="-285750" rtl="0">
              <a:buFont typeface="Arial" panose="020B0604020202020204" pitchFamily="34" charset="0"/>
              <a:buChar char="•"/>
            </a:pPr>
            <a:r>
              <a:rPr lang="fr-FR" sz="1400" b="1"/>
              <a:t>phy</a:t>
            </a:r>
          </a:p>
          <a:p>
            <a:pPr marL="285750" indent="-285750" rtl="0">
              <a:buFont typeface="Arial" panose="020B0604020202020204" pitchFamily="34" charset="0"/>
              <a:buChar char="•"/>
            </a:pPr>
            <a:r>
              <a:rPr lang="fr-FR" sz="1400" b="1"/>
              <a:t>show flash</a:t>
            </a:r>
          </a:p>
          <a:p>
            <a:pPr marL="285750" indent="-285750" rtl="0">
              <a:buFont typeface="Arial" panose="020B0604020202020204" pitchFamily="34" charset="0"/>
              <a:buChar char="•"/>
            </a:pPr>
            <a:r>
              <a:rPr lang="fr-FR" sz="1400" b="1"/>
              <a:t>show history</a:t>
            </a:r>
          </a:p>
          <a:p>
            <a:pPr marL="285750" indent="-285750" rtl="0">
              <a:buFont typeface="Arial" panose="020B0604020202020204" pitchFamily="34" charset="0"/>
              <a:buChar char="•"/>
            </a:pPr>
            <a:r>
              <a:rPr lang="fr-FR" sz="1400" b="1"/>
              <a:t>show ip ssh</a:t>
            </a:r>
          </a:p>
          <a:p>
            <a:pPr marL="285750" indent="-285750" rtl="0">
              <a:buFont typeface="Arial" panose="020B0604020202020204" pitchFamily="34" charset="0"/>
              <a:buChar char="•"/>
            </a:pPr>
            <a:r>
              <a:rPr lang="fr-FR" sz="1400" b="1"/>
              <a:t>ip ssh version 2</a:t>
            </a:r>
          </a:p>
          <a:p>
            <a:pPr marL="285750" indent="-285750" rtl="0">
              <a:buFont typeface="Arial" panose="020B0604020202020204" pitchFamily="34" charset="0"/>
              <a:buChar char="•"/>
            </a:pPr>
            <a:r>
              <a:rPr lang="fr-FR" sz="1400"/>
              <a:t>Interface de bouclage</a:t>
            </a:r>
          </a:p>
          <a:p>
            <a:pPr marL="285750" indent="-285750" rtl="0">
              <a:buFont typeface="Arial" panose="020B0604020202020204" pitchFamily="34" charset="0"/>
              <a:buChar char="•"/>
            </a:pPr>
            <a:r>
              <a:rPr lang="fr-FR" sz="1400" b="1"/>
              <a:t>interface loopback x</a:t>
            </a:r>
          </a:p>
          <a:p>
            <a:pPr marL="285750" indent="-285750" rtl="0">
              <a:buFont typeface="Arial" panose="020B0604020202020204" pitchFamily="34" charset="0"/>
              <a:buChar char="•"/>
            </a:pPr>
            <a:r>
              <a:rPr lang="fr-FR" sz="1400" b="1"/>
              <a:t>inclure</a:t>
            </a:r>
          </a:p>
          <a:p>
            <a:pPr marL="285750" indent="-285750" rtl="0">
              <a:buFont typeface="Arial" panose="020B0604020202020204" pitchFamily="34" charset="0"/>
              <a:buChar char="•"/>
            </a:pPr>
            <a:r>
              <a:rPr lang="fr-FR" sz="1400" b="1"/>
              <a:t>exclude</a:t>
            </a:r>
          </a:p>
          <a:p>
            <a:pPr marL="285750" indent="-285750" rtl="0">
              <a:buFont typeface="Arial" panose="020B0604020202020204" pitchFamily="34" charset="0"/>
              <a:buChar char="•"/>
            </a:pPr>
            <a:r>
              <a:rPr lang="fr-FR" sz="1400" b="1"/>
              <a:t>section</a:t>
            </a:r>
          </a:p>
          <a:p>
            <a:pPr marL="285750" indent="-285750" rtl="0">
              <a:buFont typeface="Arial" panose="020B0604020202020204" pitchFamily="34" charset="0"/>
              <a:buChar char="•"/>
            </a:pPr>
            <a:r>
              <a:rPr lang="fr-FR" sz="1400" b="1"/>
              <a:t>show history</a:t>
            </a:r>
          </a:p>
          <a:p>
            <a:pPr marL="285750" indent="-285750" rtl="0">
              <a:buFont typeface="Arial" panose="020B0604020202020204" pitchFamily="34" charset="0"/>
              <a:buChar char="•"/>
            </a:pPr>
            <a:r>
              <a:rPr lang="fr-FR" sz="1400" b="1"/>
              <a:t>terminal history size</a:t>
            </a:r>
          </a:p>
          <a:p>
            <a:pPr marL="285750" indent="-285750">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1 : Activités ( Cont.)</a:t>
            </a:r>
          </a:p>
        </p:txBody>
      </p:sp>
      <p:sp>
        <p:nvSpPr>
          <p:cNvPr id="6147" name="Rectangle 34"/>
          <p:cNvSpPr>
            <a:spLocks noGrp="1" noChangeArrowheads="1"/>
          </p:cNvSpPr>
          <p:nvPr>
            <p:ph idx="4294967295"/>
          </p:nvPr>
        </p:nvSpPr>
        <p:spPr>
          <a:xfrm>
            <a:off x="144065" y="733629"/>
            <a:ext cx="8695135" cy="348414"/>
          </a:xfrm>
          <a:prstGeom prst="rect">
            <a:avLst/>
          </a:prstGeom>
        </p:spPr>
        <p:txBody>
          <a:bodyPr/>
          <a:lstStyle/>
          <a:p>
            <a:pPr marL="0" indent="0" rtl="0">
              <a:spcBef>
                <a:spcPct val="30000"/>
              </a:spcBef>
              <a:buNone/>
            </a:pPr>
            <a:r>
              <a:rPr lang="fr-FR"/>
              <a:t>Quelles sont les activités associées à ce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928526698"/>
              </p:ext>
            </p:extLst>
          </p:nvPr>
        </p:nvGraphicFramePr>
        <p:xfrm>
          <a:off x="455999" y="1082042"/>
          <a:ext cx="8229418" cy="351156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N° de 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Type d'exercice</a:t>
                      </a:r>
                    </a:p>
                  </a:txBody>
                  <a:tcPr marL="68580" marR="68580" marT="34290" marB="34290" anchor="ctr"/>
                </a:tc>
                <a:tc>
                  <a:txBody>
                    <a:bodyPr/>
                    <a:lstStyle/>
                    <a:p>
                      <a:pPr rtl="0"/>
                      <a:r>
                        <a:rPr lang="fr-FR" sz="1200"/>
                        <a:t>Nom de l'exercice</a:t>
                      </a:r>
                    </a:p>
                  </a:txBody>
                  <a:tcPr marL="68580" marR="68580" marT="34290" marB="34290" anchor="ctr"/>
                </a:tc>
                <a:tc>
                  <a:txBody>
                    <a:bodyPr/>
                    <a:lstStyle/>
                    <a:p>
                      <a:pPr rtl="0"/>
                      <a:r>
                        <a:rPr lang="fr-FR" sz="1200"/>
                        <a:t>Facultatif ?</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solidFill>
                            <a:srgbClr val="000000"/>
                          </a:solidFill>
                        </a:rPr>
                        <a:t>1.4.7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Configurer les interfaces des routeurs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1351384588"/>
                  </a:ext>
                </a:extLst>
              </a:tr>
              <a:tr h="350784">
                <a:tc>
                  <a:txBody>
                    <a:bodyPr/>
                    <a:lstStyle/>
                    <a:p>
                      <a:pPr algn="ctr" rtl="0"/>
                      <a:r>
                        <a:rPr lang="fr-FR" sz="1100">
                          <a:solidFill>
                            <a:srgbClr val="000000"/>
                          </a:solidFill>
                        </a:rPr>
                        <a:t>1.5.7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Contrôleur de syntaxe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Filtrage des résultats de commande show</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2477319591"/>
                  </a:ext>
                </a:extLst>
              </a:tr>
              <a:tr h="350784">
                <a:tc>
                  <a:txBody>
                    <a:bodyPr/>
                    <a:lstStyle/>
                    <a:p>
                      <a:pPr algn="ctr" rtl="0"/>
                      <a:r>
                        <a:rPr lang="fr-FR" sz="1100">
                          <a:solidFill>
                            <a:srgbClr val="000000"/>
                          </a:solidFill>
                        </a:rPr>
                        <a:t>1.5.9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Contrôleur de syntaxe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Fonction d'historique de commande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783577315"/>
                  </a:ext>
                </a:extLst>
              </a:tr>
              <a:tr h="350784">
                <a:tc>
                  <a:txBody>
                    <a:bodyPr/>
                    <a:lstStyle/>
                    <a:p>
                      <a:pPr algn="ctr" rtl="0"/>
                      <a:r>
                        <a:rPr lang="fr-FR" sz="1100">
                          <a:solidFill>
                            <a:srgbClr val="000000"/>
                          </a:solidFill>
                        </a:rPr>
                        <a:t>1.5.10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rtl="0"/>
                      <a:r>
                        <a:rPr lang="fr-FR" sz="1100">
                          <a:solidFill>
                            <a:srgbClr val="000000"/>
                          </a:solidFill>
                        </a:rPr>
                        <a:t>Vérification des réseaux directement connectés</a:t>
                      </a:r>
                    </a:p>
                  </a:txBody>
                  <a:tcPr marL="68580" marR="68580" marT="34290" marB="34290" anchor="ctr"/>
                </a:tc>
                <a:tc>
                  <a:txBody>
                    <a:bodyPr/>
                    <a:lstStyle/>
                    <a:p>
                      <a:pPr rtl="0"/>
                      <a:r>
                        <a:rPr lang="fr-FR" sz="1100">
                          <a:solidFill>
                            <a:srgbClr val="000000"/>
                          </a:solidFill>
                        </a:rPr>
                        <a:t>Recommandation</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solidFill>
                            <a:srgbClr val="000000"/>
                          </a:solidFill>
                        </a:rPr>
                        <a:t>1.5.11</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Vérifiez vos connaissances</a:t>
                      </a:r>
                    </a:p>
                  </a:txBody>
                  <a:tcPr marL="68580" marR="68580" marT="34290" marB="34290" anchor="ctr"/>
                </a:tc>
                <a:tc>
                  <a:txBody>
                    <a:bodyPr/>
                    <a:lstStyle/>
                    <a:p>
                      <a:pPr rtl="0"/>
                      <a:r>
                        <a:rPr lang="fr-FR" sz="1100">
                          <a:solidFill>
                            <a:srgbClr val="000000"/>
                          </a:solidFill>
                        </a:rPr>
                        <a:t>Vérification des réseaux directement connectés</a:t>
                      </a:r>
                    </a:p>
                  </a:txBody>
                  <a:tcPr marL="68580" marR="68580" marT="34290" marB="34290" anchor="ctr"/>
                </a:tc>
                <a:tc>
                  <a:txBody>
                    <a:bodyPr/>
                    <a:lstStyle/>
                    <a:p>
                      <a:pPr rtl="0"/>
                      <a:r>
                        <a:rPr lang="fr-FR" sz="1100">
                          <a:solidFill>
                            <a:srgbClr val="000000"/>
                          </a:solidFill>
                        </a:rPr>
                        <a:t>Recommandation</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fr-FR" sz="1100">
                          <a:solidFill>
                            <a:srgbClr val="000000"/>
                          </a:solidFill>
                        </a:rPr>
                        <a:t>1.6.1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Mise en œuvre d'un petit réseau de taille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fr-FR" sz="1100">
                          <a:solidFill>
                            <a:srgbClr val="000000"/>
                          </a:solidFill>
                        </a:rPr>
                        <a:t>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Mode physique du 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 - Configurer les paramètres de base du routeur - Mode Physique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000000"/>
                          </a:solidFill>
                          <a:effectLst/>
                          <a:uLnTx/>
                          <a:uFillTx/>
                          <a:latin typeface="Arial"/>
                          <a:ea typeface="+mn-ea"/>
                          <a:cs typeface="+mn-cs"/>
                        </a:rPr>
                        <a:t>Recommandation</a:t>
                      </a:r>
                    </a:p>
                  </a:txBody>
                  <a:tcPr marL="68580" marR="68580" marT="34290" marB="34290" anchor="ctr"/>
                </a:tc>
                <a:extLst>
                  <a:ext uri="{0D108BD9-81ED-4DB2-BD59-A6C34878D82A}">
                    <a16:rowId xmlns:a16="http://schemas.microsoft.com/office/drawing/2014/main" val="85428095"/>
                  </a:ext>
                </a:extLst>
              </a:tr>
              <a:tr h="350784">
                <a:tc>
                  <a:txBody>
                    <a:bodyPr/>
                    <a:lstStyle/>
                    <a:p>
                      <a:pPr algn="ctr" rtl="0"/>
                      <a:r>
                        <a:rPr lang="fr-FR" sz="1100">
                          <a:solidFill>
                            <a:srgbClr val="000000"/>
                          </a:solidFill>
                        </a:rPr>
                        <a:t>1.6.2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de prototypage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Configuration des paramètres de base du routeur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solidFill>
                            <a:srgbClr val="000000"/>
                          </a:solidFill>
                        </a:rPr>
                        <a:t>1.6.4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Questionnaire du module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Configuration de base des périphériques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000000"/>
                          </a:solidFill>
                          <a:effectLst/>
                          <a:uLnTx/>
                          <a:uFillTx/>
                          <a:latin typeface="Arial"/>
                          <a:ea typeface="+mn-ea"/>
                          <a:cs typeface="+mn-cs"/>
                        </a:rPr>
                        <a:t>Recommandation</a:t>
                      </a:r>
                    </a:p>
                  </a:txBody>
                  <a:tcPr marL="68580" marR="68580" marT="34290" marB="34290" anchor="ctr"/>
                </a:tc>
                <a:extLst>
                  <a:ext uri="{0D108BD9-81ED-4DB2-BD59-A6C34878D82A}">
                    <a16:rowId xmlns:a16="http://schemas.microsoft.com/office/drawing/2014/main" val="1674772669"/>
                  </a:ext>
                </a:extLst>
              </a:tr>
            </a:tbl>
          </a:graphicData>
        </a:graphic>
      </p:graphicFrame>
    </p:spTree>
    <p:custDataLst>
      <p:tags r:id="rId1"/>
    </p:custDataLst>
    <p:extLst>
      <p:ext uri="{BB962C8B-B14F-4D97-AF65-F5344CB8AC3E}">
        <p14:creationId xmlns:p14="http://schemas.microsoft.com/office/powerpoint/2010/main" val="137341698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1: Meilleures Pratiques</a:t>
            </a:r>
          </a:p>
        </p:txBody>
      </p:sp>
      <p:sp>
        <p:nvSpPr>
          <p:cNvPr id="11266" name="Rectangle 34"/>
          <p:cNvSpPr>
            <a:spLocks noGrp="1" noChangeArrowheads="1"/>
          </p:cNvSpPr>
          <p:nvPr>
            <p:ph idx="4294967295"/>
          </p:nvPr>
        </p:nvSpPr>
        <p:spPr>
          <a:xfrm>
            <a:off x="145357" y="684644"/>
            <a:ext cx="8853286" cy="4155319"/>
          </a:xfrm>
          <a:prstGeom prst="rect">
            <a:avLst/>
          </a:prstGeom>
        </p:spPr>
        <p:txBody>
          <a:bodyPr/>
          <a:lstStyle/>
          <a:p>
            <a:pPr marL="0" indent="0" rtl="0">
              <a:lnSpc>
                <a:spcPct val="85000"/>
              </a:lnSpc>
              <a:spcBef>
                <a:spcPct val="30000"/>
              </a:spcBef>
              <a:buNone/>
            </a:pPr>
            <a:r>
              <a:rPr lang="fr-FR" sz="1600"/>
              <a:t>Avant d'enseigner le module 1, l'instructeur doit:</a:t>
            </a:r>
          </a:p>
          <a:p>
            <a:pPr rtl="0">
              <a:lnSpc>
                <a:spcPct val="85000"/>
              </a:lnSpc>
              <a:spcBef>
                <a:spcPct val="30000"/>
              </a:spcBef>
              <a:buFont typeface="Arial" panose="020B0604020202020204" pitchFamily="34" charset="0"/>
              <a:buChar char="•"/>
            </a:pPr>
            <a:r>
              <a:rPr lang="fr-FR" sz="1600"/>
              <a:t>Examiner les activités et les évaluations de ce module.</a:t>
            </a:r>
          </a:p>
          <a:p>
            <a:pPr rtl="0">
              <a:lnSpc>
                <a:spcPct val="85000"/>
              </a:lnSpc>
              <a:spcBef>
                <a:spcPct val="30000"/>
              </a:spcBef>
              <a:buFont typeface="Arial" panose="020B0604020202020204" pitchFamily="34" charset="0"/>
              <a:buChar char="•"/>
            </a:pPr>
            <a:r>
              <a:rPr lang="fr-FR" sz="1600"/>
              <a:t>Essayez d'inclure autant de questions que possible pour maintenir l'intérêt des élèves pendant la présentation en classe.</a:t>
            </a:r>
          </a:p>
          <a:p>
            <a:pPr marL="0" indent="0" rtl="0">
              <a:lnSpc>
                <a:spcPct val="85000"/>
              </a:lnSpc>
              <a:spcBef>
                <a:spcPct val="30000"/>
              </a:spcBef>
              <a:buNone/>
            </a:pPr>
            <a:r>
              <a:rPr lang="fr-FR" sz="1400"/>
              <a:t>Rubrique 1.1</a:t>
            </a:r>
          </a:p>
          <a:p>
            <a:pPr lvl="1" rtl="0">
              <a:lnSpc>
                <a:spcPct val="85000"/>
              </a:lnSpc>
              <a:spcBef>
                <a:spcPct val="30000"/>
              </a:spcBef>
            </a:pPr>
            <a:r>
              <a:rPr lang="fr-FR" sz="1200"/>
              <a:t>Posez les questions suivantes aux étudiants afin de les faire débattre :</a:t>
            </a:r>
          </a:p>
          <a:p>
            <a:pPr lvl="2" rtl="0">
              <a:lnSpc>
                <a:spcPct val="85000"/>
              </a:lnSpc>
              <a:spcBef>
                <a:spcPct val="30000"/>
              </a:spcBef>
            </a:pPr>
            <a:r>
              <a:rPr lang="fr-FR" sz="1100"/>
              <a:t>Pourquoi pensez-vous qu'il est important d'avoir la possibilité de désigner un IOS différent à partir de laquelle démarrer?</a:t>
            </a:r>
          </a:p>
          <a:p>
            <a:pPr lvl="2" rtl="0">
              <a:lnSpc>
                <a:spcPct val="85000"/>
              </a:lnSpc>
              <a:spcBef>
                <a:spcPct val="30000"/>
              </a:spcBef>
            </a:pPr>
            <a:r>
              <a:rPr lang="fr-FR" sz="1100"/>
              <a:t>Pourquoi la capacité de gérer un commutateur à distance est-elle si critique?</a:t>
            </a:r>
          </a:p>
          <a:p>
            <a:pPr marL="0" indent="0" rtl="0">
              <a:lnSpc>
                <a:spcPct val="85000"/>
              </a:lnSpc>
              <a:spcBef>
                <a:spcPct val="30000"/>
              </a:spcBef>
              <a:buNone/>
            </a:pPr>
            <a:r>
              <a:rPr lang="fr-FR" sz="1400"/>
              <a:t>Rubrique 1.2</a:t>
            </a:r>
          </a:p>
          <a:p>
            <a:pPr lvl="1" rtl="0">
              <a:lnSpc>
                <a:spcPct val="85000"/>
              </a:lnSpc>
              <a:spcBef>
                <a:spcPct val="30000"/>
              </a:spcBef>
            </a:pPr>
            <a:r>
              <a:rPr lang="fr-FR" sz="1200"/>
              <a:t>Posez les questions suivantes aux étudiants afin de les faire débattre :</a:t>
            </a:r>
          </a:p>
          <a:p>
            <a:pPr lvl="2" rtl="0">
              <a:lnSpc>
                <a:spcPct val="85000"/>
              </a:lnSpc>
              <a:spcBef>
                <a:spcPct val="30000"/>
              </a:spcBef>
            </a:pPr>
            <a:r>
              <a:rPr lang="fr-FR" sz="1100"/>
              <a:t>Quand pensez-vous que vous pourriez voir une connexion semi-duplex dans les réseaux modernes?</a:t>
            </a:r>
          </a:p>
          <a:p>
            <a:pPr lvl="2" rtl="0">
              <a:lnSpc>
                <a:spcPct val="85000"/>
              </a:lnSpc>
              <a:spcBef>
                <a:spcPct val="30000"/>
              </a:spcBef>
            </a:pPr>
            <a:r>
              <a:rPr lang="fr-FR" sz="1100"/>
              <a:t>Pourquoi pensez-vous que les connexions demi-duplex sont prises en charge par des appareils et des systèmes d'exploitation modernes?</a:t>
            </a:r>
          </a:p>
          <a:p>
            <a:pPr>
              <a:lnSpc>
                <a:spcPct val="85000"/>
              </a:lnSpc>
              <a:spcBef>
                <a:spcPct val="30000"/>
              </a:spcBef>
              <a:buFont typeface="Arial" panose="020B0604020202020204" pitchFamily="34" charset="0"/>
              <a:buChar char="•"/>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12097</TotalTime>
  <Words>10448</Words>
  <Application>Microsoft Office PowerPoint</Application>
  <PresentationFormat>On-screen Show (16:9)</PresentationFormat>
  <Paragraphs>868</Paragraphs>
  <Slides>72</Slides>
  <Notes>70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CiscoSans</vt:lpstr>
      <vt:lpstr>CiscoSans ExtraLight</vt:lpstr>
      <vt:lpstr>Arial</vt:lpstr>
      <vt:lpstr>Calibri</vt:lpstr>
      <vt:lpstr>Courier New</vt:lpstr>
      <vt:lpstr>Wingdings</vt:lpstr>
      <vt:lpstr>Default Theme</vt:lpstr>
      <vt:lpstr>Module 1: Configuration de base du périphérique</vt:lpstr>
      <vt:lpstr>Contenu pédagogique de l'instructeur - Guide de planification du module 1</vt:lpstr>
      <vt:lpstr>À quoi s'attendre dans ce module</vt:lpstr>
      <vt:lpstr>À quoi s'attendre dans ce module (suite)</vt:lpstr>
      <vt:lpstr>Vérifiez votre compréhension</vt:lpstr>
      <vt:lpstr>Activités du mode physique du Packet Tracer :</vt:lpstr>
      <vt:lpstr>Module 1 : Activités</vt:lpstr>
      <vt:lpstr>Module 1 : Activités ( Cont.)</vt:lpstr>
      <vt:lpstr>Module 1: Meilleures Pratiques</vt:lpstr>
      <vt:lpstr>Module 1: Meilleures Pratiques (Suite)</vt:lpstr>
      <vt:lpstr>Module 1: Configuration de base du périphérique</vt:lpstr>
      <vt:lpstr>Objectifs du module</vt:lpstr>
      <vt:lpstr>1.1 Configurer un commutateur avec les paramètres d'origine</vt:lpstr>
      <vt:lpstr>Configurer un commutateur avec les paramètres d'origine La séquence de démarrage du commutateur</vt:lpstr>
      <vt:lpstr>Configurer un commutateur avec les paramètres d'origine La commande boot system</vt:lpstr>
      <vt:lpstr>Configurer un commutateur avec les paramètres d'origine LED du commutateur</vt:lpstr>
      <vt:lpstr>Configurer un commutateur avec les paramètres d'origine LED du commutateur (Suite)</vt:lpstr>
      <vt:lpstr>Configurer un commutateur avec les paramètres d'origine Récupération après une panne système</vt:lpstr>
      <vt:lpstr>Configuration d'un commutateur avec les paramètres d'origine Accès à la gestion du commutateur</vt:lpstr>
      <vt:lpstr>Configuration d'un commutateur avec les paramètres d'origine Exemple de configuration de SVI du commutateur</vt:lpstr>
      <vt:lpstr>Configuration d'un commutateur avec les paramètres d'origine Exemple de configuration de SVI du commutateur (Suite)</vt:lpstr>
      <vt:lpstr>Configuration d'un commutateur avec les paramètres d'origine Exemple de configuration de SVI du commutateur (Suite)</vt:lpstr>
      <vt:lpstr>Configuration d'un commutateur avec les paramètres d'origine Exemple de configuration de SVI du commutateur (Suite)</vt:lpstr>
      <vt:lpstr>Configurer un commutateur avec les paramètres de base Packet Tracer — Configuration de base du commutateur — Mode Physique Travaux Pratiques — Configuration de base du commutateur</vt:lpstr>
      <vt:lpstr>1.2 Configurer les ports de commutateur</vt:lpstr>
      <vt:lpstr>Configuration des ports de commutateur La communication en mode duplex</vt:lpstr>
      <vt:lpstr>Configurer les ports de commutateur Configurer les ports de commutateur sur la couche physique</vt:lpstr>
      <vt:lpstr>Configurer les ports de commutateur Configurer les ports de commutateur sur la couche physique (Suite)</vt:lpstr>
      <vt:lpstr>Configurer des ports de commutateur Auto-MDIX</vt:lpstr>
      <vt:lpstr>Configurer les ports de commutateurs Commandes de vérification du commutateur</vt:lpstr>
      <vt:lpstr>Configurer les ports de commutateur Vérifier la configuration du port de commutateur</vt:lpstr>
      <vt:lpstr>Configurer les ports de commutateur Vérifier la configuration du port de commutateur (Suite)</vt:lpstr>
      <vt:lpstr>Configurer des ports de commutateur Les problèmes de la couche d'accès réseau</vt:lpstr>
      <vt:lpstr>Configuration des ports de commutateur Les problèmes de la couche d'accès réseau (Suite)</vt:lpstr>
      <vt:lpstr>Configuration des ports de commutateur Les problèmes de la couche d'accès réseau (Suite)</vt:lpstr>
      <vt:lpstr>Configurer les ports de commutateur Erreurs en entrée et en sortie de l'interface</vt:lpstr>
      <vt:lpstr>Configurer les ports de commutateur Erreurs en entrée et en sortie de l'interface (Suite)</vt:lpstr>
      <vt:lpstr>Configuration des ports de commutateur Dépannage des problèmes de la couche d'accès au réseau</vt:lpstr>
      <vt:lpstr>1.3 Accès à distance sécurisé</vt:lpstr>
      <vt:lpstr>Accès à distance sécurisé Fonctionnement de Telnet</vt:lpstr>
      <vt:lpstr>Accès à distance sécurisé Fonctionnement de SSH</vt:lpstr>
      <vt:lpstr>Accès à distance sécurisé Vérifier que le commutateur prend en charge SSH</vt:lpstr>
      <vt:lpstr>Accès à distance sécurisé Configurer SSH</vt:lpstr>
      <vt:lpstr>Accès à distance sécurisé Vérifier que SSH est opérationnel </vt:lpstr>
      <vt:lpstr>Accès à distance sécurisé Vérifier que SSH est opérationnel (Suite) </vt:lpstr>
      <vt:lpstr>Accès à distance sécurisé Packet Tracer – Configurer SSH</vt:lpstr>
      <vt:lpstr>1.4 Configuration de Base du Routeur</vt:lpstr>
      <vt:lpstr>Basic Router Configuration Configuration des paramètres de base du routeur</vt:lpstr>
      <vt:lpstr>Configuration de base du routeur Configurer les paramètres de base du routeur (suite) </vt:lpstr>
      <vt:lpstr>Configuration de base du routeur Topologie à double pile</vt:lpstr>
      <vt:lpstr>Configuration de base du routeur Configurer les interfaces du routeur</vt:lpstr>
      <vt:lpstr>Configuration de base du routeur Configurer les interfaces du routeur (Suite)</vt:lpstr>
      <vt:lpstr>Configuration de base du routeur Interfaces de bouclage IPv4</vt:lpstr>
      <vt:lpstr>Configuration de base du routeur Packet Tracer - Configurer les interfaces du routeur</vt:lpstr>
      <vt:lpstr>1.5 Vérifier les réseaux directement connectés</vt:lpstr>
      <vt:lpstr>Vérifier les réseaux directement connectés Commandes de vérification de l'interface</vt:lpstr>
      <vt:lpstr>Vérifier les réseaux directement connectés Vérifier l'état de l'interface</vt:lpstr>
      <vt:lpstr>Vérifier les réseaux directement connectés Vérifier les adresses locales et multidiffusion des liens IPv6</vt:lpstr>
      <vt:lpstr>Vérifier les réseaux directement connectés Vérifier la configuration de l'interface</vt:lpstr>
      <vt:lpstr>Vérifier les réseaux directement connectés Vérifier les routes</vt:lpstr>
      <vt:lpstr>Vérifier les réseaux directement connectés Vérifier les routes (Suite)</vt:lpstr>
      <vt:lpstr>Vérifier les réseaux directement connectés Filtrer les résultats des commandes show</vt:lpstr>
      <vt:lpstr>Vérifier les réseaux directement connectés Fonction d'historique de commande</vt:lpstr>
      <vt:lpstr>Vérifier les réseaux directement connectés Packet Tracer - Vérifier les réseaux directement connectés</vt:lpstr>
      <vt:lpstr>1.6 - Module pratique et questionnaire</vt:lpstr>
      <vt:lpstr>Module pratique et questionnaire Packet Tracer - Mise en œuvre d'un petit réseau</vt:lpstr>
      <vt:lpstr>Module Pratique et Questionnaire Packet Tracer — Configurer les paramètres de base du routeur — Mode physique Travaux Pratiques — Configurer les paramètres de base du routeur</vt:lpstr>
      <vt:lpstr>Module pratique et questionnaire Qu'est-ce que j'ai appris dans ce module?</vt:lpstr>
      <vt:lpstr>Module pratique et questionnaire Qu'est-ce que j'ai appris dans ce module? (Cont.)</vt:lpstr>
      <vt:lpstr>Module pratique et questionnaire Qu'est-ce que j'ai appris dans ce module? (Cont.)</vt:lpstr>
      <vt:lpstr>Module 1: Configuration de base du périphérique Nouveaux termes et commandes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Jeff Luman -X (jluman - UNICON INC at Cisco)</cp:lastModifiedBy>
  <cp:revision>335</cp:revision>
  <dcterms:created xsi:type="dcterms:W3CDTF">2019-10-18T06:21:22Z</dcterms:created>
  <dcterms:modified xsi:type="dcterms:W3CDTF">2021-04-13T19:33:05Z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