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513" r:id="rId2"/>
    <p:sldId id="1123" r:id="rId3"/>
    <p:sldId id="1137" r:id="rId4"/>
    <p:sldId id="1138" r:id="rId5"/>
    <p:sldId id="1053" r:id="rId6"/>
    <p:sldId id="924" r:id="rId7"/>
    <p:sldId id="1054" r:id="rId8"/>
    <p:sldId id="1124" r:id="rId9"/>
    <p:sldId id="1136" r:id="rId10"/>
    <p:sldId id="876" r:id="rId11"/>
    <p:sldId id="925" r:id="rId12"/>
    <p:sldId id="759" r:id="rId13"/>
    <p:sldId id="628" r:id="rId14"/>
    <p:sldId id="926" r:id="rId15"/>
    <p:sldId id="1059" r:id="rId16"/>
    <p:sldId id="1060" r:id="rId17"/>
    <p:sldId id="1061" r:id="rId18"/>
    <p:sldId id="1062" r:id="rId19"/>
    <p:sldId id="1063" r:id="rId20"/>
    <p:sldId id="927" r:id="rId21"/>
    <p:sldId id="788" r:id="rId22"/>
    <p:sldId id="1070" r:id="rId23"/>
    <p:sldId id="1071" r:id="rId24"/>
    <p:sldId id="886" r:id="rId25"/>
    <p:sldId id="1131" r:id="rId26"/>
    <p:sldId id="874" r:id="rId27"/>
    <p:sldId id="1135"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a:srgbClr val="0000CC"/>
    <a:srgbClr val="000099"/>
    <a:srgbClr val="CC99FF"/>
    <a:srgbClr val="CC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89" d="100"/>
          <a:sy n="89" d="100"/>
        </p:scale>
        <p:origin x="-918" y="-9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8/7/2020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p14="http://schemas.microsoft.com/office/powerpoint/2010/main" xmlns=""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buFontTx/>
              <a:buNone/>
            </a:pPr>
            <a:r>
              <a:rPr lang="fr-FR" b="0"/>
              <a:t>Commutation, Routage et Les essentiels du sans fil</a:t>
            </a:r>
            <a:r>
              <a:rPr lang="fr-FR" b="0" baseline="0"/>
              <a:t> v</a:t>
            </a:r>
            <a:r>
              <a:rPr lang="fr-FR" b="0"/>
              <a:t>7.0 (SRWE)</a:t>
            </a:r>
          </a:p>
          <a:p>
            <a:pPr rtl="0">
              <a:buFontTx/>
              <a:buNone/>
            </a:pPr>
            <a:r>
              <a:rPr lang="fr-FR" sz="1200">
                <a:solidFill>
                  <a:schemeClr val="accent5">
                    <a:lumMod val="40000"/>
                    <a:lumOff val="60000"/>
                  </a:schemeClr>
                </a:solidFill>
              </a:rPr>
              <a:t>Module 2 : Concepts de commutation</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p14="http://schemas.microsoft.com/office/powerpoint/2010/main" xmlns:c15="http://schemas.microsoft.com/office/drawing/2012/chart" xmlns:c="http://schemas.openxmlformats.org/drawingml/2006/chart" xmlns=""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p:txBody>
      </p:sp>
      <p:sp>
        <p:nvSpPr>
          <p:cNvPr id="4" name="Slide Number Placeholder 3"/>
          <p:cNvSpPr>
            <a:spLocks noGrp="1"/>
          </p:cNvSpPr>
          <p:nvPr>
            <p:ph type="sldNum" sz="quarter" idx="10"/>
          </p:nvPr>
        </p:nvSpPr>
        <p:spPr/>
        <p:txBody>
          <a:bodyPr/>
          <a:lstStyle/>
          <a:p>
            <a:pPr rtl="0"/>
            <a:fld id="{5641018C-6CAF-B84E-B92C-ECB119457FBA}" type="slidenum">
              <a:rPr/>
              <a:pPr rtl="0"/>
              <a:t>12</a:t>
            </a:fld>
            <a:endParaRPr/>
          </a:p>
        </p:txBody>
      </p:sp>
    </p:spTree>
    <p:extLst>
      <p:ext uri="{BB962C8B-B14F-4D97-AF65-F5344CB8AC3E}">
        <p14:creationId xmlns:p14="http://schemas.microsoft.com/office/powerpoint/2010/main" xmlns:c15="http://schemas.microsoft.com/office/drawing/2012/chart" xmlns:c="http://schemas.openxmlformats.org/drawingml/2006/chart" xmlns=""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sz="1200" kern="1200">
                <a:solidFill>
                  <a:schemeClr val="tx1"/>
                </a:solidFill>
                <a:latin typeface="Arial" charset="0"/>
                <a:ea typeface="ＭＳ Ｐゴシック" charset="0"/>
                <a:cs typeface="ＭＳ Ｐゴシック" charset="0"/>
              </a:rPr>
              <a:t>2.1.1 — </a:t>
            </a:r>
            <a:r>
              <a:rPr lang="fr-FR"/>
              <a:t>Commutation dans la mise en réseau</a:t>
            </a:r>
          </a:p>
        </p:txBody>
      </p:sp>
    </p:spTree>
    <p:extLst>
      <p:ext uri="{BB962C8B-B14F-4D97-AF65-F5344CB8AC3E}">
        <p14:creationId xmlns:p14="http://schemas.microsoft.com/office/powerpoint/2010/main" xmlns:c15="http://schemas.microsoft.com/office/drawing/2012/chart" xmlns:c="http://schemas.openxmlformats.org/drawingml/2006/chart" xmlns=""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2.1.2</a:t>
            </a:r>
            <a:r>
              <a:rPr lang="fr-FR" baseline="0">
                <a:latin typeface="Arial" charset="0"/>
              </a:rPr>
              <a:t> </a:t>
            </a:r>
            <a:r>
              <a:rPr lang="fr-FR" sz="1200" b="0"/>
              <a:t>–</a:t>
            </a:r>
            <a:r>
              <a:rPr lang="fr-FR"/>
              <a:t>Tableau d'adresse MAC du commutateur</a:t>
            </a:r>
          </a:p>
          <a:p>
            <a:pPr>
              <a:lnSpc>
                <a:spcPct val="80000"/>
              </a:lnSpc>
              <a:buFontTx/>
              <a:buNone/>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2.1.3</a:t>
            </a:r>
            <a:r>
              <a:rPr lang="fr-FR" baseline="0">
                <a:latin typeface="Arial" charset="0"/>
              </a:rPr>
              <a:t> </a:t>
            </a:r>
            <a:r>
              <a:rPr lang="fr-FR" sz="1200" b="0"/>
              <a:t>— </a:t>
            </a:r>
            <a:r>
              <a:rPr lang="fr-FR"/>
              <a:t>La méthode d'apprentissage et de transmission du commutateur </a:t>
            </a:r>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2.1.4</a:t>
            </a:r>
            <a:r>
              <a:rPr lang="fr-FR" baseline="0">
                <a:latin typeface="Arial" charset="0"/>
              </a:rPr>
              <a:t> </a:t>
            </a:r>
            <a:r>
              <a:rPr lang="fr-FR" sz="1200" b="0"/>
              <a:t>– </a:t>
            </a:r>
            <a:r>
              <a:rPr lang="fr-FR"/>
              <a:t>Vidéo - Tables d'adresses MAC sur des commutateurs connectés</a:t>
            </a:r>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2.1.5</a:t>
            </a:r>
            <a:r>
              <a:rPr lang="fr-FR" baseline="0">
                <a:latin typeface="Arial" charset="0"/>
              </a:rPr>
              <a:t> </a:t>
            </a:r>
            <a:r>
              <a:rPr lang="fr-FR" sz="1200" b="0"/>
              <a:t>– </a:t>
            </a:r>
            <a:r>
              <a:rPr lang="fr-FR"/>
              <a:t>Les méthodes de transfert du commutateur</a:t>
            </a:r>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2.1.6</a:t>
            </a:r>
            <a:r>
              <a:rPr lang="fr-FR" baseline="0">
                <a:latin typeface="Arial" charset="0"/>
              </a:rPr>
              <a:t> </a:t>
            </a:r>
            <a:r>
              <a:rPr lang="fr-FR" sz="1200" b="0"/>
              <a:t>– </a:t>
            </a:r>
            <a:r>
              <a:rPr lang="fr-FR"/>
              <a:t>Commutation par stockage et retransmission</a:t>
            </a:r>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2.1 - </a:t>
            </a:r>
            <a:r>
              <a:rPr lang="fr-FR">
                <a:solidFill>
                  <a:schemeClr val="accent5">
                    <a:lumMod val="40000"/>
                    <a:lumOff val="60000"/>
                  </a:schemeClr>
                </a:solidFill>
              </a:rPr>
              <a:t>Transfert de trame</a:t>
            </a:r>
          </a:p>
          <a:p>
            <a:pPr rtl="0">
              <a:lnSpc>
                <a:spcPct val="80000"/>
              </a:lnSpc>
              <a:buFontTx/>
              <a:buNone/>
            </a:pPr>
            <a:r>
              <a:rPr lang="fr-FR">
                <a:latin typeface="Arial" charset="0"/>
              </a:rPr>
              <a:t>2.1.7</a:t>
            </a:r>
            <a:r>
              <a:rPr lang="fr-FR" baseline="0">
                <a:latin typeface="Arial" charset="0"/>
              </a:rPr>
              <a:t> </a:t>
            </a:r>
            <a:r>
              <a:rPr lang="fr-FR" sz="1200" b="0"/>
              <a:t>– </a:t>
            </a:r>
            <a:r>
              <a:rPr lang="fr-FR"/>
              <a:t>Commutation cut-through</a:t>
            </a:r>
          </a:p>
          <a:p>
            <a:pPr marL="0" marR="0" indent="0" algn="l" defTabSz="457200" rtl="0" eaLnBrk="1" fontAlgn="auto" latinLnBrk="0" hangingPunct="1">
              <a:lnSpc>
                <a:spcPct val="80000"/>
              </a:lnSpc>
              <a:spcBef>
                <a:spcPts val="0"/>
              </a:spcBef>
              <a:spcAft>
                <a:spcPts val="0"/>
              </a:spcAft>
              <a:buClrTx/>
              <a:buSzTx/>
              <a:buFontTx/>
              <a:buNone/>
              <a:tabLst/>
              <a:defRPr/>
            </a:pPr>
            <a:r>
              <a:rPr lang="fr-FR">
                <a:latin typeface="Arial" charset="0"/>
              </a:rPr>
              <a:t>2.1.8</a:t>
            </a:r>
            <a:r>
              <a:rPr lang="fr-FR" baseline="0">
                <a:latin typeface="Arial" charset="0"/>
              </a:rPr>
              <a:t> </a:t>
            </a:r>
            <a:r>
              <a:rPr lang="fr-FR" sz="1200" b="0"/>
              <a:t>– </a:t>
            </a:r>
            <a:r>
              <a:rPr lang="fr-FR"/>
              <a:t>Exercice - Commutation</a:t>
            </a:r>
          </a:p>
          <a:p>
            <a:pPr>
              <a:lnSpc>
                <a:spcPct val="80000"/>
              </a:lnSpc>
              <a:buFontTx/>
              <a:buNone/>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2.2 – </a:t>
            </a:r>
            <a:r>
              <a:rPr lang="fr-FR">
                <a:solidFill>
                  <a:schemeClr val="accent5">
                    <a:lumMod val="40000"/>
                    <a:lumOff val="60000"/>
                  </a:schemeClr>
                </a:solidFill>
              </a:rPr>
              <a:t>Domaines de commutation</a:t>
            </a:r>
          </a:p>
        </p:txBody>
      </p:sp>
      <p:sp>
        <p:nvSpPr>
          <p:cNvPr id="4" name="Slide Number Placeholder 3"/>
          <p:cNvSpPr>
            <a:spLocks noGrp="1"/>
          </p:cNvSpPr>
          <p:nvPr>
            <p:ph type="sldNum" sz="quarter" idx="10"/>
          </p:nvPr>
        </p:nvSpPr>
        <p:spPr/>
        <p:txBody>
          <a:bodyPr/>
          <a:lstStyle/>
          <a:p>
            <a:pPr rtl="0"/>
            <a:fld id="{5641018C-6CAF-B84E-B92C-ECB119457FBA}" type="slidenum">
              <a:rPr/>
              <a:pPr rtl="0"/>
              <a:t>20</a:t>
            </a:fld>
            <a:endParaRPr/>
          </a:p>
        </p:txBody>
      </p:sp>
    </p:spTree>
    <p:extLst>
      <p:ext uri="{BB962C8B-B14F-4D97-AF65-F5344CB8AC3E}">
        <p14:creationId xmlns:p14="http://schemas.microsoft.com/office/powerpoint/2010/main" xmlns:c15="http://schemas.microsoft.com/office/drawing/2012/chart" xmlns:c="http://schemas.openxmlformats.org/drawingml/2006/chart" xmlns=""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2.2 – </a:t>
            </a:r>
            <a:r>
              <a:rPr lang="fr-FR">
                <a:solidFill>
                  <a:schemeClr val="accent5">
                    <a:lumMod val="40000"/>
                    <a:lumOff val="60000"/>
                  </a:schemeClr>
                </a:solidFill>
              </a:rPr>
              <a:t>Domaines de commutation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2.2.1 – </a:t>
            </a:r>
            <a:r>
              <a:rPr lang="fr-FR"/>
              <a:t>Domaines de collision</a:t>
            </a:r>
          </a:p>
        </p:txBody>
      </p:sp>
    </p:spTree>
    <p:extLst>
      <p:ext uri="{BB962C8B-B14F-4D97-AF65-F5344CB8AC3E}">
        <p14:creationId xmlns:p14="http://schemas.microsoft.com/office/powerpoint/2010/main" xmlns:c15="http://schemas.microsoft.com/office/drawing/2012/chart" xmlns:c="http://schemas.openxmlformats.org/drawingml/2006/chart" xmlns=""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rtl="0"/>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2.2 – </a:t>
            </a:r>
            <a:r>
              <a:rPr lang="fr-FR">
                <a:solidFill>
                  <a:schemeClr val="accent5">
                    <a:lumMod val="40000"/>
                    <a:lumOff val="60000"/>
                  </a:schemeClr>
                </a:solidFill>
              </a:rPr>
              <a:t>Domaines de commutation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2.2.2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Domaines de diffusion</a:t>
            </a:r>
          </a:p>
        </p:txBody>
      </p:sp>
    </p:spTree>
    <p:extLst>
      <p:ext uri="{BB962C8B-B14F-4D97-AF65-F5344CB8AC3E}">
        <p14:creationId xmlns:p14="http://schemas.microsoft.com/office/powerpoint/2010/main" xmlns:c15="http://schemas.microsoft.com/office/drawing/2012/chart" xmlns:c="http://schemas.openxmlformats.org/drawingml/2006/chart" xmlns=""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2.2 – </a:t>
            </a:r>
            <a:r>
              <a:rPr lang="fr-FR">
                <a:solidFill>
                  <a:schemeClr val="accent5">
                    <a:lumMod val="40000"/>
                    <a:lumOff val="60000"/>
                  </a:schemeClr>
                </a:solidFill>
              </a:rPr>
              <a:t>Domaines de commutation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2.2.3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Réduction de la congestion des réseaux</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2.2.4</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Domaine de commutation</a:t>
            </a:r>
            <a:r>
              <a:rPr lang="fr-FR"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xmlns:c15="http://schemas.microsoft.com/office/drawing/2012/chart" xmlns:c="http://schemas.openxmlformats.org/drawingml/2006/chart" xmlns=""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2.3 - </a:t>
            </a:r>
            <a:r>
              <a:rPr lang="fr-FR">
                <a:solidFill>
                  <a:schemeClr val="accent5">
                    <a:lumMod val="40000"/>
                    <a:lumOff val="60000"/>
                  </a:schemeClr>
                </a:solidFill>
              </a:rPr>
              <a:t>Module pratique et questionnaire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24</a:t>
            </a:fld>
            <a:endParaRPr>
              <a:solidFill>
                <a:prstClr val="black"/>
              </a:solidFill>
            </a:endParaRPr>
          </a:p>
        </p:txBody>
      </p:sp>
    </p:spTree>
    <p:extLst>
      <p:ext uri="{BB962C8B-B14F-4D97-AF65-F5344CB8AC3E}">
        <p14:creationId xmlns:p14="http://schemas.microsoft.com/office/powerpoint/2010/main" xmlns:c15="http://schemas.microsoft.com/office/drawing/2012/chart" xmlns:c="http://schemas.openxmlformats.org/drawingml/2006/chart" xmlns="" val="96818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2.3 -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2.3.1</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25</a:t>
            </a:fld>
            <a:endParaRPr>
              <a:solidFill>
                <a:prstClr val="black"/>
              </a:solidFill>
            </a:endParaRPr>
          </a:p>
        </p:txBody>
      </p:sp>
    </p:spTree>
    <p:extLst>
      <p:ext uri="{BB962C8B-B14F-4D97-AF65-F5344CB8AC3E}">
        <p14:creationId xmlns:p14="http://schemas.microsoft.com/office/powerpoint/2010/main" xmlns:c15="http://schemas.microsoft.com/office/drawing/2012/chart" xmlns:c="http://schemas.openxmlformats.org/drawingml/2006/chart" xmlns=""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26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224674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283819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buFontTx/>
              <a:buNone/>
            </a:pPr>
            <a:r>
              <a:rPr lang="fr-FR" b="0"/>
              <a:t>Commutation, Routage et Les essentiels du sans fil</a:t>
            </a:r>
            <a:r>
              <a:rPr lang="fr-FR" b="0" baseline="0"/>
              <a:t> v</a:t>
            </a:r>
            <a:r>
              <a:rPr lang="fr-FR" b="0"/>
              <a:t>7.0 (SRWE)</a:t>
            </a:r>
          </a:p>
          <a:p>
            <a:pPr rtl="0">
              <a:buFontTx/>
              <a:buNone/>
            </a:pPr>
            <a:r>
              <a:rPr lang="fr-FR" sz="1200">
                <a:solidFill>
                  <a:schemeClr val="accent5">
                    <a:lumMod val="40000"/>
                    <a:lumOff val="60000"/>
                  </a:schemeClr>
                </a:solidFill>
              </a:rPr>
              <a:t>Module 2 : Concepts de commutation</a:t>
            </a:r>
          </a:p>
        </p:txBody>
      </p:sp>
      <p:sp>
        <p:nvSpPr>
          <p:cNvPr id="4" name="Slide Number Placeholder 3"/>
          <p:cNvSpPr>
            <a:spLocks noGrp="1"/>
          </p:cNvSpPr>
          <p:nvPr>
            <p:ph type="sldNum" sz="quarter" idx="10"/>
          </p:nvPr>
        </p:nvSpPr>
        <p:spPr/>
        <p:txBody>
          <a:bodyPr/>
          <a:lstStyle/>
          <a:p>
            <a:pPr rtl="0"/>
            <a:fld id="{5641018C-6CAF-B84E-B92C-ECB119457FBA}" type="slidenum">
              <a:rPr/>
              <a:pPr rtl="0"/>
              <a:t>10</a:t>
            </a:fld>
            <a:endParaRPr/>
          </a:p>
        </p:txBody>
      </p:sp>
    </p:spTree>
    <p:extLst>
      <p:ext uri="{BB962C8B-B14F-4D97-AF65-F5344CB8AC3E}">
        <p14:creationId xmlns:p14="http://schemas.microsoft.com/office/powerpoint/2010/main" xmlns:c15="http://schemas.microsoft.com/office/drawing/2012/chart" xmlns:c="http://schemas.openxmlformats.org/drawingml/2006/chart" xmlns=""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11</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2</a:t>
            </a:r>
            <a:r>
              <a:rPr lang="fr-FR" sz="1200" baseline="0">
                <a:solidFill>
                  <a:schemeClr val="accent5">
                    <a:lumMod val="40000"/>
                    <a:lumOff val="60000"/>
                  </a:schemeClr>
                </a:solidFill>
              </a:rPr>
              <a:t> – </a:t>
            </a:r>
            <a:r>
              <a:rPr lang="fr-FR" sz="1200">
                <a:solidFill>
                  <a:schemeClr val="accent5">
                    <a:lumMod val="40000"/>
                    <a:lumOff val="60000"/>
                  </a:schemeClr>
                </a:solidFill>
              </a:rPr>
              <a:t> Concepts de Commutation</a:t>
            </a:r>
          </a:p>
          <a:p>
            <a:pPr rtl="0">
              <a:buFontTx/>
              <a:buNone/>
            </a:pPr>
            <a:r>
              <a:rPr lang="fr-FR" sz="1200" b="0"/>
              <a:t>2.0 Introduction</a:t>
            </a:r>
          </a:p>
          <a:p>
            <a:pPr rtl="0">
              <a:lnSpc>
                <a:spcPct val="80000"/>
              </a:lnSpc>
              <a:buFontTx/>
              <a:buNone/>
            </a:pPr>
            <a:r>
              <a:rPr lang="fr-FR" sz="1200" kern="1200">
                <a:solidFill>
                  <a:schemeClr val="tx1"/>
                </a:solidFill>
                <a:latin typeface="Arial" charset="0"/>
                <a:ea typeface="ＭＳ Ｐゴシック" charset="0"/>
                <a:cs typeface="ＭＳ Ｐゴシック" charset="0"/>
              </a:rPr>
              <a:t>2.0.2 - </a:t>
            </a:r>
            <a:r>
              <a:rPr lang="fr-FR" sz="1200" kern="1200">
                <a:solidFill>
                  <a:schemeClr val="tx1"/>
                </a:solidFill>
                <a:latin typeface="+mn-lt"/>
                <a:ea typeface="+mn-ea"/>
                <a:cs typeface="+mn-cs"/>
              </a:rPr>
              <a:t>Que</a:t>
            </a:r>
            <a:r>
              <a:rPr lang="fr-FR" sz="1200" kern="1200" baseline="0">
                <a:solidFill>
                  <a:schemeClr val="tx1"/>
                </a:solidFill>
                <a:latin typeface="+mn-lt"/>
                <a:ea typeface="+mn-ea"/>
                <a:cs typeface="+mn-cs"/>
              </a:rPr>
              <a:t> dois-je apprendre à faire dans le module?</a:t>
            </a:r>
          </a:p>
          <a:p>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xmlns:c15="http://schemas.microsoft.com/office/drawing/2012/chart" xmlns:c="http://schemas.openxmlformats.org/drawingml/2006/chart" xmlns=""/>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c15="http://schemas.microsoft.com/office/drawing/2012/chart" xmlns:c="http://schemas.openxmlformats.org/drawingml/2006/chart" xmlns="" val="3086725553"/>
      </p:ext>
    </p:extLst>
  </p:cSld>
  <p:clrMapOvr>
    <a:masterClrMapping/>
  </p:clrMapOvr>
  <p:transition spd="slow">
    <p:wipe/>
  </p:transition>
  <p:extLst mod="1">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xmlns:c15="http://schemas.microsoft.com/office/drawing/2012/chart" xmlns:c="http://schemas.openxmlformats.org/drawingml/2006/chart" xmlns=""/>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c15="http://schemas.microsoft.com/office/drawing/2012/chart" xmlns:c="http://schemas.openxmlformats.org/drawingml/2006/chart" xmlns=""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c15="http://schemas.microsoft.com/office/drawing/2012/chart" xmlns:c="http://schemas.openxmlformats.org/drawingml/2006/chart" xmlns=""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c15="http://schemas.microsoft.com/office/drawing/2012/chart" xmlns:c="http://schemas.openxmlformats.org/drawingml/2006/chart" xmlns=""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xmlns:c15="http://schemas.microsoft.com/office/drawing/2012/chart" xmlns:c="http://schemas.openxmlformats.org/drawingml/2006/chart" xmlns=""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c15="http://schemas.microsoft.com/office/drawing/2012/chart" xmlns:c="http://schemas.openxmlformats.org/drawingml/2006/chart" xmlns="" val="3653042546"/>
      </p:ext>
    </p:extLst>
  </p:cSld>
  <p:clrMapOvr>
    <a:masterClrMapping/>
  </p:clrMapOvr>
  <p:transition spd="slow">
    <p:wipe/>
  </p:transition>
  <p:extLst mod="1">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xmlns:c15="http://schemas.microsoft.com/office/drawing/2012/chart" xmlns:c="http://schemas.openxmlformats.org/drawingml/2006/chart" xmlns="" val="1974617842"/>
      </p:ext>
    </p:extLst>
  </p:cSld>
  <p:clrMapOvr>
    <a:masterClrMapping/>
  </p:clrMapOvr>
  <p:transition spd="slow">
    <p:wipe/>
  </p:transition>
  <p:extLst mod="1">
    <p:ext uri="{DCECCB84-F9BA-43D5-87BE-67443E8EF086}">
      <p15:sldGuideLst xmlns:p15="http://schemas.microsoft.com/office/powerpoint/2012/main" xmlns:c15="http://schemas.microsoft.com/office/drawing/2012/chart" xmlns:c="http://schemas.openxmlformats.org/drawingml/2006/chart" xmlns="">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xmlns:c15="http://schemas.microsoft.com/office/drawing/2012/chart" xmlns:c="http://schemas.openxmlformats.org/drawingml/2006/chart" xmlns=""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xmlns:c15="http://schemas.microsoft.com/office/drawing/2012/chart" xmlns:c="http://schemas.openxmlformats.org/drawingml/2006/chart" xmlns="" val="542967988"/>
      </p:ext>
    </p:extLst>
  </p:cSld>
  <p:clrMapOvr>
    <a:masterClrMapping/>
  </p:clrMapOvr>
  <mc:AlternateContent xmlns:mc="http://schemas.openxmlformats.org/markup-compatibility/2006">
    <mc:Choice xmlns:p14="http://schemas.microsoft.com/office/powerpoint/2010/main" xmlns:c15="http://schemas.microsoft.com/office/drawing/2012/chart" xmlns:c="http://schemas.openxmlformats.org/drawingml/2006/chart"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c15="http://schemas.microsoft.com/office/drawing/2012/chart" xmlns:c="http://schemas.openxmlformats.org/drawingml/2006/chart" xmlns=""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xmlns:c15="http://schemas.microsoft.com/office/drawing/2012/chart" xmlns:c="http://schemas.openxmlformats.org/drawingml/2006/chart" xmlns=""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xmlns:c15="http://schemas.microsoft.com/office/drawing/2012/chart" xmlns:c="http://schemas.openxmlformats.org/drawingml/2006/chart" xmlns=""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xmlns:c15="http://schemas.microsoft.com/office/drawing/2012/chart" xmlns:c="http://schemas.openxmlformats.org/drawingml/2006/chart" xmlns=""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xmlns:c15="http://schemas.microsoft.com/office/drawing/2012/chart" xmlns:c="http://schemas.openxmlformats.org/drawingml/2006/chart"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c15="http://schemas.microsoft.com/office/drawing/2012/chart" xmlns:c="http://schemas.openxmlformats.org/drawingml/2006/chart" xmlns="">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fr-FR" sz="4000">
                <a:solidFill>
                  <a:schemeClr val="accent5">
                    <a:lumMod val="40000"/>
                    <a:lumOff val="60000"/>
                  </a:schemeClr>
                </a:solidFill>
              </a:rPr>
              <a:t>Module 2 : Concepts de commutation</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Commutation, Routage et Les essentiels du sans fil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pPr rtl="0"/>
            <a:r>
              <a:rPr lang="fr-FR" sz="4600">
                <a:solidFill>
                  <a:schemeClr val="accent5">
                    <a:lumMod val="40000"/>
                    <a:lumOff val="60000"/>
                  </a:schemeClr>
                </a:solidFill>
              </a:rPr>
              <a:t>Module 2 : Concepts de commutation</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Commutation, Routage et Les essentiels du sans fil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Objectifs de ce module</a:t>
            </a:r>
          </a:p>
        </p:txBody>
      </p:sp>
      <p:sp>
        <p:nvSpPr>
          <p:cNvPr id="6147" name="Rectangle 34"/>
          <p:cNvSpPr>
            <a:spLocks noGrp="1" noChangeArrowheads="1"/>
          </p:cNvSpPr>
          <p:nvPr>
            <p:ph idx="1"/>
          </p:nvPr>
        </p:nvSpPr>
        <p:spPr>
          <a:xfrm>
            <a:off x="101841" y="819756"/>
            <a:ext cx="8769026" cy="889134"/>
          </a:xfrm>
        </p:spPr>
        <p:txBody>
          <a:bodyPr/>
          <a:lstStyle/>
          <a:p>
            <a:pPr rtl="0">
              <a:buFontTx/>
              <a:buNone/>
            </a:pPr>
            <a:r>
              <a:rPr lang="fr-FR" b="1"/>
              <a:t>Titre du module: </a:t>
            </a:r>
            <a:r>
              <a:rPr lang="fr-FR" sz="1600"/>
              <a:t>Concepts de commutation</a:t>
            </a:r>
          </a:p>
          <a:p>
            <a:pPr marL="0" indent="0" rtl="0">
              <a:spcBef>
                <a:spcPct val="30000"/>
              </a:spcBef>
              <a:buNone/>
            </a:pPr>
            <a:r>
              <a:rPr lang="fr-FR" b="1"/>
              <a:t>Objectif du module : </a:t>
            </a:r>
            <a:r>
              <a:rPr lang="fr-FR"/>
              <a:t>Expliquer comment la couche 2 permet de transférer des données.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xmlns:c15="http://schemas.microsoft.com/office/drawing/2012/chart" xmlns:c="http://schemas.openxmlformats.org/drawingml/2006/chart" xmlns="" val="2985018778"/>
              </p:ext>
            </p:extLst>
          </p:nvPr>
        </p:nvGraphicFramePr>
        <p:xfrm>
          <a:off x="487933" y="1874440"/>
          <a:ext cx="8168134" cy="940371"/>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xmlns:c15="http://schemas.microsoft.com/office/drawing/2012/chart" xmlns:c="http://schemas.openxmlformats.org/drawingml/2006/chart" xmlns="" val="20000"/>
                    </a:ext>
                  </a:extLst>
                </a:gridCol>
                <a:gridCol w="5511627">
                  <a:extLst>
                    <a:ext uri="{9D8B030D-6E8A-4147-A177-3AD203B41FA5}">
                      <a16:colId xmlns:a16="http://schemas.microsoft.com/office/drawing/2014/main" xmlns:c15="http://schemas.microsoft.com/office/drawing/2012/chart" xmlns:c="http://schemas.openxmlformats.org/drawingml/2006/chart" xmlns="" val="20001"/>
                    </a:ext>
                  </a:extLst>
                </a:gridCol>
              </a:tblGrid>
              <a:tr h="186166">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xmlns:c15="http://schemas.microsoft.com/office/drawing/2012/chart" xmlns:c="http://schemas.openxmlformats.org/drawingml/2006/chart" xmlns="" val="10000"/>
                  </a:ext>
                </a:extLst>
              </a:tr>
              <a:tr h="372332">
                <a:tc>
                  <a:txBody>
                    <a:bodyPr/>
                    <a:lstStyle/>
                    <a:p>
                      <a:pPr marL="0" marR="0" rtl="0">
                        <a:lnSpc>
                          <a:spcPct val="107000"/>
                        </a:lnSpc>
                        <a:spcBef>
                          <a:spcPts val="0"/>
                        </a:spcBef>
                        <a:spcAft>
                          <a:spcPts val="0"/>
                        </a:spcAft>
                      </a:pPr>
                      <a:r>
                        <a:rPr lang="fr-FR" sz="1200">
                          <a:effectLst/>
                        </a:rPr>
                        <a:t>Transfert de trame</a:t>
                      </a:r>
                    </a:p>
                  </a:txBody>
                  <a:tcPr marL="68580" marR="68580" marT="0" marB="0"/>
                </a:tc>
                <a:tc>
                  <a:txBody>
                    <a:bodyPr/>
                    <a:lstStyle/>
                    <a:p>
                      <a:pPr marL="0" marR="0" rtl="0">
                        <a:lnSpc>
                          <a:spcPct val="107000"/>
                        </a:lnSpc>
                        <a:spcBef>
                          <a:spcPts val="0"/>
                        </a:spcBef>
                        <a:spcAft>
                          <a:spcPts val="0"/>
                        </a:spcAft>
                      </a:pPr>
                      <a:r>
                        <a:rPr lang="fr-FR" sz="1200"/>
                        <a:t>Expliquer comment les trames sont transmises sur un réseau commuté.</a:t>
                      </a:r>
                    </a:p>
                  </a:txBody>
                  <a:tcPr marL="68580" marR="68580" marT="0" marB="0"/>
                </a:tc>
                <a:extLst>
                  <a:ext uri="{0D108BD9-81ED-4DB2-BD59-A6C34878D82A}">
                    <a16:rowId xmlns:a16="http://schemas.microsoft.com/office/drawing/2014/main" xmlns:c15="http://schemas.microsoft.com/office/drawing/2012/chart" xmlns:c="http://schemas.openxmlformats.org/drawingml/2006/chart" xmlns="" val="10001"/>
                  </a:ext>
                </a:extLst>
              </a:tr>
              <a:tr h="372332">
                <a:tc>
                  <a:txBody>
                    <a:bodyPr/>
                    <a:lstStyle/>
                    <a:p>
                      <a:pPr marL="0" marR="0" rtl="0">
                        <a:lnSpc>
                          <a:spcPct val="107000"/>
                        </a:lnSpc>
                        <a:spcBef>
                          <a:spcPts val="0"/>
                        </a:spcBef>
                        <a:spcAft>
                          <a:spcPts val="0"/>
                        </a:spcAft>
                      </a:pPr>
                      <a:r>
                        <a:rPr lang="fr-FR" sz="1200">
                          <a:effectLst/>
                        </a:rPr>
                        <a:t>Domaines de commutation</a:t>
                      </a:r>
                    </a:p>
                  </a:txBody>
                  <a:tcPr marL="68580" marR="68580" marT="0" marB="0"/>
                </a:tc>
                <a:tc>
                  <a:txBody>
                    <a:bodyPr/>
                    <a:lstStyle/>
                    <a:p>
                      <a:pPr marL="0" marR="0" rtl="0">
                        <a:lnSpc>
                          <a:spcPct val="107000"/>
                        </a:lnSpc>
                        <a:spcBef>
                          <a:spcPts val="0"/>
                        </a:spcBef>
                        <a:spcAft>
                          <a:spcPts val="0"/>
                        </a:spcAft>
                      </a:pPr>
                      <a:r>
                        <a:rPr lang="fr-FR" sz="1200"/>
                        <a:t>Comparer un domaine de collision à un domaine de diffusion.</a:t>
                      </a:r>
                    </a:p>
                  </a:txBody>
                  <a:tcPr marL="68580" marR="68580" marT="0" marB="0"/>
                </a:tc>
                <a:extLst>
                  <a:ext uri="{0D108BD9-81ED-4DB2-BD59-A6C34878D82A}">
                    <a16:rowId xmlns:a16="http://schemas.microsoft.com/office/drawing/2014/main" xmlns:c15="http://schemas.microsoft.com/office/drawing/2012/chart" xmlns:c="http://schemas.openxmlformats.org/drawingml/2006/chart" xmlns="" val="10002"/>
                  </a:ext>
                </a:extLst>
              </a:tr>
            </a:tbl>
          </a:graphicData>
        </a:graphic>
      </p:graphicFrame>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2.1 Transfert de trame</a:t>
            </a: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rtl="0"/>
            <a:r>
              <a:rPr lang="fr-FR" sz="1600"/>
              <a:t>Transfert de trame</a:t>
            </a:r>
            <a:r>
              <a:rPr lang="en-US" altLang="en-US" dirty="0"/>
              <a:t/>
            </a:r>
            <a:br>
              <a:rPr lang="en-US" altLang="en-US" dirty="0"/>
            </a:br>
            <a:r>
              <a:rPr lang="fr-FR"/>
              <a:t>Commutation dans la mise en réseau</a:t>
            </a:r>
          </a:p>
        </p:txBody>
      </p:sp>
      <p:sp>
        <p:nvSpPr>
          <p:cNvPr id="2" name="Content Placeholder 1"/>
          <p:cNvSpPr>
            <a:spLocks noGrp="1"/>
          </p:cNvSpPr>
          <p:nvPr>
            <p:ph idx="1"/>
          </p:nvPr>
        </p:nvSpPr>
        <p:spPr>
          <a:xfrm>
            <a:off x="118755" y="834569"/>
            <a:ext cx="4896590" cy="3608122"/>
          </a:xfrm>
        </p:spPr>
        <p:txBody>
          <a:bodyPr/>
          <a:lstStyle/>
          <a:p>
            <a:pPr marL="0" indent="0" rtl="0">
              <a:buNone/>
            </a:pPr>
            <a:r>
              <a:rPr lang="fr-FR" sz="1600"/>
              <a:t>Deux termes sont associés à des trames entrant ou sortant d'une interface:</a:t>
            </a:r>
          </a:p>
          <a:p>
            <a:pPr lvl="1" rtl="0">
              <a:buFont typeface="Arial" panose="020B0604020202020204" pitchFamily="34" charset="0"/>
              <a:buChar char="•"/>
            </a:pPr>
            <a:r>
              <a:rPr lang="fr-FR" sz="1600" b="1"/>
              <a:t>Ingress (entrer)</a:t>
            </a:r>
            <a:r>
              <a:rPr lang="fr-FR" sz="1600"/>
              <a:t> - entrer dans l'interface</a:t>
            </a:r>
          </a:p>
          <a:p>
            <a:pPr lvl="1" rtl="0">
              <a:buFont typeface="Arial" panose="020B0604020202020204" pitchFamily="34" charset="0"/>
              <a:buChar char="•"/>
            </a:pPr>
            <a:r>
              <a:rPr lang="fr-FR" sz="1600" b="1"/>
              <a:t>Egress (sortie)</a:t>
            </a:r>
            <a:r>
              <a:rPr lang="fr-FR" sz="1600"/>
              <a:t> — sortie de l'interface</a:t>
            </a:r>
          </a:p>
          <a:p>
            <a:pPr marL="0" indent="0" rtl="0">
              <a:buNone/>
            </a:pPr>
            <a:r>
              <a:rPr lang="fr-FR" sz="1600"/>
              <a:t>Un commutateur de transfert basé sur l'interface d'entrée et l'adresse MAC de destination.</a:t>
            </a:r>
          </a:p>
          <a:p>
            <a:pPr marL="0" indent="0" rtl="0">
              <a:buNone/>
            </a:pPr>
            <a:r>
              <a:rPr lang="fr-FR" sz="1600"/>
              <a:t>Un commutateur utilise sa table d'adresses MAC pour prendre des décisions de transmission.</a:t>
            </a:r>
          </a:p>
          <a:p>
            <a:pPr marL="0" indent="0">
              <a:buNone/>
            </a:pPr>
            <a:endParaRPr lang="en-US" sz="1600" dirty="0"/>
          </a:p>
          <a:p>
            <a:pPr marL="0" indent="0" rtl="0">
              <a:buNone/>
            </a:pPr>
            <a:r>
              <a:rPr lang="fr-FR" sz="1600" b="1"/>
              <a:t>Remarque</a:t>
            </a:r>
            <a:r>
              <a:rPr lang="fr-FR" sz="1600"/>
              <a:t>: Un commutateur ne permettra jamais de transférer le trafic sur l'interface où il a reçu le trafic.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c15="http://schemas.microsoft.com/office/drawing/2012/chart" xmlns:c="http://schemas.openxmlformats.org/drawingml/2006/chart" xmlns=""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chemeClr val="accent1"/>
                </a:solidFill>
              </a14:hiddenFill>
            </a:ext>
            <a:ext uri="{91240B29-F687-4F45-9708-019B960494DF}">
              <a14:hiddenLine xmlns:a14="http://schemas.microsoft.com/office/drawing/2010/main" xmlns:c15="http://schemas.microsoft.com/office/drawing/2012/chart" xmlns:c="http://schemas.openxmlformats.org/drawingml/2006/chart"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Transfert de trame</a:t>
            </a:r>
            <a:r>
              <a:rPr lang="en-US" altLang="en-US" dirty="0"/>
              <a:t/>
            </a:r>
            <a:br>
              <a:rPr lang="en-US" altLang="en-US" dirty="0"/>
            </a:br>
            <a:r>
              <a:rPr lang="fr-FR"/>
              <a:t>Le tableau d'adresses MAC du commutateur</a:t>
            </a:r>
          </a:p>
        </p:txBody>
      </p:sp>
      <p:sp>
        <p:nvSpPr>
          <p:cNvPr id="8195" name="Rectangle 6"/>
          <p:cNvSpPr>
            <a:spLocks noGrp="1" noChangeArrowheads="1"/>
          </p:cNvSpPr>
          <p:nvPr>
            <p:ph idx="1"/>
          </p:nvPr>
        </p:nvSpPr>
        <p:spPr>
          <a:xfrm>
            <a:off x="124609" y="905949"/>
            <a:ext cx="8853286" cy="2871724"/>
          </a:xfrm>
        </p:spPr>
        <p:txBody>
          <a:bodyPr/>
          <a:lstStyle/>
          <a:p>
            <a:pPr marL="0" indent="0" rtl="0">
              <a:buNone/>
            </a:pPr>
            <a:r>
              <a:rPr lang="fr-FR" sz="1800"/>
              <a:t>Un commutateur utilisera l'adresse MAC de destination pour déterminer l'interface de sortie.</a:t>
            </a:r>
          </a:p>
          <a:p>
            <a:pPr marL="0" indent="0" rtl="0">
              <a:buNone/>
            </a:pPr>
            <a:r>
              <a:rPr lang="fr-FR" sz="1800"/>
              <a:t>Avant qu'un commutateur puisse prendre cette décision, il doit savoir quelle interface se trouve la destination.</a:t>
            </a:r>
          </a:p>
          <a:p>
            <a:pPr marL="0" indent="0" rtl="0">
              <a:buNone/>
            </a:pPr>
            <a:r>
              <a:rPr lang="fr-FR" sz="1800"/>
              <a:t>Un commutateur construit une table d'adresses MAC, également appelée table CAM (Content Addressable Memory), en enregistrant l'adresse MAC source dans la table avec le port qu'il a reçu.</a:t>
            </a:r>
          </a:p>
          <a:p>
            <a:pPr lvl="1"/>
            <a:endParaRPr lang="en-US" dirty="0">
              <a:effectLst/>
            </a:endParaRPr>
          </a:p>
        </p:txBody>
      </p:sp>
    </p:spTree>
    <p:extLst>
      <p:ext uri="{BB962C8B-B14F-4D97-AF65-F5344CB8AC3E}">
        <p14:creationId xmlns:p14="http://schemas.microsoft.com/office/powerpoint/2010/main" xmlns:c15="http://schemas.microsoft.com/office/drawing/2012/chart" xmlns:c="http://schemas.openxmlformats.org/drawingml/2006/chart" xmlns=""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Transfert de trame</a:t>
            </a:r>
            <a:r>
              <a:rPr lang="en-US" altLang="en-US" dirty="0"/>
              <a:t/>
            </a:r>
            <a:br>
              <a:rPr lang="en-US" altLang="en-US" dirty="0"/>
            </a:br>
            <a:r>
              <a:rPr lang="fr-FR"/>
              <a:t>La méthode d'apprentissage et de transmission du commutateur</a:t>
            </a:r>
          </a:p>
        </p:txBody>
      </p:sp>
      <p:sp>
        <p:nvSpPr>
          <p:cNvPr id="8195" name="Rectangle 6"/>
          <p:cNvSpPr>
            <a:spLocks noGrp="1" noChangeArrowheads="1"/>
          </p:cNvSpPr>
          <p:nvPr>
            <p:ph idx="1"/>
          </p:nvPr>
        </p:nvSpPr>
        <p:spPr>
          <a:xfrm>
            <a:off x="124609" y="894073"/>
            <a:ext cx="8853286" cy="2588036"/>
          </a:xfrm>
        </p:spPr>
        <p:txBody>
          <a:bodyPr/>
          <a:lstStyle/>
          <a:p>
            <a:pPr marL="0" indent="0" rtl="0">
              <a:buNone/>
            </a:pPr>
            <a:r>
              <a:rPr lang="fr-FR" sz="1600"/>
              <a:t>Le commutateur utilise un processus en deux étapes:</a:t>
            </a:r>
          </a:p>
          <a:p>
            <a:pPr marL="142875" lvl="1" indent="0" rtl="0">
              <a:buNone/>
            </a:pPr>
            <a:r>
              <a:rPr lang="fr-FR" sz="1600" b="1"/>
              <a:t>Étape 1.</a:t>
            </a:r>
            <a:r>
              <a:rPr lang="fr-FR" sz="1600"/>
              <a:t> Apprendre - Examiner l'adresse source</a:t>
            </a:r>
          </a:p>
          <a:p>
            <a:pPr lvl="2" rtl="0">
              <a:buFont typeface="Arial" panose="020B0604020202020204" pitchFamily="34" charset="0"/>
              <a:buChar char="•"/>
            </a:pPr>
            <a:r>
              <a:rPr lang="fr-FR" sz="1600"/>
              <a:t>Ajoute le MAC source si ce n'est pas dans la table</a:t>
            </a:r>
          </a:p>
          <a:p>
            <a:pPr lvl="2" rtl="0">
              <a:buFont typeface="Arial" panose="020B0604020202020204" pitchFamily="34" charset="0"/>
              <a:buChar char="•"/>
            </a:pPr>
            <a:r>
              <a:rPr lang="fr-FR" sz="1600"/>
              <a:t>Réinitialise le réglage du délai d'arrêt à 5 minutes si la source est dans le tableau</a:t>
            </a:r>
          </a:p>
          <a:p>
            <a:pPr marL="142875" lvl="1" indent="0" rtl="0">
              <a:buNone/>
            </a:pPr>
            <a:r>
              <a:rPr lang="fr-FR" sz="1600" b="1"/>
              <a:t>Étape 2.</a:t>
            </a:r>
            <a:r>
              <a:rPr lang="fr-FR" sz="1600"/>
              <a:t> Transfert - Examiner l'adresse de destination</a:t>
            </a:r>
          </a:p>
          <a:p>
            <a:pPr lvl="2" rtl="0">
              <a:buFont typeface="Arial" panose="020B0604020202020204" pitchFamily="34" charset="0"/>
              <a:buChar char="•"/>
            </a:pPr>
            <a:r>
              <a:rPr lang="fr-FR" sz="1600"/>
              <a:t>Si le MAC de destination se trouve dans la table d'adresses MAC, il est transféré hors du port spécifié.</a:t>
            </a:r>
          </a:p>
          <a:p>
            <a:pPr lvl="2" rtl="0">
              <a:buFont typeface="Arial" panose="020B0604020202020204" pitchFamily="34" charset="0"/>
              <a:buChar char="•"/>
            </a:pPr>
            <a:r>
              <a:rPr lang="fr-FR" sz="1600"/>
              <a:t>Si un MAC de destination n'est pas dans la table, il est inondé de toutes les interfaces sauf celle qu'il a reçue.</a:t>
            </a:r>
          </a:p>
        </p:txBody>
      </p:sp>
    </p:spTree>
    <p:extLst>
      <p:ext uri="{BB962C8B-B14F-4D97-AF65-F5344CB8AC3E}">
        <p14:creationId xmlns:p14="http://schemas.microsoft.com/office/powerpoint/2010/main" xmlns:c15="http://schemas.microsoft.com/office/drawing/2012/chart" xmlns:c="http://schemas.openxmlformats.org/drawingml/2006/chart" xmlns=""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dirty="0" smtClean="0"/>
              <a:t/>
            </a:r>
            <a:br>
              <a:rPr lang="fr-FR" sz="1600" dirty="0" smtClean="0"/>
            </a:br>
            <a:r>
              <a:rPr lang="fr-FR" sz="1600" dirty="0" smtClean="0"/>
              <a:t/>
            </a:r>
            <a:br>
              <a:rPr lang="fr-FR" sz="1600" dirty="0" smtClean="0"/>
            </a:br>
            <a:r>
              <a:rPr lang="fr-FR" sz="1600" dirty="0" smtClean="0"/>
              <a:t>Transfert </a:t>
            </a:r>
            <a:r>
              <a:rPr lang="fr-FR" sz="1600" dirty="0"/>
              <a:t>de trame</a:t>
            </a:r>
            <a:r>
              <a:rPr lang="en-US" altLang="en-US" dirty="0"/>
              <a:t/>
            </a:r>
            <a:br>
              <a:rPr lang="en-US" altLang="en-US" dirty="0"/>
            </a:br>
            <a:r>
              <a:rPr lang="fr-FR" dirty="0"/>
              <a:t>Vidéo - Tableaux d'adresses MAC sur les commutateurs connectés</a:t>
            </a:r>
          </a:p>
        </p:txBody>
      </p:sp>
      <p:sp>
        <p:nvSpPr>
          <p:cNvPr id="8195" name="Rectangle 6"/>
          <p:cNvSpPr>
            <a:spLocks noGrp="1" noChangeArrowheads="1"/>
          </p:cNvSpPr>
          <p:nvPr>
            <p:ph idx="1"/>
          </p:nvPr>
        </p:nvSpPr>
        <p:spPr>
          <a:xfrm>
            <a:off x="100858" y="914400"/>
            <a:ext cx="8853286" cy="1838162"/>
          </a:xfrm>
        </p:spPr>
        <p:txBody>
          <a:bodyPr/>
          <a:lstStyle/>
          <a:p>
            <a:pPr marL="0" indent="0" rtl="0">
              <a:buNone/>
            </a:pPr>
            <a:endParaRPr lang="fr-FR" sz="1800" dirty="0" smtClean="0"/>
          </a:p>
          <a:p>
            <a:pPr marL="0" indent="0" rtl="0">
              <a:buNone/>
            </a:pPr>
            <a:r>
              <a:rPr lang="fr-FR" sz="1800" dirty="0" smtClean="0"/>
              <a:t>Cette </a:t>
            </a:r>
            <a:r>
              <a:rPr lang="fr-FR" sz="1800" dirty="0"/>
              <a:t>vidéo couvrira les éléments suivants:</a:t>
            </a:r>
          </a:p>
          <a:p>
            <a:pPr rtl="0">
              <a:buFont typeface="Arial" panose="020B0604020202020204" pitchFamily="34" charset="0"/>
              <a:buChar char="•"/>
            </a:pPr>
            <a:r>
              <a:rPr lang="fr-FR" sz="1800" dirty="0"/>
              <a:t>Comment les commutateurs construisent des tables d'adresses MAC</a:t>
            </a:r>
          </a:p>
          <a:p>
            <a:pPr rtl="0">
              <a:buFont typeface="Arial" panose="020B0604020202020204" pitchFamily="34" charset="0"/>
              <a:buChar char="•"/>
            </a:pPr>
            <a:r>
              <a:rPr lang="fr-FR" sz="1800" dirty="0"/>
              <a:t>Comment basculer les trames en fonction du contenu de leurs tables d'adresses MAC</a:t>
            </a:r>
          </a:p>
        </p:txBody>
      </p:sp>
    </p:spTree>
    <p:extLst>
      <p:ext uri="{BB962C8B-B14F-4D97-AF65-F5344CB8AC3E}">
        <p14:creationId xmlns:p14="http://schemas.microsoft.com/office/powerpoint/2010/main" xmlns:c15="http://schemas.microsoft.com/office/drawing/2012/chart" xmlns:c="http://schemas.openxmlformats.org/drawingml/2006/chart" xmlns=""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Transfert de trame</a:t>
            </a:r>
            <a:r>
              <a:rPr lang="en-US" altLang="en-US" dirty="0"/>
              <a:t/>
            </a:r>
            <a:br>
              <a:rPr lang="en-US" altLang="en-US" dirty="0"/>
            </a:br>
            <a:r>
              <a:rPr lang="fr-FR"/>
              <a:t>Les méthodes de transmission du commutateur</a:t>
            </a:r>
          </a:p>
        </p:txBody>
      </p:sp>
      <p:sp>
        <p:nvSpPr>
          <p:cNvPr id="8195" name="Rectangle 6"/>
          <p:cNvSpPr>
            <a:spLocks noGrp="1" noChangeArrowheads="1"/>
          </p:cNvSpPr>
          <p:nvPr>
            <p:ph idx="1"/>
          </p:nvPr>
        </p:nvSpPr>
        <p:spPr>
          <a:xfrm>
            <a:off x="100858" y="858446"/>
            <a:ext cx="8853286" cy="2854572"/>
          </a:xfrm>
        </p:spPr>
        <p:txBody>
          <a:bodyPr/>
          <a:lstStyle/>
          <a:p>
            <a:pPr marL="0" indent="0" rtl="0">
              <a:buNone/>
            </a:pPr>
            <a:r>
              <a:rPr lang="fr-FR" sz="1800"/>
              <a:t>Les commutateurs utilisent des logiciels sur des circuits intégrés spécifiques à l'application (ASIC) pour prendre des décisions très rapides.</a:t>
            </a:r>
          </a:p>
          <a:p>
            <a:pPr marL="0" indent="0" rtl="0">
              <a:buNone/>
            </a:pPr>
            <a:r>
              <a:rPr lang="fr-FR" sz="1800"/>
              <a:t>Un commutateur utilisera l'une des deux méthodes pour prendre des décisions de transfert après avoir reçu une trame:</a:t>
            </a:r>
          </a:p>
          <a:p>
            <a:pPr rtl="0">
              <a:buFont typeface="Arial" panose="020B0604020202020204" pitchFamily="34" charset="0"/>
              <a:buChar char="•"/>
            </a:pPr>
            <a:r>
              <a:rPr lang="fr-FR" sz="1800" b="1"/>
              <a:t>Commutation de stockage et de transfert</a:t>
            </a:r>
            <a:r>
              <a:rPr lang="fr-FR" sz="1800"/>
              <a:t> - Reçoit la trame entière et assure la validité de la trame. La commutation par stockage et retransmission est la méthode de commutation LAN principale de Cisco.</a:t>
            </a:r>
          </a:p>
          <a:p>
            <a:pPr rtl="0">
              <a:buFont typeface="Arial" panose="020B0604020202020204" pitchFamily="34" charset="0"/>
              <a:buChar char="•"/>
            </a:pPr>
            <a:r>
              <a:rPr lang="fr-FR" sz="1800" b="1"/>
              <a:t>Commutation par coupure (cut-through)</a:t>
            </a:r>
            <a:r>
              <a:rPr lang="fr-FR" sz="1800"/>
              <a:t> - Transfère la trame immédiatement après avoir déterminé l'adresse MAC de destination d'une trame entrante et le port de sortie.</a:t>
            </a:r>
            <a:r>
              <a:rPr lang="fr-FR" sz="1800" b="1"/>
              <a:t> </a:t>
            </a:r>
          </a:p>
        </p:txBody>
      </p:sp>
    </p:spTree>
    <p:extLst>
      <p:ext uri="{BB962C8B-B14F-4D97-AF65-F5344CB8AC3E}">
        <p14:creationId xmlns:p14="http://schemas.microsoft.com/office/powerpoint/2010/main" xmlns:c15="http://schemas.microsoft.com/office/drawing/2012/chart" xmlns:c="http://schemas.openxmlformats.org/drawingml/2006/chart" xmlns=""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pPr rtl="0"/>
            <a:r>
              <a:rPr lang="fr-FR" sz="1600"/>
              <a:t>Transfert de trame</a:t>
            </a:r>
            <a:r>
              <a:rPr lang="en-US" altLang="en-US" dirty="0"/>
              <a:t/>
            </a:r>
            <a:br>
              <a:rPr lang="en-US" altLang="en-US" dirty="0"/>
            </a:br>
            <a:r>
              <a:rPr lang="fr-FR"/>
              <a:t>Commutation par stockage et retransmission (Store-and-Forward)</a:t>
            </a:r>
          </a:p>
        </p:txBody>
      </p:sp>
      <p:sp>
        <p:nvSpPr>
          <p:cNvPr id="8195" name="Rectangle 6"/>
          <p:cNvSpPr>
            <a:spLocks noGrp="1" noChangeArrowheads="1"/>
          </p:cNvSpPr>
          <p:nvPr>
            <p:ph idx="1"/>
          </p:nvPr>
        </p:nvSpPr>
        <p:spPr>
          <a:xfrm>
            <a:off x="91622" y="738372"/>
            <a:ext cx="8853286" cy="1666287"/>
          </a:xfrm>
        </p:spPr>
        <p:txBody>
          <a:bodyPr/>
          <a:lstStyle/>
          <a:p>
            <a:pPr marL="0" indent="0" rtl="0">
              <a:buNone/>
            </a:pPr>
            <a:r>
              <a:rPr lang="fr-FR" sz="1600"/>
              <a:t>Le stockage et le transfert présentent deux caractéristiques principales : </a:t>
            </a:r>
          </a:p>
          <a:p>
            <a:pPr lvl="1" rtl="0"/>
            <a:r>
              <a:rPr lang="fr-FR" sz="1600"/>
              <a:t>Vérification des erreurs — Le commutateur vérifie la séquence de vérification de trame (FCS) pour les erreurs CRC. Les trames défectueux seront jetés.</a:t>
            </a:r>
          </a:p>
          <a:p>
            <a:pPr lvl="1" rtl="0"/>
            <a:r>
              <a:rPr lang="fr-FR" sz="1600"/>
              <a:t>Mise en mémoire tampon - L'interface d'entrée met en mémoire tampon la trame pendant qu'elle vérifie le FCS. Cela permet également au commutateur de s'adapter à une éventuelle différence de vitesse entre les ports d'entrée et de sortie.</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c15="http://schemas.microsoft.com/office/drawing/2012/chart" xmlns:c="http://schemas.openxmlformats.org/drawingml/2006/chart" xmlns="" val="0"/>
              </a:ext>
            </a:extLst>
          </a:blip>
          <a:srcRect/>
          <a:stretch>
            <a:fillRect/>
          </a:stretch>
        </p:blipFill>
        <p:spPr bwMode="auto">
          <a:xfrm>
            <a:off x="2023660" y="2566023"/>
            <a:ext cx="4708814" cy="2252337"/>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chemeClr val="accent1"/>
                </a:solidFill>
              </a14:hiddenFill>
            </a:ext>
            <a:ext uri="{91240B29-F687-4F45-9708-019B960494DF}">
              <a14:hiddenLine xmlns:a14="http://schemas.microsoft.com/office/drawing/2010/main" xmlns:c15="http://schemas.microsoft.com/office/drawing/2012/chart" xmlns:c="http://schemas.openxmlformats.org/drawingml/2006/chart" xmlns="" w="9525">
                <a:solidFill>
                  <a:schemeClr val="tx1"/>
                </a:solidFill>
                <a:miter lim="800000"/>
                <a:headEnd/>
                <a:tailEnd/>
              </a14:hiddenLine>
            </a:ext>
          </a:extLst>
        </p:spPr>
      </p:pic>
    </p:spTree>
    <p:extLst>
      <p:ext uri="{BB962C8B-B14F-4D97-AF65-F5344CB8AC3E}">
        <p14:creationId xmlns:p14="http://schemas.microsoft.com/office/powerpoint/2010/main" xmlns:c15="http://schemas.microsoft.com/office/drawing/2012/chart" xmlns:c="http://schemas.openxmlformats.org/drawingml/2006/chart" xmlns=""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590287" cy="757551"/>
          </a:xfrm>
        </p:spPr>
        <p:txBody>
          <a:bodyPr/>
          <a:lstStyle/>
          <a:p>
            <a:pPr rtl="0"/>
            <a:r>
              <a:rPr lang="fr-FR" sz="1600" dirty="0" smtClean="0"/>
              <a:t/>
            </a:r>
            <a:br>
              <a:rPr lang="fr-FR" sz="1600" dirty="0" smtClean="0"/>
            </a:br>
            <a:r>
              <a:rPr lang="fr-FR" sz="1600" dirty="0" smtClean="0"/>
              <a:t>Transfert </a:t>
            </a:r>
            <a:r>
              <a:rPr lang="fr-FR" sz="1600" dirty="0"/>
              <a:t>de trame</a:t>
            </a:r>
            <a:r>
              <a:rPr lang="en-US" altLang="en-US" dirty="0"/>
              <a:t/>
            </a:r>
            <a:br>
              <a:rPr lang="en-US" altLang="en-US" dirty="0"/>
            </a:br>
            <a:r>
              <a:rPr lang="fr-FR" dirty="0"/>
              <a:t>Commutation par coupure (</a:t>
            </a:r>
            <a:r>
              <a:rPr lang="fr-FR" dirty="0" err="1"/>
              <a:t>Cut</a:t>
            </a:r>
            <a:r>
              <a:rPr lang="fr-FR" dirty="0"/>
              <a:t>-</a:t>
            </a:r>
            <a:r>
              <a:rPr lang="fr-FR" dirty="0" err="1"/>
              <a:t>Through</a:t>
            </a:r>
            <a:r>
              <a:rPr lang="fr-FR" dirty="0"/>
              <a:t>)</a:t>
            </a:r>
          </a:p>
        </p:txBody>
      </p:sp>
      <p:sp>
        <p:nvSpPr>
          <p:cNvPr id="8195" name="Rectangle 6"/>
          <p:cNvSpPr>
            <a:spLocks noGrp="1" noChangeArrowheads="1"/>
          </p:cNvSpPr>
          <p:nvPr>
            <p:ph idx="1"/>
          </p:nvPr>
        </p:nvSpPr>
        <p:spPr>
          <a:xfrm>
            <a:off x="4590288" y="420168"/>
            <a:ext cx="4553711" cy="3919360"/>
          </a:xfrm>
        </p:spPr>
        <p:txBody>
          <a:bodyPr/>
          <a:lstStyle/>
          <a:p>
            <a:pPr rtl="0">
              <a:buFont typeface="Arial" panose="020B0604020202020204" pitchFamily="34" charset="0"/>
              <a:buChar char="•"/>
            </a:pPr>
            <a:r>
              <a:rPr lang="fr-FR" sz="1400" dirty="0"/>
              <a:t>La coupure transmet la trame immédiatement après avoir déterminé le MAC de destination.</a:t>
            </a:r>
          </a:p>
          <a:p>
            <a:pPr rtl="0">
              <a:buFont typeface="Arial" panose="020B0604020202020204" pitchFamily="34" charset="0"/>
              <a:buChar char="•"/>
            </a:pPr>
            <a:r>
              <a:rPr lang="fr-FR" sz="1400" dirty="0"/>
              <a:t>La méthode Fragment (</a:t>
            </a:r>
            <a:r>
              <a:rPr lang="fr-FR" sz="1400" dirty="0" err="1"/>
              <a:t>Frag</a:t>
            </a:r>
            <a:r>
              <a:rPr lang="fr-FR" sz="1400" dirty="0"/>
              <a:t>) Free permet de vérifier la destination et de s'assurer que la trame est d'au moins 64 octets. Cela éliminera les </a:t>
            </a:r>
            <a:r>
              <a:rPr lang="fr-FR" sz="1400" dirty="0" err="1"/>
              <a:t>runts</a:t>
            </a:r>
            <a:r>
              <a:rPr lang="fr-FR" sz="1400" dirty="0"/>
              <a:t>.</a:t>
            </a:r>
          </a:p>
          <a:p>
            <a:pPr marL="0" indent="0" rtl="0">
              <a:buNone/>
            </a:pPr>
            <a:r>
              <a:rPr lang="fr-FR" sz="1400" dirty="0"/>
              <a:t>Concepts de la commutation </a:t>
            </a:r>
            <a:r>
              <a:rPr lang="fr-FR" sz="1400" dirty="0" err="1"/>
              <a:t>cut</a:t>
            </a:r>
            <a:r>
              <a:rPr lang="fr-FR" sz="1400" dirty="0"/>
              <a:t>-</a:t>
            </a:r>
            <a:r>
              <a:rPr lang="fr-FR" sz="1400" dirty="0" err="1"/>
              <a:t>through</a:t>
            </a:r>
            <a:r>
              <a:rPr lang="fr-FR" sz="1400" dirty="0"/>
              <a:t> :</a:t>
            </a:r>
          </a:p>
          <a:p>
            <a:pPr lvl="1" rtl="0">
              <a:buFont typeface="Arial" panose="020B0604020202020204" pitchFamily="34" charset="0"/>
              <a:buChar char="•"/>
            </a:pPr>
            <a:r>
              <a:rPr lang="fr-FR" dirty="0"/>
              <a:t>convient aux commutateurs dont la latence doit être inférieure à 10 microsecondes</a:t>
            </a:r>
          </a:p>
          <a:p>
            <a:pPr lvl="1" rtl="0">
              <a:buFont typeface="Arial" panose="020B0604020202020204" pitchFamily="34" charset="0"/>
              <a:buChar char="•"/>
            </a:pPr>
            <a:r>
              <a:rPr lang="fr-FR" dirty="0"/>
              <a:t>Ne vérifie pas le FCS, il peut donc propager des erreurs</a:t>
            </a:r>
          </a:p>
          <a:p>
            <a:pPr lvl="1" rtl="0">
              <a:buFont typeface="Arial" panose="020B0604020202020204" pitchFamily="34" charset="0"/>
              <a:buChar char="•"/>
            </a:pPr>
            <a:r>
              <a:rPr lang="fr-FR" dirty="0"/>
              <a:t>Peut entraîner des problèmes de largeur de bande si le commutateur propage trop d'erreurs</a:t>
            </a:r>
          </a:p>
          <a:p>
            <a:pPr lvl="1" rtl="0">
              <a:buFont typeface="Arial" panose="020B0604020202020204" pitchFamily="34" charset="0"/>
              <a:buChar char="•"/>
            </a:pPr>
            <a:r>
              <a:rPr lang="fr-FR" dirty="0"/>
              <a:t>Ne peut pas prendre en charge les ports dont les vitesses varient de l'entrée à la sortie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c15="http://schemas.microsoft.com/office/drawing/2012/chart" xmlns:c="http://schemas.openxmlformats.org/drawingml/2006/chart" xmlns=""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chemeClr val="accent1"/>
                </a:solidFill>
              </a14:hiddenFill>
            </a:ext>
            <a:ext uri="{91240B29-F687-4F45-9708-019B960494DF}">
              <a14:hiddenLine xmlns:a14="http://schemas.microsoft.com/office/drawing/2010/main" xmlns:c15="http://schemas.microsoft.com/office/drawing/2012/chart" xmlns:c="http://schemas.openxmlformats.org/drawingml/2006/chart" xmlns="" w="9525">
                <a:solidFill>
                  <a:schemeClr val="tx1"/>
                </a:solidFill>
                <a:miter lim="800000"/>
                <a:headEnd/>
                <a:tailEnd/>
              </a14:hiddenLine>
            </a:ext>
          </a:extLst>
        </p:spPr>
      </p:pic>
    </p:spTree>
    <p:extLst>
      <p:ext uri="{BB962C8B-B14F-4D97-AF65-F5344CB8AC3E}">
        <p14:creationId xmlns:p14="http://schemas.microsoft.com/office/powerpoint/2010/main" xmlns:c15="http://schemas.microsoft.com/office/drawing/2012/chart" xmlns:c="http://schemas.openxmlformats.org/drawingml/2006/chart" xmlns="" val="5646962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2 Planning Guide</a:t>
            </a:r>
          </a:p>
        </p:txBody>
      </p:sp>
      <p:sp>
        <p:nvSpPr>
          <p:cNvPr id="4099" name="Rectangle 34"/>
          <p:cNvSpPr>
            <a:spLocks noGrp="1" noChangeArrowheads="1"/>
          </p:cNvSpPr>
          <p:nvPr>
            <p:ph idx="1"/>
          </p:nvPr>
        </p:nvSpPr>
        <p:spPr>
          <a:xfrm>
            <a:off x="145357" y="808180"/>
            <a:ext cx="8433035" cy="3809540"/>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buFont typeface="Arial" panose="020B0604020202020204" pitchFamily="34" charset="0"/>
              <a:buChar char="•"/>
            </a:pPr>
            <a:r>
              <a:rPr lang="fr-FR" sz="1600"/>
              <a:t>Optional slides that you can use in the classroom</a:t>
            </a:r>
          </a:p>
          <a:p>
            <a:pPr lvl="1" rtl="0">
              <a:buFont typeface="Arial" panose="020B0604020202020204" pitchFamily="34" charset="0"/>
              <a:buChar char="•"/>
            </a:pPr>
            <a:r>
              <a:rPr lang="fr-FR" sz="1600"/>
              <a:t>Begins on slide # 10</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2.2 Domaines de commutation</a:t>
            </a: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Domaines de commutation</a:t>
            </a:r>
            <a:r>
              <a:rPr lang="en-US" altLang="en-US" dirty="0"/>
              <a:t/>
            </a:r>
            <a:br>
              <a:rPr lang="en-US" altLang="en-US" dirty="0"/>
            </a:br>
            <a:r>
              <a:rPr lang="fr-FR"/>
              <a:t>Domaines de collision</a:t>
            </a:r>
          </a:p>
        </p:txBody>
      </p:sp>
      <p:sp>
        <p:nvSpPr>
          <p:cNvPr id="8195" name="Rectangle 6"/>
          <p:cNvSpPr>
            <a:spLocks noGrp="1" noChangeArrowheads="1"/>
          </p:cNvSpPr>
          <p:nvPr>
            <p:ph idx="1"/>
          </p:nvPr>
        </p:nvSpPr>
        <p:spPr>
          <a:xfrm>
            <a:off x="246743" y="798945"/>
            <a:ext cx="4195948" cy="3856182"/>
          </a:xfrm>
        </p:spPr>
        <p:txBody>
          <a:bodyPr/>
          <a:lstStyle/>
          <a:p>
            <a:pPr marL="0" indent="0" rtl="0">
              <a:buNone/>
            </a:pPr>
            <a:r>
              <a:rPr lang="fr-FR" sz="1400" dirty="0"/>
              <a:t>Les commutateurs éliminent les domaines de collision et réduisent la congestion.</a:t>
            </a:r>
          </a:p>
          <a:p>
            <a:pPr rtl="0">
              <a:buFont typeface="Arial" panose="020B0604020202020204" pitchFamily="34" charset="0"/>
              <a:buChar char="•"/>
            </a:pPr>
            <a:r>
              <a:rPr lang="fr-FR" sz="1400" dirty="0"/>
              <a:t>Lorsqu'il y a duplex intégral sur le lien, les domaines de collision sont éliminés.</a:t>
            </a:r>
          </a:p>
          <a:p>
            <a:pPr rtl="0">
              <a:buFont typeface="Arial" panose="020B0604020202020204" pitchFamily="34" charset="0"/>
              <a:buChar char="•"/>
            </a:pPr>
            <a:r>
              <a:rPr lang="fr-FR" sz="1400" dirty="0"/>
              <a:t>Lorsqu'il y a un ou plusieurs périphériques en semi-duplex, il y aura désormais un domaine de collision.</a:t>
            </a:r>
          </a:p>
          <a:p>
            <a:pPr lvl="2" rtl="0"/>
            <a:r>
              <a:rPr lang="fr-FR" sz="1400" dirty="0"/>
              <a:t>Il y aura maintenant un conflit pour la bande passante.</a:t>
            </a:r>
          </a:p>
          <a:p>
            <a:pPr lvl="2" rtl="0"/>
            <a:r>
              <a:rPr lang="fr-FR" sz="1400" dirty="0"/>
              <a:t>Les collisions sont maintenant possibles.</a:t>
            </a:r>
          </a:p>
          <a:p>
            <a:pPr rtl="0">
              <a:buFont typeface="Arial" panose="020B0604020202020204" pitchFamily="34" charset="0"/>
              <a:buChar char="•"/>
            </a:pPr>
            <a:r>
              <a:rPr lang="fr-FR" sz="1400" dirty="0"/>
              <a:t>La plupart des appareils, y compris Cisco et Microsoft, utilisent l'auto-négociation comme paramètre par défaut pour le duplex et la vitesse.</a:t>
            </a:r>
          </a:p>
          <a:p>
            <a:pPr marL="0" indent="0" rtl="0">
              <a:buNone/>
            </a:pPr>
            <a:r>
              <a:rPr lang="fr-FR" sz="1400" dirty="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c15="http://schemas.microsoft.com/office/drawing/2012/chart" xmlns:c="http://schemas.openxmlformats.org/drawingml/2006/chart" xmlns=""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chemeClr val="accent1"/>
                </a:solidFill>
              </a14:hiddenFill>
            </a:ext>
            <a:ext uri="{91240B29-F687-4F45-9708-019B960494DF}">
              <a14:hiddenLine xmlns:a14="http://schemas.microsoft.com/office/drawing/2010/main" xmlns:c15="http://schemas.microsoft.com/office/drawing/2012/chart" xmlns:c="http://schemas.openxmlformats.org/drawingml/2006/chart"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pPr rtl="0"/>
            <a:r>
              <a:rPr lang="fr-FR" sz="1600"/>
              <a:t>Domaines de commutation</a:t>
            </a:r>
            <a:r>
              <a:rPr lang="en-US" altLang="en-US" dirty="0"/>
              <a:t/>
            </a:r>
            <a:br>
              <a:rPr lang="en-US" altLang="en-US" dirty="0"/>
            </a:br>
            <a:r>
              <a:rPr lang="fr-FR"/>
              <a:t>Domaines de diffusion</a:t>
            </a:r>
          </a:p>
        </p:txBody>
      </p:sp>
      <p:sp>
        <p:nvSpPr>
          <p:cNvPr id="8195" name="Rectangle 6"/>
          <p:cNvSpPr>
            <a:spLocks noGrp="1" noChangeArrowheads="1"/>
          </p:cNvSpPr>
          <p:nvPr>
            <p:ph idx="1"/>
          </p:nvPr>
        </p:nvSpPr>
        <p:spPr>
          <a:xfrm>
            <a:off x="4279074" y="609601"/>
            <a:ext cx="4717144" cy="4122386"/>
          </a:xfrm>
        </p:spPr>
        <p:txBody>
          <a:bodyPr/>
          <a:lstStyle/>
          <a:p>
            <a:pPr rtl="0">
              <a:buFont typeface="Arial" panose="020B0604020202020204" pitchFamily="34" charset="0"/>
              <a:buChar char="•"/>
            </a:pPr>
            <a:r>
              <a:rPr lang="fr-FR" sz="1400" dirty="0"/>
              <a:t>Un domaine de diffusion s'étend sur tous les périphériques de couche 1 ou 2 d'un réseau local.</a:t>
            </a:r>
          </a:p>
          <a:p>
            <a:pPr lvl="1" rtl="0">
              <a:buFont typeface="Arial" panose="020B0604020202020204" pitchFamily="34" charset="0"/>
              <a:buChar char="•"/>
            </a:pPr>
            <a:r>
              <a:rPr lang="fr-FR" dirty="0"/>
              <a:t>Seul un périphérique de couche 3 (routeur) brisera le domaine de diffusion, également appelé domaine de diffusion MAC.</a:t>
            </a:r>
          </a:p>
          <a:p>
            <a:pPr lvl="1" rtl="0">
              <a:buFont typeface="Arial" panose="020B0604020202020204" pitchFamily="34" charset="0"/>
              <a:buChar char="•"/>
            </a:pPr>
            <a:r>
              <a:rPr lang="fr-FR" dirty="0"/>
              <a:t>Le domaine de diffusion MAC est constitué de tous les périphériques du réseau local qui reçoivent les trames de diffusion provenant d'un hôte.</a:t>
            </a:r>
          </a:p>
          <a:p>
            <a:pPr rtl="0">
              <a:buFont typeface="Arial" panose="020B0604020202020204" pitchFamily="34" charset="0"/>
              <a:buChar char="•"/>
            </a:pPr>
            <a:r>
              <a:rPr lang="fr-FR" sz="1400" dirty="0"/>
              <a:t>Lorsque le commutateur de couche 2 reçoit la diffusion, il l'inondera toutes les interfaces à l'exception de l'interface d'entrée. </a:t>
            </a:r>
          </a:p>
          <a:p>
            <a:pPr rtl="0">
              <a:buFont typeface="Arial" panose="020B0604020202020204" pitchFamily="34" charset="0"/>
              <a:buChar char="•"/>
            </a:pPr>
            <a:r>
              <a:rPr lang="fr-FR" sz="1400" dirty="0"/>
              <a:t>Trop de diffusions peuvent causer de la congestion et des performances réseau médiocres.</a:t>
            </a:r>
          </a:p>
          <a:p>
            <a:pPr rtl="0">
              <a:buFont typeface="Arial" panose="020B0604020202020204" pitchFamily="34" charset="0"/>
              <a:buChar char="•"/>
            </a:pPr>
            <a:r>
              <a:rPr lang="fr-FR" sz="1400" dirty="0"/>
              <a:t>L'augmentation des périphériques au niveau de la couche 1 ou de la couche 2 entraîne le développement du domaine de diffusion.</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xmlns:c15="http://schemas.microsoft.com/office/drawing/2012/chart" xmlns:c="http://schemas.openxmlformats.org/drawingml/2006/chart" xmlns=""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chemeClr val="accent1"/>
                </a:solidFill>
              </a14:hiddenFill>
            </a:ext>
            <a:ext uri="{91240B29-F687-4F45-9708-019B960494DF}">
              <a14:hiddenLine xmlns:a14="http://schemas.microsoft.com/office/drawing/2010/main" xmlns:c15="http://schemas.microsoft.com/office/drawing/2012/chart" xmlns:c="http://schemas.openxmlformats.org/drawingml/2006/chart" xmlns=""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8950362" cy="829464"/>
          </a:xfrm>
        </p:spPr>
        <p:txBody>
          <a:bodyPr/>
          <a:lstStyle/>
          <a:p>
            <a:pPr rtl="0"/>
            <a:r>
              <a:rPr lang="fr-FR" sz="1600" dirty="0" smtClean="0"/>
              <a:t/>
            </a:r>
            <a:br>
              <a:rPr lang="fr-FR" sz="1600" dirty="0" smtClean="0"/>
            </a:br>
            <a:r>
              <a:rPr lang="fr-FR" sz="1600" dirty="0" smtClean="0"/>
              <a:t>Domaines </a:t>
            </a:r>
            <a:r>
              <a:rPr lang="fr-FR" sz="1600" dirty="0"/>
              <a:t>de commutation</a:t>
            </a:r>
            <a:r>
              <a:rPr lang="en-US" altLang="en-US" dirty="0"/>
              <a:t/>
            </a:r>
            <a:br>
              <a:rPr lang="en-US" altLang="en-US" dirty="0"/>
            </a:br>
            <a:r>
              <a:rPr lang="fr-FR" dirty="0"/>
              <a:t>Réduction de la congestion des réseaux</a:t>
            </a:r>
          </a:p>
        </p:txBody>
      </p:sp>
      <p:sp>
        <p:nvSpPr>
          <p:cNvPr id="8195" name="Rectangle 6"/>
          <p:cNvSpPr>
            <a:spLocks noGrp="1" noChangeArrowheads="1"/>
          </p:cNvSpPr>
          <p:nvPr>
            <p:ph idx="1"/>
          </p:nvPr>
        </p:nvSpPr>
        <p:spPr>
          <a:xfrm>
            <a:off x="203201" y="986971"/>
            <a:ext cx="8571344" cy="990512"/>
          </a:xfrm>
        </p:spPr>
        <p:txBody>
          <a:bodyPr/>
          <a:lstStyle/>
          <a:p>
            <a:pPr marL="0" indent="0" rtl="0">
              <a:buNone/>
            </a:pPr>
            <a:r>
              <a:rPr lang="fr-FR" sz="1600" dirty="0" smtClean="0"/>
              <a:t>Les </a:t>
            </a:r>
            <a:r>
              <a:rPr lang="fr-FR" sz="1600" dirty="0"/>
              <a:t>commutateurs utilisent la table d'adresses MAC et le duplex intégral pour éliminer les collisions et éviter la congestion.</a:t>
            </a:r>
          </a:p>
          <a:p>
            <a:pPr marL="0" indent="0" rtl="0">
              <a:buNone/>
            </a:pPr>
            <a:r>
              <a:rPr lang="fr-FR" sz="1600" dirty="0"/>
              <a:t>Les caractéristiques de l'interrupteur qui soulagent la congestion sont les suivantes: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xmlns:c15="http://schemas.microsoft.com/office/drawing/2012/chart" xmlns:c="http://schemas.openxmlformats.org/drawingml/2006/chart" xmlns="" val="1616821400"/>
              </p:ext>
            </p:extLst>
          </p:nvPr>
        </p:nvGraphicFramePr>
        <p:xfrm>
          <a:off x="449717" y="2011680"/>
          <a:ext cx="8316911" cy="2603351"/>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xmlns:c15="http://schemas.microsoft.com/office/drawing/2012/chart" xmlns:c="http://schemas.openxmlformats.org/drawingml/2006/chart" xmlns="" val="20000"/>
                    </a:ext>
                  </a:extLst>
                </a:gridCol>
                <a:gridCol w="6189683">
                  <a:extLst>
                    <a:ext uri="{9D8B030D-6E8A-4147-A177-3AD203B41FA5}">
                      <a16:colId xmlns:a16="http://schemas.microsoft.com/office/drawing/2014/main" xmlns:c15="http://schemas.microsoft.com/office/drawing/2012/chart" xmlns:c="http://schemas.openxmlformats.org/drawingml/2006/chart" xmlns="" val="20001"/>
                    </a:ext>
                  </a:extLst>
                </a:gridCol>
              </a:tblGrid>
              <a:tr h="306277">
                <a:tc>
                  <a:txBody>
                    <a:bodyPr/>
                    <a:lstStyle/>
                    <a:p>
                      <a:pPr rtl="0"/>
                      <a:r>
                        <a:rPr lang="fr-FR" dirty="0"/>
                        <a:t>Protocole</a:t>
                      </a:r>
                    </a:p>
                  </a:txBody>
                  <a:tcPr/>
                </a:tc>
                <a:tc>
                  <a:txBody>
                    <a:bodyPr/>
                    <a:lstStyle/>
                    <a:p>
                      <a:pPr rtl="0"/>
                      <a:r>
                        <a:rPr lang="fr-FR"/>
                        <a:t>Fonction</a:t>
                      </a:r>
                    </a:p>
                  </a:txBody>
                  <a:tcPr/>
                </a:tc>
                <a:extLst>
                  <a:ext uri="{0D108BD9-81ED-4DB2-BD59-A6C34878D82A}">
                    <a16:rowId xmlns:a16="http://schemas.microsoft.com/office/drawing/2014/main" xmlns:c15="http://schemas.microsoft.com/office/drawing/2012/chart" xmlns:c="http://schemas.openxmlformats.org/drawingml/2006/chart" xmlns="" val="10000"/>
                  </a:ext>
                </a:extLst>
              </a:tr>
              <a:tr h="520670">
                <a:tc>
                  <a:txBody>
                    <a:bodyPr/>
                    <a:lstStyle/>
                    <a:p>
                      <a:pPr rtl="0"/>
                      <a:r>
                        <a:rPr lang="fr-FR" b="1"/>
                        <a:t>Vitesse de port rapide</a:t>
                      </a:r>
                    </a:p>
                  </a:txBody>
                  <a:tcPr/>
                </a:tc>
                <a:tc>
                  <a:txBody>
                    <a:bodyPr/>
                    <a:lstStyle/>
                    <a:p>
                      <a:pPr marL="0" indent="0" rtl="0">
                        <a:buFont typeface="Wingdings" panose="05000000000000000000" pitchFamily="2" charset="2"/>
                        <a:buNone/>
                      </a:pPr>
                      <a:r>
                        <a:rPr lang="fr-FR" dirty="0"/>
                        <a:t>Selon le modèle, les commutateurs peuvent avoir des vitesses de port allant jusqu'à 100 </a:t>
                      </a:r>
                      <a:r>
                        <a:rPr lang="fr-FR" dirty="0" err="1"/>
                        <a:t>Gbit</a:t>
                      </a:r>
                      <a:r>
                        <a:rPr lang="fr-FR" dirty="0"/>
                        <a:t>/s.</a:t>
                      </a:r>
                    </a:p>
                  </a:txBody>
                  <a:tcPr/>
                </a:tc>
                <a:extLst>
                  <a:ext uri="{0D108BD9-81ED-4DB2-BD59-A6C34878D82A}">
                    <a16:rowId xmlns:a16="http://schemas.microsoft.com/office/drawing/2014/main" xmlns:c15="http://schemas.microsoft.com/office/drawing/2012/chart" xmlns:c="http://schemas.openxmlformats.org/drawingml/2006/chart" xmlns="" val="10001"/>
                  </a:ext>
                </a:extLst>
              </a:tr>
              <a:tr h="520670">
                <a:tc>
                  <a:txBody>
                    <a:bodyPr/>
                    <a:lstStyle/>
                    <a:p>
                      <a:pPr rtl="0"/>
                      <a:r>
                        <a:rPr lang="fr-FR" b="1" dirty="0"/>
                        <a:t>Commutation interne rapide</a:t>
                      </a:r>
                    </a:p>
                  </a:txBody>
                  <a:tcPr/>
                </a:tc>
                <a:tc>
                  <a:txBody>
                    <a:bodyPr/>
                    <a:lstStyle/>
                    <a:p>
                      <a:pPr marL="0" indent="0" rtl="0">
                        <a:buFont typeface="Wingdings" panose="05000000000000000000" pitchFamily="2" charset="2"/>
                        <a:buNone/>
                      </a:pPr>
                      <a:r>
                        <a:rPr lang="fr-FR"/>
                        <a:t>Cela utilise un bus interne rapide ou une mémoire partagée pour améliorer les</a:t>
                      </a:r>
                      <a:r>
                        <a:rPr lang="fr-FR" baseline="0"/>
                        <a:t> performances. </a:t>
                      </a:r>
                    </a:p>
                  </a:txBody>
                  <a:tcPr/>
                </a:tc>
                <a:extLst>
                  <a:ext uri="{0D108BD9-81ED-4DB2-BD59-A6C34878D82A}">
                    <a16:rowId xmlns:a16="http://schemas.microsoft.com/office/drawing/2014/main" xmlns:c15="http://schemas.microsoft.com/office/drawing/2012/chart" xmlns:c="http://schemas.openxmlformats.org/drawingml/2006/chart" xmlns="" val="10002"/>
                  </a:ext>
                </a:extLst>
              </a:tr>
              <a:tr h="520670">
                <a:tc>
                  <a:txBody>
                    <a:bodyPr/>
                    <a:lstStyle/>
                    <a:p>
                      <a:pPr rtl="0"/>
                      <a:r>
                        <a:rPr lang="fr-FR" b="1"/>
                        <a:t>Grands tampons de trame</a:t>
                      </a:r>
                    </a:p>
                  </a:txBody>
                  <a:tcPr/>
                </a:tc>
                <a:tc>
                  <a:txBody>
                    <a:bodyPr/>
                    <a:lstStyle/>
                    <a:p>
                      <a:pPr rtl="0"/>
                      <a:r>
                        <a:rPr lang="fr-FR"/>
                        <a:t>Cela permet</a:t>
                      </a:r>
                      <a:r>
                        <a:rPr lang="fr-FR" baseline="0"/>
                        <a:t> un stockage temporaire lors du traitement de grandes quantités de trames. </a:t>
                      </a:r>
                    </a:p>
                  </a:txBody>
                  <a:tcPr/>
                </a:tc>
                <a:extLst>
                  <a:ext uri="{0D108BD9-81ED-4DB2-BD59-A6C34878D82A}">
                    <a16:rowId xmlns:a16="http://schemas.microsoft.com/office/drawing/2014/main" xmlns:c15="http://schemas.microsoft.com/office/drawing/2012/chart" xmlns:c="http://schemas.openxmlformats.org/drawingml/2006/chart" xmlns="" val="10003"/>
                  </a:ext>
                </a:extLst>
              </a:tr>
              <a:tr h="735064">
                <a:tc>
                  <a:txBody>
                    <a:bodyPr/>
                    <a:lstStyle/>
                    <a:p>
                      <a:pPr rtl="0"/>
                      <a:r>
                        <a:rPr lang="fr-FR" b="1"/>
                        <a:t>Nombre de ports élevé</a:t>
                      </a:r>
                    </a:p>
                  </a:txBody>
                  <a:tcPr/>
                </a:tc>
                <a:tc>
                  <a:txBody>
                    <a:bodyPr/>
                    <a:lstStyle/>
                    <a:p>
                      <a:pPr rtl="0"/>
                      <a:r>
                        <a:rPr lang="fr-FR" dirty="0"/>
                        <a:t>Cela fournit de nombreux ports pour les périphériques à connecter au réseau local à</a:t>
                      </a:r>
                      <a:r>
                        <a:rPr lang="fr-FR" baseline="0" dirty="0"/>
                        <a:t> moindre coût. Cela permet également d'augmenter le trafic local avec moins de congestion. </a:t>
                      </a:r>
                    </a:p>
                  </a:txBody>
                  <a:tcPr/>
                </a:tc>
                <a:extLst>
                  <a:ext uri="{0D108BD9-81ED-4DB2-BD59-A6C34878D82A}">
                    <a16:rowId xmlns:a16="http://schemas.microsoft.com/office/drawing/2014/main" xmlns:c15="http://schemas.microsoft.com/office/drawing/2012/chart" xmlns:c="http://schemas.openxmlformats.org/drawingml/2006/chart" xmlns="" val="10004"/>
                  </a:ext>
                </a:extLst>
              </a:tr>
            </a:tbl>
          </a:graphicData>
        </a:graphic>
      </p:graphicFrame>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2574144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2.3 Module pratique et questionnaire</a:t>
            </a: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34889854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635263"/>
          </a:xfrm>
        </p:spPr>
        <p:txBody>
          <a:bodyPr/>
          <a:lstStyle/>
          <a:p>
            <a:pPr rtl="0"/>
            <a:r>
              <a:rPr lang="fr-FR" sz="1600"/>
              <a:t>Module Pratique et Questionnaire</a:t>
            </a:r>
            <a:r>
              <a:rPr lang="en-US" altLang="en-US" dirty="0"/>
              <a:t/>
            </a:r>
            <a:br>
              <a:rPr lang="en-US" altLang="en-US" dirty="0"/>
            </a:br>
            <a:r>
              <a:rPr lang="fr-FR"/>
              <a:t>Qu'est-ce que j'ai appris dans ce module?</a:t>
            </a:r>
          </a:p>
        </p:txBody>
      </p:sp>
      <p:sp>
        <p:nvSpPr>
          <p:cNvPr id="13315" name="Content Placeholder 2"/>
          <p:cNvSpPr>
            <a:spLocks noGrp="1"/>
          </p:cNvSpPr>
          <p:nvPr>
            <p:ph idx="1"/>
          </p:nvPr>
        </p:nvSpPr>
        <p:spPr>
          <a:xfrm>
            <a:off x="0" y="722376"/>
            <a:ext cx="9043416" cy="3986783"/>
          </a:xfrm>
        </p:spPr>
        <p:txBody>
          <a:bodyPr/>
          <a:lstStyle/>
          <a:p>
            <a:pPr marL="142875" lvl="1" indent="0" rtl="0">
              <a:buNone/>
            </a:pPr>
            <a:r>
              <a:rPr lang="fr-FR" b="1" dirty="0"/>
              <a:t>Transfert de trame</a:t>
            </a:r>
          </a:p>
          <a:p>
            <a:pPr lvl="2" rtl="0"/>
            <a:r>
              <a:rPr lang="fr-FR" sz="1400" dirty="0" err="1"/>
              <a:t>Ingress</a:t>
            </a:r>
            <a:r>
              <a:rPr lang="fr-FR" sz="1400" dirty="0"/>
              <a:t> est le port d'entrée, </a:t>
            </a:r>
            <a:r>
              <a:rPr lang="fr-FR" sz="1400" dirty="0" err="1"/>
              <a:t>egress</a:t>
            </a:r>
            <a:r>
              <a:rPr lang="fr-FR" sz="1400" dirty="0"/>
              <a:t> est le port de sortie.</a:t>
            </a:r>
          </a:p>
          <a:p>
            <a:pPr lvl="2" rtl="0"/>
            <a:r>
              <a:rPr lang="fr-FR" sz="1400" dirty="0"/>
              <a:t>Le commutateur construit une table d'adresses MAC pour transférer les trames sur le réseau local.</a:t>
            </a:r>
          </a:p>
          <a:p>
            <a:pPr lvl="2" rtl="0"/>
            <a:r>
              <a:rPr lang="fr-FR" sz="1400" dirty="0"/>
              <a:t>Le commutateur peut utiliser soit la méthode du stockage et de la retransmission, soit la méthode de la retransmission par coupure.</a:t>
            </a:r>
          </a:p>
          <a:p>
            <a:pPr marL="142875" lvl="1" indent="0" rtl="0">
              <a:buNone/>
            </a:pPr>
            <a:r>
              <a:rPr lang="fr-FR" b="1" dirty="0"/>
              <a:t>Domaines de commutation</a:t>
            </a:r>
          </a:p>
          <a:p>
            <a:pPr lvl="2" rtl="0"/>
            <a:r>
              <a:rPr lang="fr-FR" sz="1400" dirty="0"/>
              <a:t>Les ports Ethernet en semi-duplex font partie d'un domaine de collision.</a:t>
            </a:r>
          </a:p>
          <a:p>
            <a:pPr lvl="2" rtl="0"/>
            <a:r>
              <a:rPr lang="fr-FR" sz="1400" dirty="0"/>
              <a:t>Le duplex intégral éliminera les domaines de collision.</a:t>
            </a:r>
          </a:p>
          <a:p>
            <a:pPr lvl="2" rtl="0"/>
            <a:r>
              <a:rPr lang="fr-FR" sz="1400" dirty="0"/>
              <a:t>Un commutateur va inonder toutes les interfaces sauf le port d'entrée si la trame est une diffusion ou si le MAC de destination monodiffusion est inconnu. </a:t>
            </a:r>
          </a:p>
          <a:p>
            <a:pPr lvl="2" rtl="0"/>
            <a:r>
              <a:rPr lang="fr-FR" sz="1400" dirty="0"/>
              <a:t>Les domaines de diffusion peuvent être fragmentés par un périphérique de couche 3, comme un routeur.</a:t>
            </a:r>
          </a:p>
          <a:p>
            <a:pPr lvl="2" rtl="0"/>
            <a:r>
              <a:rPr lang="fr-FR" sz="1400" dirty="0"/>
              <a:t>Les commutateurs étendent les domaines de diffusion, mais peuvent éliminer les domaines de collision et soulager la congestion.</a:t>
            </a:r>
          </a:p>
          <a:p>
            <a:pPr marL="142875" lvl="1" indent="0">
              <a:buNone/>
            </a:pPr>
            <a:endParaRPr lang="en-US" sz="1600" b="1" dirty="0"/>
          </a:p>
        </p:txBody>
      </p:sp>
    </p:spTree>
    <p:extLst>
      <p:ext uri="{BB962C8B-B14F-4D97-AF65-F5344CB8AC3E}">
        <p14:creationId xmlns:p14="http://schemas.microsoft.com/office/powerpoint/2010/main" xmlns:c15="http://schemas.microsoft.com/office/drawing/2012/chart" xmlns:c="http://schemas.openxmlformats.org/drawingml/2006/chart" xmlns="" val="361405625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2: Switching Concepts</a:t>
            </a:r>
            <a:r>
              <a:rPr lang="en-US" dirty="0">
                <a:latin typeface="Arial" charset="0"/>
              </a:rPr>
              <a:t/>
            </a:r>
            <a:br>
              <a:rPr lang="en-US" dirty="0">
                <a:latin typeface="Arial" charset="0"/>
              </a:rPr>
            </a:br>
            <a:r>
              <a:rPr lang="fr-FR">
                <a:latin typeface="Arial" charset="0"/>
              </a:rPr>
              <a:t>New Terms and Commands</a:t>
            </a:r>
          </a:p>
        </p:txBody>
      </p:sp>
      <p:sp>
        <p:nvSpPr>
          <p:cNvPr id="2" name="Rectangle 1">
            <a:extLst>
              <a:ext uri="{FF2B5EF4-FFF2-40B4-BE49-F238E27FC236}">
                <a16:creationId xmlns:a16="http://schemas.microsoft.com/office/drawing/2014/main" xmlns:c15="http://schemas.microsoft.com/office/drawing/2012/chart" xmlns:c="http://schemas.openxmlformats.org/drawingml/2006/chart" xmlns="" id="{E4510E73-4BA7-41D8-852B-8314AABA1827}"/>
              </a:ext>
            </a:extLst>
          </p:cNvPr>
          <p:cNvSpPr/>
          <p:nvPr/>
        </p:nvSpPr>
        <p:spPr>
          <a:xfrm>
            <a:off x="146051" y="880533"/>
            <a:ext cx="4572000" cy="2308324"/>
          </a:xfrm>
          <a:prstGeom prst="rect">
            <a:avLst/>
          </a:prstGeom>
        </p:spPr>
        <p:txBody>
          <a:bodyPr>
            <a:spAutoFit/>
          </a:bodyPr>
          <a:lstStyle/>
          <a:p>
            <a:pPr marL="285750" indent="-285750" rtl="0">
              <a:buFont typeface="Arial" panose="020B0604020202020204" pitchFamily="34" charset="0"/>
              <a:buChar char="•"/>
            </a:pPr>
            <a:r>
              <a:rPr lang="fr-FR">
                <a:solidFill>
                  <a:srgbClr val="000000"/>
                </a:solidFill>
              </a:rPr>
              <a:t>content accessible memory (CAM)</a:t>
            </a:r>
          </a:p>
          <a:p>
            <a:pPr marL="285750" indent="-285750" rtl="0">
              <a:buFont typeface="Arial" panose="020B0604020202020204" pitchFamily="34" charset="0"/>
              <a:buChar char="•"/>
            </a:pPr>
            <a:r>
              <a:rPr lang="fr-FR">
                <a:solidFill>
                  <a:srgbClr val="000000"/>
                </a:solidFill>
              </a:rPr>
              <a:t>MAC address table</a:t>
            </a:r>
          </a:p>
          <a:p>
            <a:pPr marL="285750" indent="-285750" defTabSz="685777" rtl="0">
              <a:buFont typeface="Arial" panose="020B0604020202020204" pitchFamily="34" charset="0"/>
              <a:buChar char="•"/>
            </a:pPr>
            <a:r>
              <a:rPr lang="fr-FR">
                <a:solidFill>
                  <a:srgbClr val="000000"/>
                </a:solidFill>
              </a:rPr>
              <a:t>store-and-forward switching</a:t>
            </a:r>
          </a:p>
          <a:p>
            <a:pPr marL="285750" indent="-285750" defTabSz="685777" rtl="0">
              <a:buFont typeface="Arial" panose="020B0604020202020204" pitchFamily="34" charset="0"/>
              <a:buChar char="•"/>
            </a:pPr>
            <a:r>
              <a:rPr lang="fr-FR">
                <a:solidFill>
                  <a:srgbClr val="000000"/>
                </a:solidFill>
              </a:rPr>
              <a:t>cut-through switching</a:t>
            </a:r>
          </a:p>
          <a:p>
            <a:pPr marL="285750" indent="-285750" defTabSz="685777" rtl="0">
              <a:buFont typeface="Arial" panose="020B0604020202020204" pitchFamily="34" charset="0"/>
              <a:buChar char="•"/>
            </a:pPr>
            <a:r>
              <a:rPr lang="fr-FR">
                <a:solidFill>
                  <a:srgbClr val="000000"/>
                </a:solidFill>
              </a:rPr>
              <a:t>automatic buffering</a:t>
            </a:r>
          </a:p>
          <a:p>
            <a:pPr marL="285750" indent="-285750" defTabSz="685777" rtl="0">
              <a:buFont typeface="Arial" panose="020B0604020202020204" pitchFamily="34" charset="0"/>
              <a:buChar char="•"/>
            </a:pPr>
            <a:r>
              <a:rPr lang="fr-FR">
                <a:solidFill>
                  <a:srgbClr val="000000"/>
                </a:solidFill>
              </a:rPr>
              <a:t>fragment free switching</a:t>
            </a:r>
          </a:p>
          <a:p>
            <a:pPr marL="285750" indent="-285750" defTabSz="685777" rtl="0">
              <a:buFont typeface="Arial" panose="020B0604020202020204" pitchFamily="34" charset="0"/>
              <a:buChar char="•"/>
            </a:pPr>
            <a:r>
              <a:rPr lang="fr-FR">
                <a:solidFill>
                  <a:srgbClr val="000000"/>
                </a:solidFill>
              </a:rPr>
              <a:t>collision domains</a:t>
            </a:r>
          </a:p>
          <a:p>
            <a:pPr marL="285750" indent="-285750" defTabSz="685777" rtl="0">
              <a:buFont typeface="Arial" panose="020B0604020202020204" pitchFamily="34" charset="0"/>
              <a:buChar char="•"/>
            </a:pPr>
            <a:r>
              <a:rPr lang="fr-FR">
                <a:solidFill>
                  <a:srgbClr val="000000"/>
                </a:solidFill>
              </a:rPr>
              <a:t>broadcast domains</a:t>
            </a:r>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327174550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c15="http://schemas.microsoft.com/office/drawing/2012/chart" xmlns:c="http://schemas.openxmlformats.org/drawingml/2006/chart" xmlns="" val="41417147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c15="http://schemas.microsoft.com/office/drawing/2012/chart" xmlns:c="http://schemas.openxmlformats.org/drawingml/2006/chart" xmlns=""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xmlns:c15="http://schemas.microsoft.com/office/drawing/2012/chart" xmlns:c="http://schemas.openxmlformats.org/drawingml/2006/chart" xmlns=""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xmlns:c15="http://schemas.microsoft.com/office/drawing/2012/chart" xmlns:c="http://schemas.openxmlformats.org/drawingml/2006/chart" xmlns="" id="{24EE699F-A87C-2246-9235-C1DFDF6B2651}"/>
              </a:ext>
            </a:extLst>
          </p:cNvPr>
          <p:cNvGraphicFramePr>
            <a:graphicFrameLocks noGrp="1"/>
          </p:cNvGraphicFramePr>
          <p:nvPr>
            <p:extLst/>
          </p:nvPr>
        </p:nvGraphicFramePr>
        <p:xfrm>
          <a:off x="301658" y="1457102"/>
          <a:ext cx="8557528" cy="3545205"/>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xmlns:c15="http://schemas.microsoft.com/office/drawing/2012/chart" xmlns:c="http://schemas.openxmlformats.org/drawingml/2006/chart" xmlns="" val="200107645"/>
                    </a:ext>
                  </a:extLst>
                </a:gridCol>
                <a:gridCol w="6416970">
                  <a:extLst>
                    <a:ext uri="{9D8B030D-6E8A-4147-A177-3AD203B41FA5}">
                      <a16:colId xmlns:a16="http://schemas.microsoft.com/office/drawing/2014/main" xmlns:c15="http://schemas.microsoft.com/office/drawing/2012/chart" xmlns:c="http://schemas.openxmlformats.org/drawingml/2006/chart" xmlns="" val="2648404099"/>
                    </a:ext>
                  </a:extLst>
                </a:gridCol>
              </a:tblGrid>
              <a:tr h="283942">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xmlns:c15="http://schemas.microsoft.com/office/drawing/2012/chart" xmlns:c="http://schemas.openxmlformats.org/drawingml/2006/chart" xmlns="" val="367710602"/>
                  </a:ext>
                </a:extLst>
              </a:tr>
              <a:tr h="482701">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xmlns:c15="http://schemas.microsoft.com/office/drawing/2012/chart" xmlns:c="http://schemas.openxmlformats.org/drawingml/2006/chart" xmlns="" val="698835149"/>
                  </a:ext>
                </a:extLst>
              </a:tr>
              <a:tr h="48270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xmlns:c15="http://schemas.microsoft.com/office/drawing/2012/chart" xmlns:c="http://schemas.openxmlformats.org/drawingml/2006/chart" xmlns="" val="904576505"/>
                  </a:ext>
                </a:extLst>
              </a:tr>
              <a:tr h="60515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xmlns:c15="http://schemas.microsoft.com/office/drawing/2012/chart" xmlns:c="http://schemas.openxmlformats.org/drawingml/2006/chart" xmlns="" val="2876586054"/>
                  </a:ext>
                </a:extLst>
              </a:tr>
              <a:tr h="48270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Plusieurs formats pour aider les étudiants à évaluer leur compréhension du contenu.</a:t>
                      </a:r>
                    </a:p>
                  </a:txBody>
                  <a:tcPr/>
                </a:tc>
                <a:extLst>
                  <a:ext uri="{0D108BD9-81ED-4DB2-BD59-A6C34878D82A}">
                    <a16:rowId xmlns:a16="http://schemas.microsoft.com/office/drawing/2014/main" xmlns:c15="http://schemas.microsoft.com/office/drawing/2012/chart" xmlns:c="http://schemas.openxmlformats.org/drawingml/2006/chart" xmlns="" val="3454703549"/>
                  </a:ext>
                </a:extLst>
              </a:tr>
              <a:tr h="482701">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xmlns:c15="http://schemas.microsoft.com/office/drawing/2012/chart" xmlns:c="http://schemas.openxmlformats.org/drawingml/2006/chart" xmlns="" val="2195331658"/>
                  </a:ext>
                </a:extLst>
              </a:tr>
              <a:tr h="48270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explorer, acquérir, renforcer et étendre les compétences.</a:t>
                      </a:r>
                    </a:p>
                  </a:txBody>
                  <a:tcPr/>
                </a:tc>
                <a:extLst>
                  <a:ext uri="{0D108BD9-81ED-4DB2-BD59-A6C34878D82A}">
                    <a16:rowId xmlns:a16="http://schemas.microsoft.com/office/drawing/2014/main" xmlns:c15="http://schemas.microsoft.com/office/drawing/2012/chart" xmlns:c="http://schemas.openxmlformats.org/drawingml/2006/chart" xmlns="" val="3727131555"/>
                  </a:ext>
                </a:extLst>
              </a:tr>
            </a:tbl>
          </a:graphicData>
        </a:graphic>
      </p:graphicFrame>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c15="http://schemas.microsoft.com/office/drawing/2012/chart" xmlns:c="http://schemas.openxmlformats.org/drawingml/2006/chart" xmlns="" id="{DDD52CCD-9D1E-4CC4-815A-A5967A0831D9}"/>
              </a:ext>
            </a:extLst>
          </p:cNvPr>
          <p:cNvGraphicFramePr>
            <a:graphicFrameLocks noGrp="1"/>
          </p:cNvGraphicFramePr>
          <p:nvPr>
            <p:ph idx="1"/>
            <p:extLst/>
          </p:nvPr>
        </p:nvGraphicFramePr>
        <p:xfrm>
          <a:off x="106756" y="127928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xmlns:c15="http://schemas.microsoft.com/office/drawing/2012/chart" xmlns:c="http://schemas.openxmlformats.org/drawingml/2006/chart" xmlns="" val="3215831619"/>
                    </a:ext>
                  </a:extLst>
                </a:gridCol>
                <a:gridCol w="6416970">
                  <a:extLst>
                    <a:ext uri="{9D8B030D-6E8A-4147-A177-3AD203B41FA5}">
                      <a16:colId xmlns:a16="http://schemas.microsoft.com/office/drawing/2014/main" xmlns:c15="http://schemas.microsoft.com/office/drawing/2012/chart" xmlns:c="http://schemas.openxmlformats.org/drawingml/2006/chart" xmlns=""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xmlns:c15="http://schemas.microsoft.com/office/drawing/2012/chart" xmlns:c="http://schemas.openxmlformats.org/drawingml/2006/chart" xmlns=""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xmlns:c15="http://schemas.microsoft.com/office/drawing/2012/chart" xmlns:c="http://schemas.openxmlformats.org/drawingml/2006/chart" xmlns=""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a:t>
                      </a:r>
                    </a:p>
                  </a:txBody>
                  <a:tcPr/>
                </a:tc>
                <a:extLst>
                  <a:ext uri="{0D108BD9-81ED-4DB2-BD59-A6C34878D82A}">
                    <a16:rowId xmlns:a16="http://schemas.microsoft.com/office/drawing/2014/main" xmlns:c15="http://schemas.microsoft.com/office/drawing/2012/chart" xmlns:c="http://schemas.openxmlformats.org/drawingml/2006/chart" xmlns=""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rubriques présentées dans le module.</a:t>
                      </a:r>
                    </a:p>
                  </a:txBody>
                  <a:tcPr/>
                </a:tc>
                <a:extLst>
                  <a:ext uri="{0D108BD9-81ED-4DB2-BD59-A6C34878D82A}">
                    <a16:rowId xmlns:a16="http://schemas.microsoft.com/office/drawing/2014/main" xmlns:c15="http://schemas.microsoft.com/office/drawing/2012/chart" xmlns:c="http://schemas.openxmlformats.org/drawingml/2006/chart" xmlns=""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Récapituler brièvement le contenu du module.</a:t>
                      </a:r>
                    </a:p>
                  </a:txBody>
                  <a:tcPr/>
                </a:tc>
                <a:extLst>
                  <a:ext uri="{0D108BD9-81ED-4DB2-BD59-A6C34878D82A}">
                    <a16:rowId xmlns:a16="http://schemas.microsoft.com/office/drawing/2014/main" xmlns:c15="http://schemas.microsoft.com/office/drawing/2012/chart" xmlns:c="http://schemas.openxmlformats.org/drawingml/2006/chart" xmlns="" val="2267046280"/>
                  </a:ext>
                </a:extLst>
              </a:tr>
            </a:tbl>
          </a:graphicData>
        </a:graphic>
      </p:graphicFrame>
      <p:sp>
        <p:nvSpPr>
          <p:cNvPr id="5" name="Title 2">
            <a:extLst>
              <a:ext uri="{FF2B5EF4-FFF2-40B4-BE49-F238E27FC236}">
                <a16:creationId xmlns:a16="http://schemas.microsoft.com/office/drawing/2014/main" xmlns:c15="http://schemas.microsoft.com/office/drawing/2012/chart" xmlns:c="http://schemas.openxmlformats.org/drawingml/2006/chart" xmlns=""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xmlns:c15="http://schemas.microsoft.com/office/drawing/2012/chart" xmlns:c="http://schemas.openxmlformats.org/drawingml/2006/chart" xmlns=""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xmlns:c15="http://schemas.microsoft.com/office/drawing/2012/chart" xmlns:c="http://schemas.openxmlformats.org/drawingml/2006/chart" xmlns="">
                <a:solidFill>
                  <a:srgbClr val="FFFFFF"/>
                </a:solidFill>
              </a14:hiddenFill>
            </a:ext>
            <a:ext uri="{91240B29-F687-4F45-9708-019B960494DF}">
              <a14:hiddenLine xmlns:a14="http://schemas.microsoft.com/office/drawing/2010/main" xmlns:c15="http://schemas.microsoft.com/office/drawing/2012/chart" xmlns:c="http://schemas.openxmlformats.org/drawingml/2006/chart" xmlns=""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2: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xmlns:c15="http://schemas.microsoft.com/office/drawing/2012/chart" xmlns:c="http://schemas.openxmlformats.org/drawingml/2006/chart" xmlns="" val="4053761576"/>
              </p:ext>
            </p:extLst>
          </p:nvPr>
        </p:nvGraphicFramePr>
        <p:xfrm>
          <a:off x="369489" y="988376"/>
          <a:ext cx="8229418" cy="101106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xmlns:c15="http://schemas.microsoft.com/office/drawing/2012/chart" xmlns:c="http://schemas.openxmlformats.org/drawingml/2006/chart" xmlns="" val="20001"/>
                    </a:ext>
                  </a:extLst>
                </a:gridCol>
                <a:gridCol w="1857736">
                  <a:extLst>
                    <a:ext uri="{9D8B030D-6E8A-4147-A177-3AD203B41FA5}">
                      <a16:colId xmlns:a16="http://schemas.microsoft.com/office/drawing/2014/main" xmlns:c15="http://schemas.microsoft.com/office/drawing/2012/chart" xmlns:c="http://schemas.openxmlformats.org/drawingml/2006/chart" xmlns="" val="3156509146"/>
                    </a:ext>
                  </a:extLst>
                </a:gridCol>
                <a:gridCol w="4080076">
                  <a:extLst>
                    <a:ext uri="{9D8B030D-6E8A-4147-A177-3AD203B41FA5}">
                      <a16:colId xmlns:a16="http://schemas.microsoft.com/office/drawing/2014/main" xmlns:c15="http://schemas.microsoft.com/office/drawing/2012/chart" xmlns:c="http://schemas.openxmlformats.org/drawingml/2006/chart" xmlns="" val="20002"/>
                    </a:ext>
                  </a:extLst>
                </a:gridCol>
                <a:gridCol w="1161873">
                  <a:extLst>
                    <a:ext uri="{9D8B030D-6E8A-4147-A177-3AD203B41FA5}">
                      <a16:colId xmlns:a16="http://schemas.microsoft.com/office/drawing/2014/main" xmlns:c15="http://schemas.microsoft.com/office/drawing/2012/chart" xmlns:c="http://schemas.openxmlformats.org/drawingml/2006/chart" xmlns=""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0000"/>
                  </a:ext>
                </a:extLst>
              </a:tr>
              <a:tr h="236179">
                <a:tc>
                  <a:txBody>
                    <a:bodyPr/>
                    <a:lstStyle/>
                    <a:p>
                      <a:pPr algn="ctr" rtl="0"/>
                      <a:r>
                        <a:rPr lang="fr-FR" sz="1100"/>
                        <a:t>2.1.4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MAC Address Tables on Connected Switches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fr-FR" sz="1100"/>
                        <a:t>2.1.8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Activity</a:t>
                      </a:r>
                    </a:p>
                  </a:txBody>
                  <a:tcPr marL="68580" marR="68580" marT="34290" marB="34290" anchor="ctr"/>
                </a:tc>
                <a:tc>
                  <a:txBody>
                    <a:bodyPr/>
                    <a:lstStyle/>
                    <a:p>
                      <a:pPr rtl="0"/>
                      <a:r>
                        <a:rPr lang="fr-FR" sz="1100" b="0"/>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1464881506"/>
                  </a:ext>
                </a:extLst>
              </a:tr>
              <a:tr h="237247">
                <a:tc>
                  <a:txBody>
                    <a:bodyPr/>
                    <a:lstStyle/>
                    <a:p>
                      <a:pPr algn="ctr" rtl="0"/>
                      <a:r>
                        <a:rPr lang="fr-FR" sz="1100"/>
                        <a:t>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Switching Domains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xmlns:c15="http://schemas.microsoft.com/office/drawing/2012/chart" xmlns:c="http://schemas.openxmlformats.org/drawingml/2006/chart" xmlns="" val="3001172460"/>
                  </a:ext>
                </a:extLst>
              </a:tr>
            </a:tbl>
          </a:graphicData>
        </a:graphic>
      </p:graphicFrame>
    </p:spTree>
    <p:custDataLst>
      <p:tags r:id="rId1"/>
    </p:custDataLst>
    <p:extLst>
      <p:ext uri="{BB962C8B-B14F-4D97-AF65-F5344CB8AC3E}">
        <p14:creationId xmlns:p14="http://schemas.microsoft.com/office/powerpoint/2010/main" xmlns:c15="http://schemas.microsoft.com/office/drawing/2012/chart" xmlns:c="http://schemas.openxmlformats.org/drawingml/2006/chart" xmlns=""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4407"/>
          </a:xfrm>
        </p:spPr>
        <p:txBody>
          <a:bodyPr/>
          <a:lstStyle/>
          <a:p>
            <a:pPr rtl="0"/>
            <a:r>
              <a:rPr lang="fr-FR"/>
              <a:t>Module 2: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rtl="0">
              <a:lnSpc>
                <a:spcPct val="85000"/>
              </a:lnSpc>
              <a:spcBef>
                <a:spcPct val="30000"/>
              </a:spcBef>
              <a:buNone/>
            </a:pPr>
            <a:r>
              <a:rPr lang="fr-FR" sz="1600"/>
              <a:t>Prior to teaching Module 2,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a:buNone/>
            </a:pPr>
            <a:r>
              <a:rPr lang="fr-FR" sz="1600"/>
              <a:t>Topic 2.1</a:t>
            </a:r>
          </a:p>
          <a:p>
            <a:pPr lvl="1" rtl="0"/>
            <a:r>
              <a:rPr lang="fr-FR" sz="1600"/>
              <a:t>Explain the difference between a routing table and MAC address table. </a:t>
            </a:r>
          </a:p>
          <a:p>
            <a:pPr lvl="1" rtl="0"/>
            <a:r>
              <a:rPr lang="fr-FR" sz="1600"/>
              <a:t>It might be helpful to also explain the difference in function of a Layer 1 hub, which can only flood traffic. A layer 2 switch, which can 1. flood, if it is a broadcast or the unicast destination is unknown 2. forward traffic, when the unicast destination is in the table and 3. Filter traffic, when the switch receives a frame where the source and destination are on the same port. A layer 3 router can forward, if the destination is in the routing table or filter, if the destination is not in the table. Layer 3 is never allowed to flood traffic.</a:t>
            </a:r>
          </a:p>
          <a:p>
            <a:pPr lvl="1" rtl="0"/>
            <a:r>
              <a:rPr lang="fr-FR" sz="1600"/>
              <a:t>Compare and contrast the switching methods. Store-and-forward will not only eliminate CRC errors, but also runts and giants. Fragment-free can only eliminate runts.</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pPr rtl="0"/>
            <a:r>
              <a:rPr lang="fr-FR"/>
              <a:t>Module 2: Best Practices (Cont.)</a:t>
            </a:r>
          </a:p>
        </p:txBody>
      </p:sp>
      <p:sp>
        <p:nvSpPr>
          <p:cNvPr id="11266" name="Rectangle 34"/>
          <p:cNvSpPr>
            <a:spLocks noGrp="1" noChangeArrowheads="1"/>
          </p:cNvSpPr>
          <p:nvPr>
            <p:ph idx="1"/>
          </p:nvPr>
        </p:nvSpPr>
        <p:spPr>
          <a:xfrm>
            <a:off x="145358" y="630936"/>
            <a:ext cx="8853286" cy="3931920"/>
          </a:xfrm>
        </p:spPr>
        <p:txBody>
          <a:bodyPr/>
          <a:lstStyle/>
          <a:p>
            <a:pPr marL="0" lvl="0" indent="0" rtl="0">
              <a:buNone/>
            </a:pPr>
            <a:r>
              <a:rPr lang="fr-FR" sz="1600"/>
              <a:t>Topic 2.2</a:t>
            </a:r>
          </a:p>
          <a:p>
            <a:pPr lvl="1" rtl="0"/>
            <a:r>
              <a:rPr lang="fr-FR" sz="1600"/>
              <a:t>Compare and contrast collision domains with broadcast domains. Ask the students what creates the problem of the collision domain. Then ask what is the solution. The problem is extending the network at layer 1, e.g. adding hubs (half-duplex) to the network. The solution is the layer 2 switch (full-duplex), which should eliminate the collision domain. However, if a connection from a switch that is in auto-negotiation fails, then we have the potential for a duplex mismatch. If one of the interfaces goes to half-duplex then a collision domain is created on that link even with the microsegmentation of the switch. </a:t>
            </a:r>
          </a:p>
          <a:p>
            <a:pPr lvl="1" rtl="0"/>
            <a:r>
              <a:rPr lang="fr-FR" sz="1600"/>
              <a:t>When discussing the broadcast domain, ask the class which layer causes this issue and which will be the solution.  The issue is at layer 1 and / or layer 2 extending the LAN, both will flood traffic. The solution is the layer 3 router that will not flood broadcasts.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pPr rtl="0"/>
            <a:r>
              <a:rPr lang="fr-FR"/>
              <a:t>Module 2: Best Practices (Cont.)</a:t>
            </a:r>
          </a:p>
        </p:txBody>
      </p:sp>
      <p:sp>
        <p:nvSpPr>
          <p:cNvPr id="11266" name="Rectangle 34"/>
          <p:cNvSpPr>
            <a:spLocks noGrp="1" noChangeArrowheads="1"/>
          </p:cNvSpPr>
          <p:nvPr>
            <p:ph idx="1"/>
          </p:nvPr>
        </p:nvSpPr>
        <p:spPr>
          <a:xfrm>
            <a:off x="145357" y="619506"/>
            <a:ext cx="8853286" cy="3904488"/>
          </a:xfrm>
        </p:spPr>
        <p:txBody>
          <a:bodyPr/>
          <a:lstStyle/>
          <a:p>
            <a:pPr marL="0" lvl="0" indent="0" rtl="0">
              <a:buNone/>
            </a:pPr>
            <a:r>
              <a:rPr lang="fr-FR" sz="1600"/>
              <a:t>Topic 2.2</a:t>
            </a:r>
          </a:p>
          <a:p>
            <a:pPr lvl="1" rtl="0"/>
            <a:r>
              <a:rPr lang="fr-FR" sz="1600"/>
              <a:t>A good analogy to describe the router with broadcasts is in the movie Lord of the Rings where Gandalf the grey in the Mines of Morea yells “You shall not pass!”. While the router interface that is part of LAN will listen to the broadcast, it will not pass nor flood the broadcast. </a:t>
            </a:r>
          </a:p>
          <a:p>
            <a:pPr lvl="1" rtl="0"/>
            <a:r>
              <a:rPr lang="fr-FR" sz="1600"/>
              <a:t>Consider what would happen if layer 3 passed broadcasts. Broadcasts are like an intercom at nationwide department or grocery store. They should be at the local store, but imagine the chaos if every time someone got onto the intercom it was flooded through to all of the stores in that chain! Imagine if someone sent a broadcast to their printer for a MAC address and it went to everyone on the internet because layer 3 flooded it! This is why layer 3 never has flooding as an option.</a:t>
            </a:r>
          </a:p>
          <a:p>
            <a:pPr lvl="1" rtl="0"/>
            <a:r>
              <a:rPr lang="fr-FR" sz="1600"/>
              <a:t>Also remember that a broadcast is like an intercom announcement and may be used to locate one device, just as an intercom might reach one person in the store. The broadcast can also be used to send messages to all devices.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xmlns:c15="http://schemas.microsoft.com/office/drawing/2012/chart" xmlns:c="http://schemas.openxmlformats.org/drawingml/2006/chart" xmlns="" val="3136979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20308</TotalTime>
  <Words>2473</Words>
  <Application>Microsoft Office PowerPoint</Application>
  <PresentationFormat>On-screen Show (16:9)</PresentationFormat>
  <Paragraphs>284</Paragraphs>
  <Slides>27</Slides>
  <Notes>24</Notes>
  <HiddenSlides>7</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Module 2 : Concepts de commutation</vt:lpstr>
      <vt:lpstr>Instructor Materials – Module 2 Planning Guide</vt:lpstr>
      <vt:lpstr>À quoi s'attendre dans ce module?</vt:lpstr>
      <vt:lpstr>À quoi s'attendre dans ce module (Suite)</vt:lpstr>
      <vt:lpstr>Check Your Understanding</vt:lpstr>
      <vt:lpstr>Module 2: Activities</vt:lpstr>
      <vt:lpstr>Module 2: Best Practices (Cont.)</vt:lpstr>
      <vt:lpstr>Module 2: Best Practices (Cont.)</vt:lpstr>
      <vt:lpstr>Module 2: Best Practices (Cont.)</vt:lpstr>
      <vt:lpstr>Module 2 : Concepts de commutation</vt:lpstr>
      <vt:lpstr>Objectifs de ce module</vt:lpstr>
      <vt:lpstr>2.1 Transfert de trame</vt:lpstr>
      <vt:lpstr>Transfert de trame Commutation dans la mise en réseau</vt:lpstr>
      <vt:lpstr>Transfert de trame Le tableau d'adresses MAC du commutateur</vt:lpstr>
      <vt:lpstr>Transfert de trame La méthode d'apprentissage et de transmission du commutateur</vt:lpstr>
      <vt:lpstr>  Transfert de trame Vidéo - Tableaux d'adresses MAC sur les commutateurs connectés</vt:lpstr>
      <vt:lpstr>Transfert de trame Les méthodes de transmission du commutateur</vt:lpstr>
      <vt:lpstr>Transfert de trame Commutation par stockage et retransmission (Store-and-Forward)</vt:lpstr>
      <vt:lpstr> Transfert de trame Commutation par coupure (Cut-Through)</vt:lpstr>
      <vt:lpstr>2.2 Domaines de commutation</vt:lpstr>
      <vt:lpstr>Domaines de commutation Domaines de collision</vt:lpstr>
      <vt:lpstr>Domaines de commutation Domaines de diffusion</vt:lpstr>
      <vt:lpstr> Domaines de commutation Réduction de la congestion des réseaux</vt:lpstr>
      <vt:lpstr>2.3 Module pratique et questionnaire</vt:lpstr>
      <vt:lpstr>Module Pratique et Questionnaire Qu'est-ce que j'ai appris dans ce module?</vt:lpstr>
      <vt:lpstr>Module 2: Switching Concepts New Terms and Commands</vt:lpstr>
      <vt:lpstr>Slide 27</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Dawlat</cp:lastModifiedBy>
  <cp:revision>1012</cp:revision>
  <dcterms:created xsi:type="dcterms:W3CDTF">2016-08-22T22:27:36Z</dcterms:created>
  <dcterms:modified xsi:type="dcterms:W3CDTF">2020-08-07T13:23:44Z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