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20.xml" ContentType="application/vnd.openxmlformats-officedocument.presentationml.tags+xml"/>
  <Override PartName="/ppt/notesSlides/notesSlide27.xml" ContentType="application/vnd.openxmlformats-officedocument.presentationml.notesSlide+xml"/>
  <Override PartName="/ppt/tags/tag21.xml" ContentType="application/vnd.openxmlformats-officedocument.presentationml.tags+xml"/>
  <Override PartName="/ppt/notesSlides/notesSlide28.xml" ContentType="application/vnd.openxmlformats-officedocument.presentationml.notesSlide+xml"/>
  <Override PartName="/ppt/tags/tag2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23.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4.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5.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6"/>
  </p:notesMasterIdLst>
  <p:sldIdLst>
    <p:sldId id="513" r:id="rId2"/>
    <p:sldId id="1123" r:id="rId3"/>
    <p:sldId id="1159" r:id="rId4"/>
    <p:sldId id="1162" r:id="rId5"/>
    <p:sldId id="1053" r:id="rId6"/>
    <p:sldId id="1161" r:id="rId7"/>
    <p:sldId id="924" r:id="rId8"/>
    <p:sldId id="1054" r:id="rId9"/>
    <p:sldId id="1124" r:id="rId10"/>
    <p:sldId id="1156" r:id="rId11"/>
    <p:sldId id="1157" r:id="rId12"/>
    <p:sldId id="1158" r:id="rId13"/>
    <p:sldId id="876" r:id="rId14"/>
    <p:sldId id="925" r:id="rId15"/>
    <p:sldId id="759" r:id="rId16"/>
    <p:sldId id="628" r:id="rId17"/>
    <p:sldId id="926" r:id="rId18"/>
    <p:sldId id="1059" r:id="rId19"/>
    <p:sldId id="1149" r:id="rId20"/>
    <p:sldId id="1148" r:id="rId21"/>
    <p:sldId id="1060" r:id="rId22"/>
    <p:sldId id="927" r:id="rId23"/>
    <p:sldId id="788" r:id="rId24"/>
    <p:sldId id="1070" r:id="rId25"/>
    <p:sldId id="1071" r:id="rId26"/>
    <p:sldId id="1131" r:id="rId27"/>
    <p:sldId id="1132" r:id="rId28"/>
    <p:sldId id="1133" r:id="rId29"/>
    <p:sldId id="1134" r:id="rId30"/>
    <p:sldId id="1130" r:id="rId31"/>
    <p:sldId id="886" r:id="rId32"/>
    <p:sldId id="936" r:id="rId33"/>
    <p:sldId id="1072" r:id="rId34"/>
    <p:sldId id="1074" r:id="rId35"/>
    <p:sldId id="1075" r:id="rId36"/>
    <p:sldId id="1076" r:id="rId37"/>
    <p:sldId id="1136" r:id="rId38"/>
    <p:sldId id="1137" r:id="rId39"/>
    <p:sldId id="1138" r:id="rId40"/>
    <p:sldId id="1139" r:id="rId41"/>
    <p:sldId id="1140" r:id="rId42"/>
    <p:sldId id="1135" r:id="rId43"/>
    <p:sldId id="942" r:id="rId44"/>
    <p:sldId id="957" r:id="rId45"/>
    <p:sldId id="1078" r:id="rId46"/>
    <p:sldId id="1080" r:id="rId47"/>
    <p:sldId id="1079" r:id="rId48"/>
    <p:sldId id="1150" r:id="rId49"/>
    <p:sldId id="1081" r:id="rId50"/>
    <p:sldId id="1142" r:id="rId51"/>
    <p:sldId id="952" r:id="rId52"/>
    <p:sldId id="966" r:id="rId53"/>
    <p:sldId id="1082" r:id="rId54"/>
    <p:sldId id="1083" r:id="rId55"/>
    <p:sldId id="1085" r:id="rId56"/>
    <p:sldId id="1086" r:id="rId57"/>
    <p:sldId id="980" r:id="rId58"/>
    <p:sldId id="1151" r:id="rId59"/>
    <p:sldId id="1152" r:id="rId60"/>
    <p:sldId id="1143" r:id="rId61"/>
    <p:sldId id="1144" r:id="rId62"/>
    <p:sldId id="1154" r:id="rId63"/>
    <p:sldId id="1155" r:id="rId64"/>
    <p:sldId id="1147" r:id="rId65"/>
  </p:sldIdLst>
  <p:sldSz cx="9144000" cy="5143500" type="screen16x9"/>
  <p:notesSz cx="6858000" cy="9144000"/>
  <p:custDataLst>
    <p:tags r:id="rId6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5"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B"/>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31" autoAdjust="0"/>
    <p:restoredTop sz="84965" autoAdjust="0"/>
  </p:normalViewPr>
  <p:slideViewPr>
    <p:cSldViewPr snapToGrid="0" showGuides="1">
      <p:cViewPr varScale="1">
        <p:scale>
          <a:sx n="76" d="100"/>
          <a:sy n="76" d="100"/>
        </p:scale>
        <p:origin x="660" y="56"/>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de L’Académie Réseau de Cisco (Cisco Networking Academy Program)</a:t>
            </a:r>
          </a:p>
          <a:p>
            <a:pPr rtl="0">
              <a:buFontTx/>
              <a:buNone/>
            </a:pPr>
            <a:r>
              <a:rPr lang="fr-FR" b="0"/>
              <a:t>Notions de base sur la commutation, le routage et le sans fil v7.0 (SRWE)</a:t>
            </a:r>
          </a:p>
          <a:p>
            <a:pPr rtl="0">
              <a:buFontTx/>
              <a:buNone/>
            </a:pPr>
            <a:r>
              <a:rPr lang="fr-FR" sz="1200" b="0"/>
              <a:t>Module 3: </a:t>
            </a:r>
            <a:r>
              <a:rPr lang="fr-FR" sz="1200">
                <a:solidFill>
                  <a:schemeClr val="accent5">
                    <a:lumMod val="40000"/>
                    <a:lumOff val="60000"/>
                  </a:schemeClr>
                </a:solidFill>
              </a:rPr>
              <a:t>Les VLAN</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12</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de L’Académie Réseau de Cisco (Cisco Networking Academy Program)</a:t>
            </a:r>
          </a:p>
          <a:p>
            <a:pPr rtl="0">
              <a:buFontTx/>
              <a:buNone/>
            </a:pPr>
            <a:r>
              <a:rPr lang="fr-FR" b="0"/>
              <a:t>Notions de base sur la commutation, le routage et le sans fil v7.0 (SRWE)</a:t>
            </a:r>
          </a:p>
          <a:p>
            <a:pPr rtl="0">
              <a:buFontTx/>
              <a:buNone/>
            </a:pPr>
            <a:r>
              <a:rPr lang="fr-FR" sz="1200" b="0"/>
              <a:t>Module 3: </a:t>
            </a:r>
            <a:r>
              <a:rPr lang="fr-FR" sz="1200">
                <a:solidFill>
                  <a:schemeClr val="accent5">
                    <a:lumMod val="40000"/>
                    <a:lumOff val="60000"/>
                  </a:schemeClr>
                </a:solidFill>
              </a:rPr>
              <a:t>Les VLAN</a:t>
            </a:r>
          </a:p>
        </p:txBody>
      </p:sp>
      <p:sp>
        <p:nvSpPr>
          <p:cNvPr id="4" name="Slide Number Placeholder 3"/>
          <p:cNvSpPr>
            <a:spLocks noGrp="1"/>
          </p:cNvSpPr>
          <p:nvPr>
            <p:ph type="sldNum" sz="quarter" idx="10"/>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14</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3.0 - Présentation</a:t>
            </a:r>
          </a:p>
          <a:p>
            <a:pPr rtl="0">
              <a:lnSpc>
                <a:spcPct val="80000"/>
              </a:lnSpc>
              <a:buFontTx/>
              <a:buNone/>
            </a:pPr>
            <a:r>
              <a:rPr lang="fr-FR" sz="1200" kern="1200">
                <a:solidFill>
                  <a:schemeClr val="tx1"/>
                </a:solidFill>
                <a:latin typeface="Arial" charset="0"/>
                <a:ea typeface="ＭＳ Ｐゴシック" charset="0"/>
                <a:cs typeface="ＭＳ Ｐゴシック" charset="0"/>
              </a:rPr>
              <a:t>3.0.2 - </a:t>
            </a:r>
            <a:r>
              <a:rPr lang="fr-FR" sz="1200" kern="1200">
                <a:solidFill>
                  <a:schemeClr val="tx1"/>
                </a:solidFill>
                <a:latin typeface="+mn-lt"/>
                <a:ea typeface="+mn-ea"/>
                <a:cs typeface="+mn-cs"/>
              </a:rPr>
              <a:t>Qu'est-ce que</a:t>
            </a:r>
            <a:r>
              <a:rPr lang="fr-FR" sz="1200" kern="1200" baseline="0">
                <a:solidFill>
                  <a:schemeClr val="tx1"/>
                </a:solidFill>
                <a:latin typeface="+mn-lt"/>
                <a:ea typeface="+mn-ea"/>
                <a:cs typeface="+mn-cs"/>
              </a:rPr>
              <a:t> je vais apprendre dans ce module?</a:t>
            </a: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3.1 - </a:t>
            </a:r>
            <a:r>
              <a:rPr lang="fr-FR">
                <a:solidFill>
                  <a:schemeClr val="accent5">
                    <a:lumMod val="40000"/>
                    <a:lumOff val="60000"/>
                  </a:schemeClr>
                </a:solidFill>
              </a:rPr>
              <a:t>Présentation des VLAN</a:t>
            </a:r>
          </a:p>
        </p:txBody>
      </p:sp>
      <p:sp>
        <p:nvSpPr>
          <p:cNvPr id="4" name="Slide Number Placeholder 3"/>
          <p:cNvSpPr>
            <a:spLocks noGrp="1"/>
          </p:cNvSpPr>
          <p:nvPr>
            <p:ph type="sldNum" sz="quarter" idx="10"/>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3.1 - Présentation</a:t>
            </a:r>
            <a:r>
              <a:rPr lang="fr-FR" sz="1200" b="0" baseline="0"/>
              <a:t> des </a:t>
            </a:r>
            <a:r>
              <a:rPr lang="fr-FR" sz="1200">
                <a:solidFill>
                  <a:schemeClr val="accent5">
                    <a:lumMod val="40000"/>
                    <a:lumOff val="60000"/>
                  </a:schemeClr>
                </a:solidFill>
              </a:rPr>
              <a:t>VLAN</a:t>
            </a:r>
          </a:p>
          <a:p>
            <a:pPr rtl="0">
              <a:lnSpc>
                <a:spcPct val="80000"/>
              </a:lnSpc>
              <a:buFontTx/>
              <a:buNone/>
            </a:pPr>
            <a:r>
              <a:rPr lang="fr-FR" sz="1200" kern="1200">
                <a:solidFill>
                  <a:schemeClr val="tx1"/>
                </a:solidFill>
                <a:latin typeface="Arial" charset="0"/>
                <a:ea typeface="ＭＳ Ｐゴシック" charset="0"/>
                <a:cs typeface="ＭＳ Ｐゴシック" charset="0"/>
              </a:rPr>
              <a:t>3.1.1 - </a:t>
            </a:r>
            <a:r>
              <a:rPr lang="fr-FR" sz="1200" kern="1200" baseline="0">
                <a:solidFill>
                  <a:schemeClr val="tx1"/>
                </a:solidFill>
                <a:latin typeface="+mn-lt"/>
                <a:ea typeface="+mn-ea"/>
                <a:cs typeface="+mn-cs"/>
              </a:rPr>
              <a:t> </a:t>
            </a:r>
            <a:r>
              <a:rPr lang="fr-FR"/>
              <a:t>Définitions des VLAN</a:t>
            </a: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17</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3.1 - Présentation</a:t>
            </a:r>
            <a:r>
              <a:rPr lang="fr-FR" sz="1200" b="0" baseline="0"/>
              <a:t> des </a:t>
            </a:r>
            <a:r>
              <a:rPr lang="fr-FR" sz="1200">
                <a:solidFill>
                  <a:schemeClr val="accent5">
                    <a:lumMod val="40000"/>
                    <a:lumOff val="60000"/>
                  </a:schemeClr>
                </a:solidFill>
              </a:rPr>
              <a:t>VLAN</a:t>
            </a:r>
          </a:p>
          <a:p>
            <a:pPr rtl="0">
              <a:lnSpc>
                <a:spcPct val="80000"/>
              </a:lnSpc>
              <a:buFontTx/>
              <a:buNone/>
            </a:pPr>
            <a:r>
              <a:rPr lang="fr-FR">
                <a:latin typeface="Arial" charset="0"/>
              </a:rPr>
              <a:t>3.1.2</a:t>
            </a:r>
            <a:r>
              <a:rPr lang="fr-FR" baseline="0">
                <a:latin typeface="Arial" charset="0"/>
              </a:rPr>
              <a:t> </a:t>
            </a:r>
            <a:r>
              <a:rPr lang="fr-FR" sz="1200" b="0"/>
              <a:t>-</a:t>
            </a:r>
            <a:r>
              <a:rPr lang="fr-FR"/>
              <a:t> Avantages du concept de VLAN </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18</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3.1 - Présentation</a:t>
            </a:r>
            <a:r>
              <a:rPr lang="fr-FR" sz="1200" b="0" baseline="0"/>
              <a:t> des </a:t>
            </a:r>
            <a:r>
              <a:rPr lang="fr-FR" sz="1200">
                <a:solidFill>
                  <a:schemeClr val="accent5">
                    <a:lumMod val="40000"/>
                    <a:lumOff val="60000"/>
                  </a:schemeClr>
                </a:solidFill>
              </a:rPr>
              <a:t>VLAN</a:t>
            </a:r>
          </a:p>
          <a:p>
            <a:pPr rtl="0">
              <a:lnSpc>
                <a:spcPct val="80000"/>
              </a:lnSpc>
              <a:buFontTx/>
              <a:buNone/>
            </a:pPr>
            <a:r>
              <a:rPr lang="fr-FR">
                <a:latin typeface="Arial" charset="0"/>
              </a:rPr>
              <a:t>3.1.3</a:t>
            </a:r>
            <a:r>
              <a:rPr lang="fr-FR" baseline="0">
                <a:latin typeface="Arial" charset="0"/>
              </a:rPr>
              <a:t> </a:t>
            </a:r>
            <a:r>
              <a:rPr lang="fr-FR" sz="1200" b="0"/>
              <a:t>- </a:t>
            </a:r>
            <a:r>
              <a:rPr lang="fr-FR"/>
              <a:t>Types de VLAN</a:t>
            </a:r>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19</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3.1 - Présentation</a:t>
            </a:r>
            <a:r>
              <a:rPr lang="fr-FR" sz="1200" b="0" baseline="0"/>
              <a:t> des </a:t>
            </a:r>
            <a:r>
              <a:rPr lang="fr-FR" sz="1200">
                <a:solidFill>
                  <a:schemeClr val="accent5">
                    <a:lumMod val="40000"/>
                    <a:lumOff val="60000"/>
                  </a:schemeClr>
                </a:solidFill>
              </a:rPr>
              <a:t>VLAN</a:t>
            </a:r>
          </a:p>
          <a:p>
            <a:pPr rtl="0">
              <a:lnSpc>
                <a:spcPct val="80000"/>
              </a:lnSpc>
              <a:buFontTx/>
              <a:buNone/>
            </a:pPr>
            <a:r>
              <a:rPr lang="fr-FR">
                <a:latin typeface="Arial" charset="0"/>
              </a:rPr>
              <a:t>3.1.3</a:t>
            </a:r>
            <a:r>
              <a:rPr lang="fr-FR" baseline="0">
                <a:latin typeface="Arial" charset="0"/>
              </a:rPr>
              <a:t> </a:t>
            </a:r>
            <a:r>
              <a:rPr lang="fr-FR" sz="1200" b="0"/>
              <a:t>- </a:t>
            </a:r>
            <a:r>
              <a:rPr lang="fr-FR"/>
              <a:t>Types de VLAN (Suite)</a:t>
            </a:r>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20</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3.1 - Présentation</a:t>
            </a:r>
            <a:r>
              <a:rPr lang="fr-FR" sz="1200" b="0" baseline="0"/>
              <a:t> des </a:t>
            </a:r>
            <a:r>
              <a:rPr lang="fr-FR" sz="1200">
                <a:solidFill>
                  <a:schemeClr val="accent5">
                    <a:lumMod val="40000"/>
                    <a:lumOff val="60000"/>
                  </a:schemeClr>
                </a:solidFill>
              </a:rPr>
              <a:t>VLAN</a:t>
            </a:r>
          </a:p>
          <a:p>
            <a:pPr rtl="0">
              <a:lnSpc>
                <a:spcPct val="80000"/>
              </a:lnSpc>
              <a:buFontTx/>
              <a:buNone/>
            </a:pPr>
            <a:r>
              <a:rPr lang="fr-FR">
                <a:latin typeface="Arial" charset="0"/>
              </a:rPr>
              <a:t>3.1.3</a:t>
            </a:r>
            <a:r>
              <a:rPr lang="fr-FR" baseline="0">
                <a:latin typeface="Arial" charset="0"/>
              </a:rPr>
              <a:t> </a:t>
            </a:r>
            <a:r>
              <a:rPr lang="fr-FR" sz="1200" b="0"/>
              <a:t>- </a:t>
            </a:r>
            <a:r>
              <a:rPr lang="fr-FR"/>
              <a:t>Types de VLAN (Suite)</a:t>
            </a:r>
          </a:p>
        </p:txBody>
      </p:sp>
    </p:spTree>
    <p:extLst>
      <p:ext uri="{BB962C8B-B14F-4D97-AF65-F5344CB8AC3E}">
        <p14:creationId xmlns:p14="http://schemas.microsoft.com/office/powerpoint/2010/main" val="785335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21</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3.1 - Présentation</a:t>
            </a:r>
            <a:r>
              <a:rPr lang="fr-FR" sz="1200" b="0" baseline="0"/>
              <a:t> des </a:t>
            </a:r>
            <a:r>
              <a:rPr lang="fr-FR" sz="1200">
                <a:solidFill>
                  <a:schemeClr val="accent5">
                    <a:lumMod val="40000"/>
                    <a:lumOff val="60000"/>
                  </a:schemeClr>
                </a:solidFill>
              </a:rPr>
              <a:t>VLAN</a:t>
            </a:r>
          </a:p>
          <a:p>
            <a:pPr rtl="0">
              <a:lnSpc>
                <a:spcPct val="80000"/>
              </a:lnSpc>
              <a:buFontTx/>
              <a:buNone/>
            </a:pPr>
            <a:r>
              <a:rPr lang="fr-FR">
                <a:latin typeface="Arial" charset="0"/>
              </a:rPr>
              <a:t>3.1.4</a:t>
            </a:r>
            <a:r>
              <a:rPr lang="fr-FR" baseline="0">
                <a:latin typeface="Arial" charset="0"/>
              </a:rPr>
              <a:t> </a:t>
            </a:r>
            <a:r>
              <a:rPr lang="fr-FR" sz="1200" b="0"/>
              <a:t>- </a:t>
            </a:r>
            <a:r>
              <a:rPr lang="fr-FR"/>
              <a:t> Packet Tracer - Qui entend la diffusion?</a:t>
            </a:r>
          </a:p>
          <a:p>
            <a:pPr rtl="0">
              <a:lnSpc>
                <a:spcPct val="80000"/>
              </a:lnSpc>
              <a:buFontTx/>
              <a:buNone/>
            </a:pPr>
            <a:r>
              <a:rPr lang="fr-FR"/>
              <a:t>3.1.5 </a:t>
            </a:r>
            <a:r>
              <a:rPr lang="fr-FR" sz="1200">
                <a:effectLst/>
              </a:rPr>
              <a:t>- Vérifiez votre compréhension - </a:t>
            </a:r>
            <a:r>
              <a:rPr lang="fr-FR" sz="1200"/>
              <a:t>Présentation des VLAN</a:t>
            </a:r>
          </a:p>
        </p:txBody>
      </p:sp>
    </p:spTree>
    <p:extLst>
      <p:ext uri="{BB962C8B-B14F-4D97-AF65-F5344CB8AC3E}">
        <p14:creationId xmlns:p14="http://schemas.microsoft.com/office/powerpoint/2010/main" val="78533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3.2 - </a:t>
            </a:r>
            <a:r>
              <a:rPr lang="fr-FR">
                <a:solidFill>
                  <a:schemeClr val="accent5">
                    <a:lumMod val="40000"/>
                    <a:lumOff val="60000"/>
                  </a:schemeClr>
                </a:solidFill>
              </a:rPr>
              <a:t>VLAN dans un environnement à plusieurs commutateurs</a:t>
            </a:r>
          </a:p>
        </p:txBody>
      </p:sp>
      <p:sp>
        <p:nvSpPr>
          <p:cNvPr id="4" name="Slide Number Placeholder 3"/>
          <p:cNvSpPr>
            <a:spLocks noGrp="1"/>
          </p:cNvSpPr>
          <p:nvPr>
            <p:ph type="sldNum" sz="quarter" idx="10"/>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23</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3.2 - </a:t>
            </a:r>
            <a:r>
              <a:rPr lang="fr-FR">
                <a:solidFill>
                  <a:schemeClr val="accent5">
                    <a:lumMod val="40000"/>
                    <a:lumOff val="60000"/>
                  </a:schemeClr>
                </a:solidFill>
              </a:rPr>
              <a:t>VLAN dans un environnement à plusieurs commutateurs</a:t>
            </a:r>
          </a:p>
          <a:p>
            <a:pPr rtl="0">
              <a:lnSpc>
                <a:spcPct val="80000"/>
              </a:lnSpc>
              <a:buFontTx/>
              <a:buNone/>
            </a:pPr>
            <a:r>
              <a:rPr lang="fr-FR" sz="1200" kern="1200">
                <a:solidFill>
                  <a:schemeClr val="tx1"/>
                </a:solidFill>
                <a:latin typeface="Arial" charset="0"/>
                <a:ea typeface="ＭＳ Ｐゴシック" charset="0"/>
                <a:cs typeface="ＭＳ Ｐゴシック" charset="0"/>
              </a:rPr>
              <a:t>3.2.1 - </a:t>
            </a:r>
            <a:r>
              <a:rPr lang="fr-FR"/>
              <a:t> Définir des trunks VLAN</a:t>
            </a:r>
          </a:p>
        </p:txBody>
      </p:sp>
    </p:spTree>
    <p:extLst>
      <p:ext uri="{BB962C8B-B14F-4D97-AF65-F5344CB8AC3E}">
        <p14:creationId xmlns:p14="http://schemas.microsoft.com/office/powerpoint/2010/main" val="342755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24</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3.2 - </a:t>
            </a:r>
            <a:r>
              <a:rPr lang="fr-FR">
                <a:solidFill>
                  <a:schemeClr val="accent5">
                    <a:lumMod val="40000"/>
                    <a:lumOff val="60000"/>
                  </a:schemeClr>
                </a:solidFill>
              </a:rPr>
              <a:t>VLAN dans un environnement à plusieurs commutateurs</a:t>
            </a:r>
          </a:p>
          <a:p>
            <a:pPr rtl="0">
              <a:lnSpc>
                <a:spcPct val="80000"/>
              </a:lnSpc>
              <a:buFontTx/>
              <a:buNone/>
            </a:pPr>
            <a:r>
              <a:rPr lang="fr-FR" sz="1200" kern="1200">
                <a:solidFill>
                  <a:schemeClr val="tx1"/>
                </a:solidFill>
                <a:latin typeface="Arial" charset="0"/>
                <a:ea typeface="ＭＳ Ｐゴシック" charset="0"/>
                <a:cs typeface="ＭＳ Ｐゴシック" charset="0"/>
              </a:rPr>
              <a:t>3.2.2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 Réseaux sans VLAN</a:t>
            </a:r>
          </a:p>
        </p:txBody>
      </p:sp>
    </p:spTree>
    <p:extLst>
      <p:ext uri="{BB962C8B-B14F-4D97-AF65-F5344CB8AC3E}">
        <p14:creationId xmlns:p14="http://schemas.microsoft.com/office/powerpoint/2010/main" val="3427554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25</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3.2 - </a:t>
            </a:r>
            <a:r>
              <a:rPr lang="fr-FR">
                <a:solidFill>
                  <a:schemeClr val="accent5">
                    <a:lumMod val="40000"/>
                    <a:lumOff val="60000"/>
                  </a:schemeClr>
                </a:solidFill>
              </a:rPr>
              <a:t>VLAN dans un environnement à plusieurs commutateurs</a:t>
            </a:r>
          </a:p>
          <a:p>
            <a:pPr rtl="0">
              <a:lnSpc>
                <a:spcPct val="80000"/>
              </a:lnSpc>
              <a:buFontTx/>
              <a:buNone/>
            </a:pPr>
            <a:r>
              <a:rPr lang="fr-FR" sz="1200" kern="1200">
                <a:solidFill>
                  <a:schemeClr val="tx1"/>
                </a:solidFill>
                <a:latin typeface="Arial" charset="0"/>
                <a:ea typeface="ＭＳ Ｐゴシック" charset="0"/>
                <a:cs typeface="ＭＳ Ｐゴシック" charset="0"/>
              </a:rPr>
              <a:t>3.2.3</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 Réseaux avec VLAN</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26</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3.2 - </a:t>
            </a:r>
            <a:r>
              <a:rPr lang="fr-FR">
                <a:solidFill>
                  <a:schemeClr val="accent5">
                    <a:lumMod val="40000"/>
                    <a:lumOff val="60000"/>
                  </a:schemeClr>
                </a:solidFill>
              </a:rPr>
              <a:t>VLAN dans un environnement à plusieurs commutateurs</a:t>
            </a:r>
          </a:p>
          <a:p>
            <a:pPr rtl="0">
              <a:lnSpc>
                <a:spcPct val="80000"/>
              </a:lnSpc>
              <a:buFontTx/>
              <a:buNone/>
            </a:pPr>
            <a:r>
              <a:rPr lang="fr-FR" sz="1200" kern="1200">
                <a:solidFill>
                  <a:schemeClr val="tx1"/>
                </a:solidFill>
                <a:latin typeface="Arial" charset="0"/>
                <a:ea typeface="ＭＳ Ｐゴシック" charset="0"/>
                <a:cs typeface="ＭＳ Ｐゴシック" charset="0"/>
              </a:rPr>
              <a:t>3.2.4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Identification du VLAN avec une étiquette</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27</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3.2 - </a:t>
            </a:r>
            <a:r>
              <a:rPr lang="fr-FR">
                <a:solidFill>
                  <a:schemeClr val="accent5">
                    <a:lumMod val="40000"/>
                    <a:lumOff val="60000"/>
                  </a:schemeClr>
                </a:solidFill>
              </a:rPr>
              <a:t>VLAN dans un environnement à plusieurs commutateurs</a:t>
            </a:r>
          </a:p>
          <a:p>
            <a:pPr rtl="0">
              <a:lnSpc>
                <a:spcPct val="80000"/>
              </a:lnSpc>
              <a:buFontTx/>
              <a:buNone/>
            </a:pPr>
            <a:r>
              <a:rPr lang="fr-FR" sz="1200" kern="1200">
                <a:solidFill>
                  <a:schemeClr val="tx1"/>
                </a:solidFill>
                <a:latin typeface="Arial" charset="0"/>
                <a:ea typeface="ＭＳ Ｐゴシック" charset="0"/>
                <a:cs typeface="ＭＳ Ｐゴシック" charset="0"/>
              </a:rPr>
              <a:t>3.2.5</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VLAN natifs et étiquetage 802.1Q</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28</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3.2 - </a:t>
            </a:r>
            <a:r>
              <a:rPr lang="fr-FR">
                <a:solidFill>
                  <a:schemeClr val="accent5">
                    <a:lumMod val="40000"/>
                    <a:lumOff val="60000"/>
                  </a:schemeClr>
                </a:solidFill>
              </a:rPr>
              <a:t>VLAN dans un environnement à plusieurs commutateurs</a:t>
            </a:r>
          </a:p>
          <a:p>
            <a:pPr rtl="0">
              <a:lnSpc>
                <a:spcPct val="80000"/>
              </a:lnSpc>
              <a:buFontTx/>
              <a:buNone/>
            </a:pPr>
            <a:r>
              <a:rPr lang="fr-FR" sz="1200" kern="1200">
                <a:solidFill>
                  <a:schemeClr val="tx1"/>
                </a:solidFill>
                <a:latin typeface="Arial" charset="0"/>
                <a:ea typeface="ＭＳ Ｐゴシック" charset="0"/>
                <a:cs typeface="ＭＳ Ｐゴシック" charset="0"/>
              </a:rPr>
              <a:t>3.2.6</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Étiquetage VLAN voix</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29</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3.2 - </a:t>
            </a:r>
            <a:r>
              <a:rPr lang="fr-FR">
                <a:solidFill>
                  <a:schemeClr val="accent5">
                    <a:lumMod val="40000"/>
                    <a:lumOff val="60000"/>
                  </a:schemeClr>
                </a:solidFill>
              </a:rPr>
              <a:t>VLAN dans un environnement à plusieurs commutateurs</a:t>
            </a:r>
          </a:p>
          <a:p>
            <a:pPr rtl="0">
              <a:lnSpc>
                <a:spcPct val="80000"/>
              </a:lnSpc>
              <a:buFontTx/>
              <a:buNone/>
            </a:pPr>
            <a:r>
              <a:rPr lang="fr-FR" sz="1200" kern="1200">
                <a:solidFill>
                  <a:schemeClr val="tx1"/>
                </a:solidFill>
                <a:latin typeface="Arial" charset="0"/>
                <a:ea typeface="ＭＳ Ｐゴシック" charset="0"/>
                <a:cs typeface="ＭＳ Ｐゴシック" charset="0"/>
              </a:rPr>
              <a:t>3.2.7</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Exemple de vérification de VLAN voix </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30</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3.2 - </a:t>
            </a:r>
            <a:r>
              <a:rPr lang="fr-FR">
                <a:solidFill>
                  <a:schemeClr val="accent5">
                    <a:lumMod val="40000"/>
                    <a:lumOff val="60000"/>
                  </a:schemeClr>
                </a:solidFill>
              </a:rPr>
              <a:t>VLAN dans un environnement à plusieurs commutateurs</a:t>
            </a:r>
          </a:p>
          <a:p>
            <a:pPr rtl="0">
              <a:lnSpc>
                <a:spcPct val="80000"/>
              </a:lnSpc>
              <a:buFontTx/>
              <a:buNone/>
            </a:pPr>
            <a:r>
              <a:rPr lang="fr-FR" sz="1200" kern="1200">
                <a:solidFill>
                  <a:schemeClr val="tx1"/>
                </a:solidFill>
                <a:latin typeface="Arial" charset="0"/>
                <a:ea typeface="ＭＳ Ｐゴシック" charset="0"/>
                <a:cs typeface="ＭＳ Ｐゴシック" charset="0"/>
              </a:rPr>
              <a:t>3.2.8</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Packet Tracer - Étude de l’implémentation d’un VLAN</a:t>
            </a:r>
          </a:p>
          <a:p>
            <a:pPr rtl="0">
              <a:lnSpc>
                <a:spcPct val="80000"/>
              </a:lnSpc>
              <a:buFontTx/>
              <a:buNone/>
            </a:pPr>
            <a:r>
              <a:rPr lang="fr-FR" sz="1200" kern="1200">
                <a:solidFill>
                  <a:schemeClr val="tx1"/>
                </a:solidFill>
                <a:latin typeface="Arial" charset="0"/>
                <a:ea typeface="ＭＳ Ｐゴシック" charset="0"/>
                <a:cs typeface="ＭＳ Ｐゴシック" charset="0"/>
              </a:rPr>
              <a:t>3.2.9 </a:t>
            </a:r>
            <a:r>
              <a:rPr lang="fr-FR" sz="1200" kern="1200" baseline="0">
                <a:solidFill>
                  <a:schemeClr val="tx1"/>
                </a:solidFill>
                <a:latin typeface="Arial" charset="0"/>
                <a:ea typeface="ＭＳ Ｐゴシック" charset="0"/>
                <a:cs typeface="ＭＳ Ｐゴシック" charset="0"/>
              </a:rPr>
              <a:t> </a:t>
            </a:r>
            <a:r>
              <a:rPr lang="fr-FR" sz="1200">
                <a:effectLst/>
              </a:rPr>
              <a:t>- Vérifiez votre compréhension - </a:t>
            </a:r>
            <a:r>
              <a:rPr lang="fr-FR">
                <a:solidFill>
                  <a:schemeClr val="accent5">
                    <a:lumMod val="40000"/>
                    <a:lumOff val="60000"/>
                  </a:schemeClr>
                </a:solidFill>
              </a:rPr>
              <a:t>VLAN dans un environnement à plusieurs commutateurs</a:t>
            </a:r>
            <a:r>
              <a:rPr lang="fr-FR" sz="1200">
                <a:effectLst/>
              </a:rPr>
              <a:t> </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a:t>
            </a:r>
            <a:r>
              <a:rPr lang="fr-FR" sz="1200" b="0" baseline="0">
                <a:solidFill>
                  <a:schemeClr val="accent5">
                    <a:lumMod val="40000"/>
                    <a:lumOff val="60000"/>
                  </a:schemeClr>
                </a:solidFill>
              </a:rPr>
              <a:t> </a:t>
            </a:r>
            <a:r>
              <a:rPr lang="fr-FR" sz="1200">
                <a:solidFill>
                  <a:schemeClr val="accent5">
                    <a:lumMod val="40000"/>
                    <a:lumOff val="60000"/>
                  </a:schemeClr>
                </a:solidFill>
              </a:rPr>
              <a:t>Les VLAN</a:t>
            </a:r>
          </a:p>
          <a:p>
            <a:pPr rtl="0">
              <a:buFontTx/>
              <a:buNone/>
            </a:pPr>
            <a:r>
              <a:rPr lang="fr-FR" sz="1200" b="0"/>
              <a:t>3.3 - </a:t>
            </a:r>
            <a:r>
              <a:rPr lang="fr-FR">
                <a:solidFill>
                  <a:schemeClr val="accent5">
                    <a:lumMod val="40000"/>
                    <a:lumOff val="60000"/>
                  </a:schemeClr>
                </a:solidFill>
              </a:rPr>
              <a:t>Configuration de VLAN</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31</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rtl="0"/>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a:t>
            </a:r>
            <a:r>
              <a:rPr lang="fr-FR" sz="1200" b="0" baseline="0">
                <a:solidFill>
                  <a:schemeClr val="accent5">
                    <a:lumMod val="40000"/>
                    <a:lumOff val="60000"/>
                  </a:schemeClr>
                </a:solidFill>
              </a:rPr>
              <a:t> </a:t>
            </a:r>
            <a:r>
              <a:rPr lang="fr-FR" sz="1200">
                <a:solidFill>
                  <a:schemeClr val="accent5">
                    <a:lumMod val="40000"/>
                    <a:lumOff val="60000"/>
                  </a:schemeClr>
                </a:solidFill>
              </a:rPr>
              <a:t>Les VLAN</a:t>
            </a:r>
          </a:p>
          <a:p>
            <a:pPr rtl="0">
              <a:buFontTx/>
              <a:buNone/>
            </a:pPr>
            <a:r>
              <a:rPr lang="fr-FR" sz="1200" b="0"/>
              <a:t>3.3 - </a:t>
            </a:r>
            <a:r>
              <a:rPr lang="fr-FR">
                <a:solidFill>
                  <a:schemeClr val="accent5">
                    <a:lumMod val="40000"/>
                    <a:lumOff val="60000"/>
                  </a:schemeClr>
                </a:solidFill>
              </a:rPr>
              <a:t>Configuration de VLAN</a:t>
            </a:r>
          </a:p>
          <a:p>
            <a:pPr rtl="0">
              <a:lnSpc>
                <a:spcPct val="80000"/>
              </a:lnSpc>
              <a:buFontTx/>
              <a:buNone/>
            </a:pPr>
            <a:r>
              <a:rPr lang="fr-FR" sz="1200" kern="1200">
                <a:solidFill>
                  <a:schemeClr val="tx1"/>
                </a:solidFill>
                <a:latin typeface="Arial" charset="0"/>
                <a:ea typeface="ＭＳ Ｐゴシック" charset="0"/>
                <a:cs typeface="ＭＳ Ｐゴシック" charset="0"/>
              </a:rPr>
              <a:t>3.3.1</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Plages de VLAN sur les commutateurs Catalyst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32</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Les VLAN</a:t>
            </a:r>
          </a:p>
          <a:p>
            <a:pPr rtl="0">
              <a:buFontTx/>
              <a:buNone/>
            </a:pPr>
            <a:r>
              <a:rPr lang="fr-FR" sz="1200" b="0"/>
              <a:t>3.3 - Configuration de VLAN</a:t>
            </a:r>
          </a:p>
          <a:p>
            <a:pPr rtl="0">
              <a:lnSpc>
                <a:spcPct val="80000"/>
              </a:lnSpc>
              <a:buFontTx/>
              <a:buNone/>
            </a:pPr>
            <a:r>
              <a:rPr lang="fr-FR" sz="1200" kern="1200">
                <a:solidFill>
                  <a:schemeClr val="tx1"/>
                </a:solidFill>
                <a:latin typeface="Arial" charset="0"/>
                <a:ea typeface="ＭＳ Ｐゴシック" charset="0"/>
                <a:cs typeface="ＭＳ Ｐゴシック" charset="0"/>
              </a:rPr>
              <a:t>3.3.2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Commandes de création de VLAN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33</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a:t>
            </a:r>
            <a:r>
              <a:rPr lang="fr-FR" sz="1200" b="0" baseline="0">
                <a:solidFill>
                  <a:schemeClr val="accent5">
                    <a:lumMod val="40000"/>
                    <a:lumOff val="60000"/>
                  </a:schemeClr>
                </a:solidFill>
              </a:rPr>
              <a:t> </a:t>
            </a:r>
            <a:r>
              <a:rPr lang="fr-FR" sz="1200">
                <a:solidFill>
                  <a:schemeClr val="accent5">
                    <a:lumMod val="40000"/>
                    <a:lumOff val="60000"/>
                  </a:schemeClr>
                </a:solidFill>
              </a:rPr>
              <a:t>Les VLAN</a:t>
            </a:r>
          </a:p>
          <a:p>
            <a:pPr rtl="0">
              <a:buFontTx/>
              <a:buNone/>
            </a:pPr>
            <a:r>
              <a:rPr lang="fr-FR" sz="1200" b="0"/>
              <a:t>3.3 - </a:t>
            </a:r>
            <a:r>
              <a:rPr lang="fr-FR">
                <a:solidFill>
                  <a:schemeClr val="accent5">
                    <a:lumMod val="40000"/>
                    <a:lumOff val="60000"/>
                  </a:schemeClr>
                </a:solidFill>
              </a:rPr>
              <a:t>Configuration de VLAN</a:t>
            </a:r>
          </a:p>
          <a:p>
            <a:pPr rtl="0">
              <a:lnSpc>
                <a:spcPct val="80000"/>
              </a:lnSpc>
              <a:buFontTx/>
              <a:buNone/>
            </a:pPr>
            <a:r>
              <a:rPr lang="fr-FR" sz="1200" kern="1200">
                <a:solidFill>
                  <a:schemeClr val="tx1"/>
                </a:solidFill>
                <a:latin typeface="Arial" charset="0"/>
                <a:ea typeface="ＭＳ Ｐゴシック" charset="0"/>
                <a:cs typeface="ＭＳ Ｐゴシック" charset="0"/>
              </a:rPr>
              <a:t>3.3.3</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Exemple de création de VLAN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34</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a:t>
            </a:r>
            <a:r>
              <a:rPr lang="fr-FR" sz="1200" b="0" baseline="0">
                <a:solidFill>
                  <a:schemeClr val="accent5">
                    <a:lumMod val="40000"/>
                    <a:lumOff val="60000"/>
                  </a:schemeClr>
                </a:solidFill>
              </a:rPr>
              <a:t> </a:t>
            </a:r>
            <a:r>
              <a:rPr lang="fr-FR" sz="1200">
                <a:solidFill>
                  <a:schemeClr val="accent5">
                    <a:lumMod val="40000"/>
                    <a:lumOff val="60000"/>
                  </a:schemeClr>
                </a:solidFill>
              </a:rPr>
              <a:t>Les VLAN</a:t>
            </a:r>
          </a:p>
          <a:p>
            <a:pPr rtl="0">
              <a:buFontTx/>
              <a:buNone/>
            </a:pPr>
            <a:r>
              <a:rPr lang="fr-FR" sz="1200" b="0"/>
              <a:t>3.3 - </a:t>
            </a:r>
            <a:r>
              <a:rPr lang="fr-FR">
                <a:solidFill>
                  <a:schemeClr val="accent5">
                    <a:lumMod val="40000"/>
                    <a:lumOff val="60000"/>
                  </a:schemeClr>
                </a:solidFill>
              </a:rPr>
              <a:t>Configuration de VLAN</a:t>
            </a:r>
          </a:p>
          <a:p>
            <a:pPr rtl="0">
              <a:lnSpc>
                <a:spcPct val="80000"/>
              </a:lnSpc>
              <a:buFontTx/>
              <a:buNone/>
            </a:pPr>
            <a:r>
              <a:rPr lang="fr-FR" sz="1200" kern="1200">
                <a:solidFill>
                  <a:schemeClr val="tx1"/>
                </a:solidFill>
                <a:latin typeface="Arial" charset="0"/>
                <a:ea typeface="ＭＳ Ｐゴシック" charset="0"/>
                <a:cs typeface="ＭＳ Ｐゴシック" charset="0"/>
              </a:rPr>
              <a:t>3.3.4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Commandes d'attribution de port à des VLAN</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35</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a:t>
            </a:r>
            <a:r>
              <a:rPr lang="fr-FR" sz="1200" b="0" baseline="0">
                <a:solidFill>
                  <a:schemeClr val="accent5">
                    <a:lumMod val="40000"/>
                    <a:lumOff val="60000"/>
                  </a:schemeClr>
                </a:solidFill>
              </a:rPr>
              <a:t> </a:t>
            </a:r>
            <a:r>
              <a:rPr lang="fr-FR" sz="1200">
                <a:solidFill>
                  <a:schemeClr val="accent5">
                    <a:lumMod val="40000"/>
                    <a:lumOff val="60000"/>
                  </a:schemeClr>
                </a:solidFill>
              </a:rPr>
              <a:t>Les VLAN</a:t>
            </a:r>
          </a:p>
          <a:p>
            <a:pPr rtl="0">
              <a:buFontTx/>
              <a:buNone/>
            </a:pPr>
            <a:r>
              <a:rPr lang="fr-FR" sz="1200" b="0"/>
              <a:t>3.3 - </a:t>
            </a:r>
            <a:r>
              <a:rPr lang="fr-FR">
                <a:solidFill>
                  <a:schemeClr val="accent5">
                    <a:lumMod val="40000"/>
                    <a:lumOff val="60000"/>
                  </a:schemeClr>
                </a:solidFill>
              </a:rPr>
              <a:t>Configuration de VLAN</a:t>
            </a:r>
          </a:p>
          <a:p>
            <a:pPr rtl="0">
              <a:lnSpc>
                <a:spcPct val="80000"/>
              </a:lnSpc>
              <a:buFontTx/>
              <a:buNone/>
            </a:pPr>
            <a:r>
              <a:rPr lang="fr-FR" sz="1200" kern="1200">
                <a:solidFill>
                  <a:schemeClr val="tx1"/>
                </a:solidFill>
                <a:latin typeface="Arial" charset="0"/>
                <a:ea typeface="ＭＳ Ｐゴシック" charset="0"/>
                <a:cs typeface="ＭＳ Ｐゴシック" charset="0"/>
              </a:rPr>
              <a:t>3.3.5</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Exemple d'attribution de ports à des VLAN</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36</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a:t>
            </a:r>
            <a:r>
              <a:rPr lang="fr-FR" sz="1200" b="0" baseline="0">
                <a:solidFill>
                  <a:schemeClr val="accent5">
                    <a:lumMod val="40000"/>
                    <a:lumOff val="60000"/>
                  </a:schemeClr>
                </a:solidFill>
              </a:rPr>
              <a:t> </a:t>
            </a:r>
            <a:r>
              <a:rPr lang="fr-FR" sz="1200">
                <a:solidFill>
                  <a:schemeClr val="accent5">
                    <a:lumMod val="40000"/>
                    <a:lumOff val="60000"/>
                  </a:schemeClr>
                </a:solidFill>
              </a:rPr>
              <a:t>Les VLAN</a:t>
            </a:r>
          </a:p>
          <a:p>
            <a:pPr rtl="0">
              <a:buFontTx/>
              <a:buNone/>
            </a:pPr>
            <a:r>
              <a:rPr lang="fr-FR" sz="1200" b="0"/>
              <a:t>3.3 - </a:t>
            </a:r>
            <a:r>
              <a:rPr lang="fr-FR">
                <a:solidFill>
                  <a:schemeClr val="accent5">
                    <a:lumMod val="40000"/>
                    <a:lumOff val="60000"/>
                  </a:schemeClr>
                </a:solidFill>
              </a:rPr>
              <a:t>Configuration de VLAN</a:t>
            </a:r>
          </a:p>
          <a:p>
            <a:pPr rtl="0">
              <a:lnSpc>
                <a:spcPct val="80000"/>
              </a:lnSpc>
              <a:buFontTx/>
              <a:buNone/>
            </a:pPr>
            <a:r>
              <a:rPr lang="fr-FR" sz="1200" kern="1200">
                <a:solidFill>
                  <a:schemeClr val="tx1"/>
                </a:solidFill>
                <a:latin typeface="Arial" charset="0"/>
                <a:ea typeface="ＭＳ Ｐゴシック" charset="0"/>
                <a:cs typeface="ＭＳ Ｐゴシック" charset="0"/>
              </a:rPr>
              <a:t>3.3.6</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VLAN de données et de voix</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37</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a:t>
            </a:r>
            <a:r>
              <a:rPr lang="fr-FR" sz="1200" b="0" baseline="0">
                <a:solidFill>
                  <a:schemeClr val="accent5">
                    <a:lumMod val="40000"/>
                    <a:lumOff val="60000"/>
                  </a:schemeClr>
                </a:solidFill>
              </a:rPr>
              <a:t> </a:t>
            </a:r>
            <a:r>
              <a:rPr lang="fr-FR" sz="1200">
                <a:solidFill>
                  <a:schemeClr val="accent5">
                    <a:lumMod val="40000"/>
                    <a:lumOff val="60000"/>
                  </a:schemeClr>
                </a:solidFill>
              </a:rPr>
              <a:t>Les VLAN</a:t>
            </a:r>
          </a:p>
          <a:p>
            <a:pPr rtl="0">
              <a:buFontTx/>
              <a:buNone/>
            </a:pPr>
            <a:r>
              <a:rPr lang="fr-FR" sz="1200" b="0"/>
              <a:t>3.3 - </a:t>
            </a:r>
            <a:r>
              <a:rPr lang="fr-FR">
                <a:solidFill>
                  <a:schemeClr val="accent5">
                    <a:lumMod val="40000"/>
                    <a:lumOff val="60000"/>
                  </a:schemeClr>
                </a:solidFill>
              </a:rPr>
              <a:t>Configuration de VLAN</a:t>
            </a:r>
          </a:p>
          <a:p>
            <a:pPr rtl="0">
              <a:lnSpc>
                <a:spcPct val="80000"/>
              </a:lnSpc>
              <a:buFontTx/>
              <a:buNone/>
            </a:pPr>
            <a:r>
              <a:rPr lang="fr-FR" sz="1200" kern="1200">
                <a:solidFill>
                  <a:schemeClr val="tx1"/>
                </a:solidFill>
                <a:latin typeface="Arial" charset="0"/>
                <a:ea typeface="ＭＳ Ｐゴシック" charset="0"/>
                <a:cs typeface="ＭＳ Ｐゴシック" charset="0"/>
              </a:rPr>
              <a:t>3.3.7</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Exemple de VLAN de données et de voix</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38</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a:t>
            </a:r>
            <a:r>
              <a:rPr lang="fr-FR" sz="1200" b="0" baseline="0">
                <a:solidFill>
                  <a:schemeClr val="accent5">
                    <a:lumMod val="40000"/>
                    <a:lumOff val="60000"/>
                  </a:schemeClr>
                </a:solidFill>
              </a:rPr>
              <a:t> </a:t>
            </a:r>
            <a:r>
              <a:rPr lang="fr-FR" sz="1200">
                <a:solidFill>
                  <a:schemeClr val="accent5">
                    <a:lumMod val="40000"/>
                    <a:lumOff val="60000"/>
                  </a:schemeClr>
                </a:solidFill>
              </a:rPr>
              <a:t>Les VLAN</a:t>
            </a:r>
          </a:p>
          <a:p>
            <a:pPr rtl="0">
              <a:buFontTx/>
              <a:buNone/>
            </a:pPr>
            <a:r>
              <a:rPr lang="fr-FR" sz="1200" b="0"/>
              <a:t>3.3 - </a:t>
            </a:r>
            <a:r>
              <a:rPr lang="fr-FR">
                <a:solidFill>
                  <a:schemeClr val="accent5">
                    <a:lumMod val="40000"/>
                    <a:lumOff val="60000"/>
                  </a:schemeClr>
                </a:solidFill>
              </a:rPr>
              <a:t>Configuration de VLAN</a:t>
            </a:r>
          </a:p>
          <a:p>
            <a:pPr rtl="0">
              <a:lnSpc>
                <a:spcPct val="80000"/>
              </a:lnSpc>
              <a:buFontTx/>
              <a:buNone/>
            </a:pPr>
            <a:r>
              <a:rPr lang="fr-FR" sz="1200" kern="1200">
                <a:solidFill>
                  <a:schemeClr val="tx1"/>
                </a:solidFill>
                <a:latin typeface="Arial" charset="0"/>
                <a:ea typeface="ＭＳ Ｐゴシック" charset="0"/>
                <a:cs typeface="ＭＳ Ｐゴシック" charset="0"/>
              </a:rPr>
              <a:t>3.3.8</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Vérifier les informations sur les VLAN</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39</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a:t>
            </a:r>
            <a:r>
              <a:rPr lang="fr-FR" sz="1200" b="0" baseline="0">
                <a:solidFill>
                  <a:schemeClr val="accent5">
                    <a:lumMod val="40000"/>
                    <a:lumOff val="60000"/>
                  </a:schemeClr>
                </a:solidFill>
              </a:rPr>
              <a:t> </a:t>
            </a:r>
            <a:r>
              <a:rPr lang="fr-FR" sz="1200">
                <a:solidFill>
                  <a:schemeClr val="accent5">
                    <a:lumMod val="40000"/>
                    <a:lumOff val="60000"/>
                  </a:schemeClr>
                </a:solidFill>
              </a:rPr>
              <a:t>Les VLAN</a:t>
            </a:r>
          </a:p>
          <a:p>
            <a:pPr rtl="0">
              <a:buFontTx/>
              <a:buNone/>
            </a:pPr>
            <a:r>
              <a:rPr lang="fr-FR" sz="1200" b="0"/>
              <a:t>3.3 - </a:t>
            </a:r>
            <a:r>
              <a:rPr lang="fr-FR">
                <a:solidFill>
                  <a:schemeClr val="accent5">
                    <a:lumMod val="40000"/>
                    <a:lumOff val="60000"/>
                  </a:schemeClr>
                </a:solidFill>
              </a:rPr>
              <a:t>Configuration de VLAN</a:t>
            </a:r>
          </a:p>
          <a:p>
            <a:pPr rtl="0">
              <a:lnSpc>
                <a:spcPct val="80000"/>
              </a:lnSpc>
              <a:buFontTx/>
              <a:buNone/>
            </a:pPr>
            <a:r>
              <a:rPr lang="fr-FR" sz="1200" kern="1200">
                <a:solidFill>
                  <a:schemeClr val="tx1"/>
                </a:solidFill>
                <a:latin typeface="Arial" charset="0"/>
                <a:ea typeface="ＭＳ Ｐゴシック" charset="0"/>
                <a:cs typeface="ＭＳ Ｐゴシック" charset="0"/>
              </a:rPr>
              <a:t>3.3.9</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Modification de l'appartenance des ports aux VLAN</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40</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a:t>
            </a:r>
            <a:r>
              <a:rPr lang="fr-FR" sz="1200" b="0" baseline="0">
                <a:solidFill>
                  <a:schemeClr val="accent5">
                    <a:lumMod val="40000"/>
                    <a:lumOff val="60000"/>
                  </a:schemeClr>
                </a:solidFill>
              </a:rPr>
              <a:t> </a:t>
            </a:r>
            <a:r>
              <a:rPr lang="fr-FR" sz="1200">
                <a:solidFill>
                  <a:schemeClr val="accent5">
                    <a:lumMod val="40000"/>
                    <a:lumOff val="60000"/>
                  </a:schemeClr>
                </a:solidFill>
              </a:rPr>
              <a:t>Les VLAN</a:t>
            </a:r>
          </a:p>
          <a:p>
            <a:pPr rtl="0">
              <a:buFontTx/>
              <a:buNone/>
            </a:pPr>
            <a:r>
              <a:rPr lang="fr-FR" sz="1200" b="0"/>
              <a:t>3.3 - </a:t>
            </a:r>
            <a:r>
              <a:rPr lang="fr-FR">
                <a:solidFill>
                  <a:schemeClr val="accent5">
                    <a:lumMod val="40000"/>
                    <a:lumOff val="60000"/>
                  </a:schemeClr>
                </a:solidFill>
              </a:rPr>
              <a:t>Configuration de VLAN</a:t>
            </a:r>
          </a:p>
          <a:p>
            <a:pPr rtl="0">
              <a:lnSpc>
                <a:spcPct val="80000"/>
              </a:lnSpc>
              <a:buFontTx/>
              <a:buNone/>
            </a:pPr>
            <a:r>
              <a:rPr lang="fr-FR" sz="1200" kern="1200">
                <a:solidFill>
                  <a:schemeClr val="tx1"/>
                </a:solidFill>
                <a:latin typeface="Arial" charset="0"/>
                <a:ea typeface="ＭＳ Ｐゴシック" charset="0"/>
                <a:cs typeface="ＭＳ Ｐゴシック" charset="0"/>
              </a:rPr>
              <a:t>3.3.10</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Suppression de VLAN</a:t>
            </a:r>
          </a:p>
          <a:p>
            <a:pPr marL="0" marR="0" lvl="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3.3.11</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Contrôleur de Syntaxe - Configuration du VLAN</a:t>
            </a:r>
          </a:p>
          <a:p>
            <a:pPr>
              <a:lnSpc>
                <a:spcPct val="80000"/>
              </a:lnSpc>
              <a:buFontTx/>
              <a:buNone/>
            </a:pPr>
            <a:endParaRPr lang="en-US" altLang="en-US"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41</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rtl="0"/>
              <a:t>6</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a:t>
            </a:r>
            <a:r>
              <a:rPr lang="fr-FR" sz="1200" b="0" baseline="0">
                <a:solidFill>
                  <a:schemeClr val="accent5">
                    <a:lumMod val="40000"/>
                    <a:lumOff val="60000"/>
                  </a:schemeClr>
                </a:solidFill>
              </a:rPr>
              <a:t> </a:t>
            </a:r>
            <a:r>
              <a:rPr lang="fr-FR" sz="1200">
                <a:solidFill>
                  <a:schemeClr val="accent5">
                    <a:lumMod val="40000"/>
                    <a:lumOff val="60000"/>
                  </a:schemeClr>
                </a:solidFill>
              </a:rPr>
              <a:t>Les VLAN</a:t>
            </a:r>
          </a:p>
          <a:p>
            <a:pPr rtl="0">
              <a:buFontTx/>
              <a:buNone/>
            </a:pPr>
            <a:r>
              <a:rPr lang="fr-FR" sz="1200" b="0"/>
              <a:t>3.3 - </a:t>
            </a:r>
            <a:r>
              <a:rPr lang="fr-FR">
                <a:solidFill>
                  <a:schemeClr val="accent5">
                    <a:lumMod val="40000"/>
                    <a:lumOff val="60000"/>
                  </a:schemeClr>
                </a:solidFill>
              </a:rPr>
              <a:t>Configuration de VLAN</a:t>
            </a:r>
          </a:p>
          <a:p>
            <a:pPr rtl="0">
              <a:lnSpc>
                <a:spcPct val="80000"/>
              </a:lnSpc>
              <a:buFontTx/>
              <a:buNone/>
            </a:pPr>
            <a:r>
              <a:rPr lang="fr-FR" sz="1200" kern="1200">
                <a:solidFill>
                  <a:schemeClr val="tx1"/>
                </a:solidFill>
                <a:latin typeface="Arial" charset="0"/>
                <a:ea typeface="ＭＳ Ｐゴシック" charset="0"/>
                <a:cs typeface="ＭＳ Ｐゴシック" charset="0"/>
              </a:rPr>
              <a:t>3.3.12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Packet Tracer - Configuration de VLAN </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42</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a:solidFill>
                  <a:schemeClr val="accent5">
                    <a:lumMod val="40000"/>
                    <a:lumOff val="60000"/>
                  </a:schemeClr>
                </a:solidFill>
              </a:rPr>
              <a:t>Les VLAN</a:t>
            </a:r>
          </a:p>
          <a:p>
            <a:pPr rtl="0">
              <a:buFontTx/>
              <a:buNone/>
            </a:pPr>
            <a:r>
              <a:rPr lang="fr-FR" sz="1200" b="0"/>
              <a:t>3.4 - </a:t>
            </a:r>
            <a:r>
              <a:rPr lang="fr-FR">
                <a:solidFill>
                  <a:schemeClr val="accent5">
                    <a:lumMod val="40000"/>
                    <a:lumOff val="60000"/>
                  </a:schemeClr>
                </a:solidFill>
              </a:rPr>
              <a:t>Agrégations de VLAN</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43</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a:solidFill>
                  <a:schemeClr val="accent5">
                    <a:lumMod val="40000"/>
                    <a:lumOff val="60000"/>
                  </a:schemeClr>
                </a:solidFill>
              </a:rPr>
              <a:t>Les VLAN</a:t>
            </a:r>
          </a:p>
          <a:p>
            <a:pPr rtl="0">
              <a:buFontTx/>
              <a:buNone/>
            </a:pPr>
            <a:r>
              <a:rPr lang="fr-FR" sz="1200" b="0"/>
              <a:t>3.4 - </a:t>
            </a:r>
            <a:r>
              <a:rPr lang="fr-FR">
                <a:solidFill>
                  <a:schemeClr val="accent5">
                    <a:lumMod val="40000"/>
                    <a:lumOff val="60000"/>
                  </a:schemeClr>
                </a:solidFill>
              </a:rPr>
              <a:t>Agrégations de VLAN</a:t>
            </a:r>
          </a:p>
          <a:p>
            <a:pPr rtl="0"/>
            <a:r>
              <a:rPr lang="fr-FR"/>
              <a:t>3.4.1</a:t>
            </a:r>
            <a:r>
              <a:rPr lang="fr-FR" baseline="0"/>
              <a:t>- </a:t>
            </a:r>
            <a:r>
              <a:rPr lang="fr-FR"/>
              <a:t>Commandes de configuration de trunk</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44</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a:solidFill>
                  <a:schemeClr val="accent5">
                    <a:lumMod val="40000"/>
                    <a:lumOff val="60000"/>
                  </a:schemeClr>
                </a:solidFill>
              </a:rPr>
              <a:t>Les VLAN</a:t>
            </a:r>
          </a:p>
          <a:p>
            <a:pPr rtl="0">
              <a:buFontTx/>
              <a:buNone/>
            </a:pPr>
            <a:r>
              <a:rPr lang="fr-FR" sz="1200" b="0"/>
              <a:t>3.4 - </a:t>
            </a:r>
            <a:r>
              <a:rPr lang="fr-FR">
                <a:solidFill>
                  <a:schemeClr val="accent5">
                    <a:lumMod val="40000"/>
                    <a:lumOff val="60000"/>
                  </a:schemeClr>
                </a:solidFill>
              </a:rPr>
              <a:t>Agrégations de VLAN</a:t>
            </a:r>
          </a:p>
          <a:p>
            <a:pPr rtl="0"/>
            <a:r>
              <a:rPr lang="fr-FR"/>
              <a:t>3.4.2</a:t>
            </a:r>
            <a:r>
              <a:rPr lang="fr-FR" baseline="0"/>
              <a:t> - </a:t>
            </a:r>
            <a:r>
              <a:rPr lang="fr-FR"/>
              <a:t>Exemple de configuration de trunk</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45</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a:solidFill>
                  <a:schemeClr val="accent5">
                    <a:lumMod val="40000"/>
                    <a:lumOff val="60000"/>
                  </a:schemeClr>
                </a:solidFill>
              </a:rPr>
              <a:t>Les VLAN</a:t>
            </a:r>
          </a:p>
          <a:p>
            <a:pPr rtl="0">
              <a:buFontTx/>
              <a:buNone/>
            </a:pPr>
            <a:r>
              <a:rPr lang="fr-FR" sz="1200" b="0"/>
              <a:t>3.4 - </a:t>
            </a:r>
            <a:r>
              <a:rPr lang="fr-FR">
                <a:solidFill>
                  <a:schemeClr val="accent5">
                    <a:lumMod val="40000"/>
                    <a:lumOff val="60000"/>
                  </a:schemeClr>
                </a:solidFill>
              </a:rPr>
              <a:t>Agrégations de VLAN</a:t>
            </a:r>
          </a:p>
          <a:p>
            <a:pPr rtl="0"/>
            <a:r>
              <a:rPr lang="fr-FR"/>
              <a:t>3.4.3</a:t>
            </a:r>
            <a:r>
              <a:rPr lang="fr-FR" baseline="0"/>
              <a:t> - </a:t>
            </a:r>
            <a:r>
              <a:rPr lang="fr-FR"/>
              <a:t>Vérifier la configuration du trunk</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46</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a:solidFill>
                  <a:schemeClr val="accent5">
                    <a:lumMod val="40000"/>
                    <a:lumOff val="60000"/>
                  </a:schemeClr>
                </a:solidFill>
              </a:rPr>
              <a:t>Les VLAN</a:t>
            </a:r>
          </a:p>
          <a:p>
            <a:pPr rtl="0">
              <a:buFontTx/>
              <a:buNone/>
            </a:pPr>
            <a:r>
              <a:rPr lang="fr-FR" sz="1200" b="0"/>
              <a:t>3.4 - </a:t>
            </a:r>
            <a:r>
              <a:rPr lang="fr-FR">
                <a:solidFill>
                  <a:schemeClr val="accent5">
                    <a:lumMod val="40000"/>
                    <a:lumOff val="60000"/>
                  </a:schemeClr>
                </a:solidFill>
              </a:rPr>
              <a:t>Agrégations de VLAN</a:t>
            </a:r>
          </a:p>
          <a:p>
            <a:pPr rtl="0"/>
            <a:r>
              <a:rPr lang="fr-FR"/>
              <a:t>3.4.4</a:t>
            </a:r>
            <a:r>
              <a:rPr lang="fr-FR" baseline="0"/>
              <a:t> - </a:t>
            </a:r>
            <a:r>
              <a:rPr lang="fr-FR"/>
              <a:t>Réinitialisation du trunk à l’état par défaut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47</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a:solidFill>
                  <a:schemeClr val="accent5">
                    <a:lumMod val="40000"/>
                    <a:lumOff val="60000"/>
                  </a:schemeClr>
                </a:solidFill>
              </a:rPr>
              <a:t>Les VLAN</a:t>
            </a:r>
          </a:p>
          <a:p>
            <a:pPr rtl="0">
              <a:buFontTx/>
              <a:buNone/>
            </a:pPr>
            <a:r>
              <a:rPr lang="fr-FR" sz="1200" b="0"/>
              <a:t>3.4 - </a:t>
            </a:r>
            <a:r>
              <a:rPr lang="fr-FR">
                <a:solidFill>
                  <a:schemeClr val="accent5">
                    <a:lumMod val="40000"/>
                    <a:lumOff val="60000"/>
                  </a:schemeClr>
                </a:solidFill>
              </a:rPr>
              <a:t>Agrégations de VLAN</a:t>
            </a:r>
          </a:p>
          <a:p>
            <a:pPr rtl="0"/>
            <a:r>
              <a:rPr lang="fr-FR"/>
              <a:t>3.4.4</a:t>
            </a:r>
            <a:r>
              <a:rPr lang="fr-FR" baseline="0"/>
              <a:t> - </a:t>
            </a:r>
            <a:r>
              <a:rPr lang="fr-FR"/>
              <a:t>Réinitialisation du trunk à l’état par défaut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48</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a:solidFill>
                  <a:schemeClr val="accent5">
                    <a:lumMod val="40000"/>
                    <a:lumOff val="60000"/>
                  </a:schemeClr>
                </a:solidFill>
              </a:rPr>
              <a:t>Les VLAN</a:t>
            </a:r>
          </a:p>
          <a:p>
            <a:pPr rtl="0">
              <a:buFontTx/>
              <a:buNone/>
            </a:pPr>
            <a:r>
              <a:rPr lang="fr-FR" sz="1200" b="0"/>
              <a:t>3.4 - </a:t>
            </a:r>
            <a:r>
              <a:rPr lang="fr-FR">
                <a:solidFill>
                  <a:schemeClr val="accent5">
                    <a:lumMod val="40000"/>
                    <a:lumOff val="60000"/>
                  </a:schemeClr>
                </a:solidFill>
              </a:rPr>
              <a:t>Agrégations de VLAN</a:t>
            </a:r>
          </a:p>
          <a:p>
            <a:pPr rtl="0"/>
            <a:r>
              <a:rPr lang="fr-FR"/>
              <a:t>3.4.5</a:t>
            </a:r>
            <a:r>
              <a:rPr lang="fr-FR" baseline="0"/>
              <a:t> - </a:t>
            </a:r>
            <a:r>
              <a:rPr lang="fr-FR"/>
              <a:t>Packet Tracer - Configuration de trunk</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49</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a:solidFill>
                  <a:schemeClr val="accent5">
                    <a:lumMod val="40000"/>
                    <a:lumOff val="60000"/>
                  </a:schemeClr>
                </a:solidFill>
              </a:rPr>
              <a:t>Les VLAN</a:t>
            </a:r>
          </a:p>
          <a:p>
            <a:pPr rtl="0">
              <a:buFontTx/>
              <a:buNone/>
            </a:pPr>
            <a:r>
              <a:rPr lang="fr-FR" sz="1200" b="0"/>
              <a:t>3.4 - </a:t>
            </a:r>
            <a:r>
              <a:rPr lang="fr-FR">
                <a:solidFill>
                  <a:schemeClr val="accent5">
                    <a:lumMod val="40000"/>
                    <a:lumOff val="60000"/>
                  </a:schemeClr>
                </a:solidFill>
              </a:rPr>
              <a:t>Agrégations de VLAN</a:t>
            </a:r>
          </a:p>
          <a:p>
            <a:pPr rtl="0"/>
            <a:r>
              <a:rPr lang="fr-FR"/>
              <a:t>3.4.6</a:t>
            </a:r>
            <a:r>
              <a:rPr lang="fr-FR" baseline="0"/>
              <a:t> – PTPM et </a:t>
            </a:r>
            <a:r>
              <a:rPr lang="fr-FR"/>
              <a:t>Travaux Pratiques – Configurer les VLANs et de les truncs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50</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3.5 - </a:t>
            </a:r>
            <a:r>
              <a:rPr lang="fr-FR">
                <a:solidFill>
                  <a:schemeClr val="accent5">
                    <a:lumMod val="40000"/>
                    <a:lumOff val="60000"/>
                  </a:schemeClr>
                </a:solidFill>
              </a:rPr>
              <a:t>Protocole DTP (Dynamic Trunking Protocol)</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51</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7</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3.5 - </a:t>
            </a:r>
            <a:r>
              <a:rPr lang="fr-FR">
                <a:solidFill>
                  <a:schemeClr val="accent5">
                    <a:lumMod val="40000"/>
                    <a:lumOff val="60000"/>
                  </a:schemeClr>
                </a:solidFill>
              </a:rPr>
              <a:t>Protocole DTP (Dynamic Trunking Protocol)</a:t>
            </a:r>
          </a:p>
          <a:p>
            <a:pPr rtl="0">
              <a:lnSpc>
                <a:spcPct val="80000"/>
              </a:lnSpc>
              <a:buFontTx/>
              <a:buNone/>
            </a:pPr>
            <a:r>
              <a:rPr lang="fr-FR">
                <a:latin typeface="Arial" charset="0"/>
              </a:rPr>
              <a:t>3.5.1 - </a:t>
            </a:r>
            <a:r>
              <a:rPr lang="fr-FR"/>
              <a:t>Présentation du protocole DTP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52</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3.5 - </a:t>
            </a:r>
            <a:r>
              <a:rPr lang="fr-FR">
                <a:solidFill>
                  <a:schemeClr val="accent5">
                    <a:lumMod val="40000"/>
                    <a:lumOff val="60000"/>
                  </a:schemeClr>
                </a:solidFill>
              </a:rPr>
              <a:t>Protocole DTP (Dynamic Trunking Protocol)</a:t>
            </a:r>
          </a:p>
          <a:p>
            <a:pPr rtl="0">
              <a:lnSpc>
                <a:spcPct val="80000"/>
              </a:lnSpc>
              <a:buFontTx/>
              <a:buNone/>
            </a:pPr>
            <a:r>
              <a:rPr lang="fr-FR">
                <a:latin typeface="Arial" charset="0"/>
              </a:rPr>
              <a:t>3.5.2 - </a:t>
            </a:r>
            <a:r>
              <a:rPr lang="fr-FR"/>
              <a:t>Modes d'interface négociés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53</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3.5 - </a:t>
            </a:r>
            <a:r>
              <a:rPr lang="fr-FR">
                <a:solidFill>
                  <a:schemeClr val="accent5">
                    <a:lumMod val="40000"/>
                    <a:lumOff val="60000"/>
                  </a:schemeClr>
                </a:solidFill>
              </a:rPr>
              <a:t>Protocole DTP (Dynamic Trunking Protocol)</a:t>
            </a:r>
          </a:p>
          <a:p>
            <a:pPr rtl="0">
              <a:lnSpc>
                <a:spcPct val="80000"/>
              </a:lnSpc>
              <a:buFontTx/>
              <a:buNone/>
            </a:pPr>
            <a:r>
              <a:rPr lang="fr-FR">
                <a:latin typeface="Arial" charset="0"/>
              </a:rPr>
              <a:t>3.5.3 — </a:t>
            </a:r>
            <a:r>
              <a:rPr lang="fr-FR" sz="1200"/>
              <a:t>Résultats d'une configuration du protocole DTP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54</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3.5 - </a:t>
            </a:r>
            <a:r>
              <a:rPr lang="fr-FR">
                <a:solidFill>
                  <a:schemeClr val="accent5">
                    <a:lumMod val="40000"/>
                    <a:lumOff val="60000"/>
                  </a:schemeClr>
                </a:solidFill>
              </a:rPr>
              <a:t>Protocole DTP (Dynamic Trunking Protocol)</a:t>
            </a:r>
          </a:p>
          <a:p>
            <a:pPr rtl="0">
              <a:lnSpc>
                <a:spcPct val="80000"/>
              </a:lnSpc>
              <a:buFontTx/>
              <a:buNone/>
            </a:pPr>
            <a:r>
              <a:rPr lang="fr-FR">
                <a:latin typeface="Arial" charset="0"/>
              </a:rPr>
              <a:t>3.5.4 - </a:t>
            </a:r>
            <a:r>
              <a:rPr lang="fr-FR" sz="1200"/>
              <a:t>Vérification du mode DTP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55</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3.5 - </a:t>
            </a:r>
            <a:r>
              <a:rPr lang="fr-FR">
                <a:solidFill>
                  <a:schemeClr val="accent5">
                    <a:lumMod val="40000"/>
                    <a:lumOff val="60000"/>
                  </a:schemeClr>
                </a:solidFill>
              </a:rPr>
              <a:t>Protocole DTP (Dynamic Trunking Protocol)</a:t>
            </a:r>
          </a:p>
          <a:p>
            <a:pPr rtl="0">
              <a:lnSpc>
                <a:spcPct val="80000"/>
              </a:lnSpc>
              <a:buFontTx/>
              <a:buNone/>
            </a:pPr>
            <a:r>
              <a:rPr lang="fr-FR">
                <a:latin typeface="Arial" charset="0"/>
              </a:rPr>
              <a:t>3.5.5 - </a:t>
            </a:r>
            <a:r>
              <a:rPr lang="fr-FR"/>
              <a:t>Packet Tracer - Configuration de protocole DTP</a:t>
            </a:r>
          </a:p>
          <a:p>
            <a:pPr rtl="0">
              <a:buFontTx/>
              <a:buNone/>
            </a:pPr>
            <a:r>
              <a:rPr lang="fr-FR"/>
              <a:t>3.5.6 </a:t>
            </a:r>
            <a:r>
              <a:rPr lang="fr-FR" sz="1200">
                <a:effectLst/>
              </a:rPr>
              <a:t>- Vérifiez votre compréhension - </a:t>
            </a:r>
            <a:r>
              <a:rPr lang="fr-FR" sz="1200" baseline="0">
                <a:effectLst/>
              </a:rPr>
              <a:t> </a:t>
            </a:r>
            <a:r>
              <a:rPr lang="fr-FR">
                <a:solidFill>
                  <a:schemeClr val="accent5">
                    <a:lumMod val="40000"/>
                    <a:lumOff val="60000"/>
                  </a:schemeClr>
                </a:solidFill>
              </a:rPr>
              <a:t>Protocole DTP (Dynamic Trunking Protocol)</a:t>
            </a:r>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56</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3.6 - </a:t>
            </a:r>
            <a:r>
              <a:rPr lang="fr-FR">
                <a:solidFill>
                  <a:schemeClr val="accent5">
                    <a:lumMod val="40000"/>
                    <a:lumOff val="60000"/>
                  </a:schemeClr>
                </a:solidFill>
              </a:rPr>
              <a:t>Module pratique et questionnaire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57</a:t>
            </a:fld>
            <a:endParaRPr>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3.6 - </a:t>
            </a:r>
            <a:r>
              <a:rPr lang="fr-FR">
                <a:solidFill>
                  <a:schemeClr val="accent5">
                    <a:lumMod val="40000"/>
                    <a:lumOff val="60000"/>
                  </a:schemeClr>
                </a:solidFill>
              </a:rPr>
              <a:t>Module pratique et questionnaire </a:t>
            </a:r>
          </a:p>
          <a:p>
            <a:pPr rtl="0">
              <a:lnSpc>
                <a:spcPct val="80000"/>
              </a:lnSpc>
              <a:buFontTx/>
              <a:buNone/>
            </a:pPr>
            <a:r>
              <a:rPr lang="fr-FR">
                <a:latin typeface="Arial" charset="0"/>
              </a:rPr>
              <a:t>3.6.1</a:t>
            </a:r>
            <a:r>
              <a:rPr lang="fr-FR" baseline="0">
                <a:latin typeface="Arial" charset="0"/>
              </a:rPr>
              <a:t> </a:t>
            </a:r>
            <a:r>
              <a:rPr lang="fr-FR" baseline="0"/>
              <a:t>- </a:t>
            </a:r>
            <a:r>
              <a:rPr lang="fr-FR"/>
              <a:t>Packet Tracer - Mise en œuvre de VLAN et de Trunking</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58</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3.6 - </a:t>
            </a:r>
            <a:r>
              <a:rPr lang="fr-FR">
                <a:solidFill>
                  <a:schemeClr val="accent5">
                    <a:lumMod val="40000"/>
                    <a:lumOff val="60000"/>
                  </a:schemeClr>
                </a:solidFill>
              </a:rPr>
              <a:t>Module pratique et questionnaire </a:t>
            </a:r>
          </a:p>
          <a:p>
            <a:pPr rtl="0">
              <a:lnSpc>
                <a:spcPct val="80000"/>
              </a:lnSpc>
              <a:buFontTx/>
              <a:buNone/>
            </a:pPr>
            <a:r>
              <a:rPr lang="fr-FR">
                <a:latin typeface="Arial" charset="0"/>
              </a:rPr>
              <a:t>3.6.2</a:t>
            </a:r>
            <a:r>
              <a:rPr lang="fr-FR" baseline="0">
                <a:latin typeface="Arial" charset="0"/>
              </a:rPr>
              <a:t> </a:t>
            </a:r>
            <a:r>
              <a:rPr lang="fr-FR" baseline="0"/>
              <a:t>- </a:t>
            </a:r>
            <a:r>
              <a:rPr lang="fr-FR"/>
              <a:t>Packet Tracer - Mise en œuvre de VLAN et de Trunking</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59</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3.6 - </a:t>
            </a:r>
            <a:r>
              <a:rPr lang="fr-FR">
                <a:solidFill>
                  <a:schemeClr val="accent5">
                    <a:lumMod val="40000"/>
                    <a:lumOff val="60000"/>
                  </a:schemeClr>
                </a:solidFill>
              </a:rPr>
              <a:t>Module pratique et questionnaire </a:t>
            </a:r>
          </a:p>
          <a:p>
            <a:pPr rtl="0">
              <a:lnSpc>
                <a:spcPct val="80000"/>
              </a:lnSpc>
              <a:buFontTx/>
              <a:buNone/>
            </a:pPr>
            <a:r>
              <a:rPr lang="fr-FR">
                <a:latin typeface="Arial" charset="0"/>
              </a:rPr>
              <a:t>3.6.3</a:t>
            </a:r>
            <a:r>
              <a:rPr lang="fr-FR" baseline="0">
                <a:latin typeface="Arial" charset="0"/>
              </a:rPr>
              <a:t> - </a:t>
            </a:r>
            <a:r>
              <a:rPr lang="fr-FR"/>
              <a:t>Qu'est-ce que j'ai appris dans ce module?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60</a:t>
            </a:fld>
            <a:endParaRPr>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Les VLAN</a:t>
            </a:r>
          </a:p>
          <a:p>
            <a:pPr rtl="0">
              <a:buFontTx/>
              <a:buNone/>
            </a:pPr>
            <a:r>
              <a:rPr lang="fr-FR" sz="1200" b="0"/>
              <a:t>3.6 - </a:t>
            </a:r>
            <a:r>
              <a:rPr lang="fr-FR">
                <a:solidFill>
                  <a:schemeClr val="accent5">
                    <a:lumMod val="40000"/>
                    <a:lumOff val="60000"/>
                  </a:schemeClr>
                </a:solidFill>
              </a:rPr>
              <a:t>Module pratique et questionnaire </a:t>
            </a:r>
          </a:p>
          <a:p>
            <a:pPr rtl="0">
              <a:lnSpc>
                <a:spcPct val="80000"/>
              </a:lnSpc>
              <a:buFontTx/>
              <a:buNone/>
            </a:pPr>
            <a:r>
              <a:rPr lang="fr-FR">
                <a:latin typeface="Arial" charset="0"/>
              </a:rPr>
              <a:t>3.6.3</a:t>
            </a:r>
            <a:r>
              <a:rPr lang="fr-FR" baseline="0">
                <a:latin typeface="Arial" charset="0"/>
              </a:rPr>
              <a:t> - </a:t>
            </a:r>
            <a:r>
              <a:rPr lang="fr-FR"/>
              <a:t>Qu'est-ce que j'ai appris dans ce module? (Cont.)</a:t>
            </a:r>
          </a:p>
          <a:p>
            <a:pPr rtl="0">
              <a:lnSpc>
                <a:spcPct val="80000"/>
              </a:lnSpc>
              <a:buFontTx/>
              <a:buNone/>
            </a:pPr>
            <a:r>
              <a:rPr lang="fr-FR"/>
              <a:t>3.6.4 - Module Questionnaire -</a:t>
            </a:r>
            <a:r>
              <a:rPr lang="fr-FR" baseline="0"/>
              <a:t> </a:t>
            </a:r>
            <a:r>
              <a:rPr lang="fr-FR"/>
              <a:t>Protocoles et Modèles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61</a:t>
            </a:fld>
            <a:endParaRPr>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8</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pPr rtl="0"/>
              <a:t>62</a:t>
            </a:fld>
            <a:endParaRP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fr-FR">
                <a:latin typeface="Arial" charset="0"/>
              </a:rPr>
              <a:t>Nouveaux termes/commandes</a:t>
            </a:r>
          </a:p>
        </p:txBody>
      </p:sp>
    </p:spTree>
    <p:extLst>
      <p:ext uri="{BB962C8B-B14F-4D97-AF65-F5344CB8AC3E}">
        <p14:creationId xmlns:p14="http://schemas.microsoft.com/office/powerpoint/2010/main" val="42729227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pPr rtl="0"/>
              <a:t>63</a:t>
            </a:fld>
            <a:endParaRP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fr-FR">
                <a:latin typeface="Arial" charset="0"/>
              </a:rPr>
              <a:t>Nouveaux termes/commandes</a:t>
            </a:r>
          </a:p>
        </p:txBody>
      </p:sp>
    </p:spTree>
    <p:extLst>
      <p:ext uri="{BB962C8B-B14F-4D97-AF65-F5344CB8AC3E}">
        <p14:creationId xmlns:p14="http://schemas.microsoft.com/office/powerpoint/2010/main" val="2490203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9</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10</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11</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684627" y="4741653"/>
            <a:ext cx="2840899" cy="154518"/>
          </a:xfrm>
          <a:prstGeom prst="rect">
            <a:avLst/>
          </a:prstGeom>
          <a:noFill/>
          <a:ln w="9525">
            <a:noFill/>
            <a:miter lim="800000"/>
            <a:headEnd/>
            <a:tailEnd/>
          </a:ln>
          <a:effectLst/>
        </p:spPr>
        <p:txBody>
          <a:bodyPr wrap="square"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©2021 Cisco et/ou ses filiales. Tous droits réservés.   Informations confidentielles</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pPr rtl="0"/>
            <a:r>
              <a:rPr lang="fr-FR" sz="4000">
                <a:solidFill>
                  <a:schemeClr val="accent5">
                    <a:lumMod val="40000"/>
                    <a:lumOff val="60000"/>
                  </a:schemeClr>
                </a:solidFill>
              </a:rPr>
              <a:t>Module 3:Les VLAN</a:t>
            </a:r>
          </a:p>
        </p:txBody>
      </p:sp>
      <p:sp>
        <p:nvSpPr>
          <p:cNvPr id="5" name="Text Placeholder 4"/>
          <p:cNvSpPr>
            <a:spLocks noGrp="1"/>
          </p:cNvSpPr>
          <p:nvPr>
            <p:ph type="body" sz="quarter" idx="13"/>
          </p:nvPr>
        </p:nvSpPr>
        <p:spPr>
          <a:xfrm>
            <a:off x="469497" y="3127609"/>
            <a:ext cx="5925246" cy="299001"/>
          </a:xfrm>
        </p:spPr>
        <p:txBody>
          <a:bodyPr/>
          <a:lstStyle/>
          <a:p>
            <a:pPr rtl="0"/>
            <a:r>
              <a:rPr lang="fr-FR">
                <a:solidFill>
                  <a:schemeClr val="bg2">
                    <a:lumMod val="40000"/>
                    <a:lumOff val="60000"/>
                  </a:schemeClr>
                </a:solidFill>
              </a:rPr>
              <a:t>Contenu pédagogique de l'instructeur</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Notions de base sur la commutation, le routage et le sans fil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32375"/>
          </a:xfrm>
        </p:spPr>
        <p:txBody>
          <a:bodyPr/>
          <a:lstStyle/>
          <a:p>
            <a:pPr rtl="0"/>
            <a:r>
              <a:rPr lang="fr-FR"/>
              <a:t>Module 3: Meilleures Pratiques (Suite)</a:t>
            </a:r>
          </a:p>
        </p:txBody>
      </p:sp>
      <p:sp>
        <p:nvSpPr>
          <p:cNvPr id="11266" name="Rectangle 34"/>
          <p:cNvSpPr>
            <a:spLocks noGrp="1" noChangeArrowheads="1"/>
          </p:cNvSpPr>
          <p:nvPr>
            <p:ph idx="1"/>
          </p:nvPr>
        </p:nvSpPr>
        <p:spPr>
          <a:xfrm>
            <a:off x="145358" y="685800"/>
            <a:ext cx="8853286" cy="4107098"/>
          </a:xfrm>
        </p:spPr>
        <p:txBody>
          <a:bodyPr/>
          <a:lstStyle/>
          <a:p>
            <a:pPr marL="0" lvl="0" indent="0" rtl="0">
              <a:buNone/>
            </a:pPr>
            <a:r>
              <a:rPr lang="fr-FR" sz="1600"/>
              <a:t>Rubrique 3.2 (suite)</a:t>
            </a:r>
          </a:p>
          <a:p>
            <a:pPr lvl="1" rtl="0"/>
            <a:r>
              <a:rPr lang="fr-FR" sz="1600"/>
              <a:t>Le trafic vocal est l'un des plus sensibles que nous ayons en ce qui concerne la QoS par rapport au trafic de données.</a:t>
            </a:r>
          </a:p>
          <a:p>
            <a:pPr lvl="1" rtl="0"/>
            <a:r>
              <a:rPr lang="fr-FR" sz="1600"/>
              <a:t>Expliquer également comment un téléphone VoIP démarre peut aider la classe à comprendre pourquoi le trafic voix et données sont séparés. Lorsque CDP indique au téléphone quel VLAN il est sur le téléphone marquera son trafic pour DHCP et demandera une adresse IP, mais le serveur DHCP a quelques informations critiques à transmettre au téléphone.  L'option 150 du serveur DHCP indique au téléphone VoIP où se trouve le serveur TFTP.  Le serveur TFTP a le firmware du téléphone. Ce micrologiciel indique au téléphone les fonctions qu'il peut exécuter, comme le transfert d'appels, le parcage d'appels, les conférences téléphoniques, mais surtout ce que font les boutons du téléphone, par exemple le(s) numéro(s) de téléphone associés au téléphone, les numéros abrégés, etc. Le téléphone ne pourra pas démarrer s'il reçoit une adresse IP pour le réseau de données plutôt que pour la voix. </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190101320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4000" cy="625642"/>
          </a:xfrm>
        </p:spPr>
        <p:txBody>
          <a:bodyPr/>
          <a:lstStyle/>
          <a:p>
            <a:pPr rtl="0"/>
            <a:r>
              <a:rPr lang="fr-FR"/>
              <a:t>Module 3: Meilleures Pratiques (Suite)</a:t>
            </a:r>
          </a:p>
        </p:txBody>
      </p:sp>
      <p:sp>
        <p:nvSpPr>
          <p:cNvPr id="11266" name="Rectangle 34"/>
          <p:cNvSpPr>
            <a:spLocks noGrp="1" noChangeArrowheads="1"/>
          </p:cNvSpPr>
          <p:nvPr>
            <p:ph idx="1"/>
          </p:nvPr>
        </p:nvSpPr>
        <p:spPr>
          <a:xfrm>
            <a:off x="120316" y="685800"/>
            <a:ext cx="8867273" cy="3814011"/>
          </a:xfrm>
        </p:spPr>
        <p:txBody>
          <a:bodyPr/>
          <a:lstStyle/>
          <a:p>
            <a:pPr marL="0" indent="0" rtl="0">
              <a:buNone/>
            </a:pPr>
            <a:r>
              <a:rPr lang="fr-FR" sz="1600"/>
              <a:t>Rubrique 3.3</a:t>
            </a:r>
          </a:p>
          <a:p>
            <a:pPr lvl="1" rtl="0"/>
            <a:r>
              <a:rPr lang="fr-FR" sz="1600"/>
              <a:t>Que la classe vous indique la différence entre les VLAN étendus et normaux.</a:t>
            </a:r>
          </a:p>
          <a:p>
            <a:pPr lvl="1" rtl="0"/>
            <a:r>
              <a:rPr lang="fr-FR" sz="1600"/>
              <a:t>La classe crée les deux types de VLAN dans Packet Tracer. Vous pouvez en avoir besoin pour mettre le commutateur en mode transparent VTP pour créer les VLAN étendus.</a:t>
            </a:r>
          </a:p>
          <a:p>
            <a:pPr marL="0" indent="0" rtl="0">
              <a:lnSpc>
                <a:spcPct val="85000"/>
              </a:lnSpc>
              <a:spcBef>
                <a:spcPct val="30000"/>
              </a:spcBef>
              <a:buNone/>
            </a:pPr>
            <a:r>
              <a:rPr lang="fr-FR" sz="1600"/>
              <a:t>Rubrique 3.4</a:t>
            </a:r>
          </a:p>
          <a:p>
            <a:pPr lvl="1" rtl="0">
              <a:lnSpc>
                <a:spcPct val="85000"/>
              </a:lnSpc>
              <a:spcBef>
                <a:spcPct val="30000"/>
              </a:spcBef>
            </a:pPr>
            <a:r>
              <a:rPr lang="fr-FR" sz="1600"/>
              <a:t>Dites à la classe de créer un trunc dans Packet Tracer entre deux commutateurs.  Qu'ils changent le VLAN natif et voyez s'ils commencent à recevoir des messages d'erreur CDP.</a:t>
            </a:r>
          </a:p>
          <a:p>
            <a:pPr lvl="1" rtl="0">
              <a:lnSpc>
                <a:spcPct val="85000"/>
              </a:lnSpc>
              <a:spcBef>
                <a:spcPct val="30000"/>
              </a:spcBef>
            </a:pPr>
            <a:r>
              <a:rPr lang="fr-FR" sz="1600"/>
              <a:t>Une bonne pratique consiste à utiliser la commande range et à arrêter toutes les interfaces sur tous les commutateurs avant de commencer les Travaux Pratiques.  Cela aidera les truncs à apparaître proprement et sans erreurs CDP.  Rappelez simplement aux élèves de mettre en place toutes les interfaces au fur et à mesure qu'ils les configurent pour une utilisation.</a:t>
            </a:r>
          </a:p>
          <a:p>
            <a:pPr marL="0" indent="0">
              <a:lnSpc>
                <a:spcPct val="85000"/>
              </a:lnSpc>
              <a:spcBef>
                <a:spcPct val="30000"/>
              </a:spcBef>
              <a:buNone/>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2483212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4000" cy="625642"/>
          </a:xfrm>
        </p:spPr>
        <p:txBody>
          <a:bodyPr/>
          <a:lstStyle/>
          <a:p>
            <a:pPr rtl="0"/>
            <a:r>
              <a:rPr lang="fr-FR"/>
              <a:t>Module 3: Meilleures Pratiques (Suite)</a:t>
            </a:r>
          </a:p>
        </p:txBody>
      </p:sp>
      <p:sp>
        <p:nvSpPr>
          <p:cNvPr id="11266" name="Rectangle 34"/>
          <p:cNvSpPr>
            <a:spLocks noGrp="1" noChangeArrowheads="1"/>
          </p:cNvSpPr>
          <p:nvPr>
            <p:ph idx="1"/>
          </p:nvPr>
        </p:nvSpPr>
        <p:spPr>
          <a:xfrm>
            <a:off x="0" y="685800"/>
            <a:ext cx="9144000" cy="4107098"/>
          </a:xfrm>
        </p:spPr>
        <p:txBody>
          <a:bodyPr/>
          <a:lstStyle/>
          <a:p>
            <a:pPr marL="0" indent="0">
              <a:lnSpc>
                <a:spcPct val="85000"/>
              </a:lnSpc>
              <a:spcBef>
                <a:spcPct val="30000"/>
              </a:spcBef>
              <a:buNone/>
            </a:pPr>
            <a:endParaRPr lang="en-US" sz="1600" dirty="0"/>
          </a:p>
          <a:p>
            <a:pPr marL="0" indent="0" rtl="0">
              <a:lnSpc>
                <a:spcPct val="85000"/>
              </a:lnSpc>
              <a:spcBef>
                <a:spcPct val="30000"/>
              </a:spcBef>
              <a:buNone/>
            </a:pPr>
            <a:r>
              <a:rPr lang="fr-FR" sz="1600"/>
              <a:t>Rubrique 3.5</a:t>
            </a:r>
          </a:p>
          <a:p>
            <a:pPr lvl="1" rtl="0">
              <a:lnSpc>
                <a:spcPct val="85000"/>
              </a:lnSpc>
              <a:spcBef>
                <a:spcPct val="30000"/>
              </a:spcBef>
              <a:buFont typeface="Arial" panose="020B0604020202020204" pitchFamily="34" charset="0"/>
              <a:buChar char="•"/>
            </a:pPr>
            <a:r>
              <a:rPr lang="fr-FR" sz="1600"/>
              <a:t>Expliquez l'importance des problèmes PAO et pourquoi Cisco recommande de créer un trunc ou une interface d'accès statiquement sur l'un ou l'autre avec l'utilisation de PAO.</a:t>
            </a:r>
          </a:p>
          <a:p>
            <a:pPr lvl="1" rtl="0">
              <a:lnSpc>
                <a:spcPct val="85000"/>
              </a:lnSpc>
              <a:spcBef>
                <a:spcPct val="30000"/>
              </a:spcBef>
              <a:buFont typeface="Arial" panose="020B0604020202020204" pitchFamily="34" charset="0"/>
              <a:buChar char="•"/>
            </a:pPr>
            <a:r>
              <a:rPr lang="fr-FR" sz="1600"/>
              <a:t>Soulignez à la classe que les configurations de trunc et d'accès de chaque côté d'une liaison n'auront aucune communication. </a:t>
            </a:r>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76847927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pPr rtl="0"/>
            <a:r>
              <a:rPr lang="fr-FR" sz="4600">
                <a:solidFill>
                  <a:schemeClr val="accent5">
                    <a:lumMod val="40000"/>
                    <a:lumOff val="60000"/>
                  </a:schemeClr>
                </a:solidFill>
              </a:rPr>
              <a:t>Module 3: </a:t>
            </a:r>
            <a:r>
              <a:rPr lang="fr-FR" sz="4800">
                <a:solidFill>
                  <a:schemeClr val="accent5">
                    <a:lumMod val="40000"/>
                    <a:lumOff val="60000"/>
                  </a:schemeClr>
                </a:solidFill>
              </a:rPr>
              <a:t>Les VLAN</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Notions de base sur la commutation, le routage et le sans fil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rtl="0" eaLnBrk="1" hangingPunct="1"/>
            <a:r>
              <a:rPr lang="fr-FR"/>
              <a:t>Objectifs du Module</a:t>
            </a:r>
          </a:p>
        </p:txBody>
      </p:sp>
      <p:sp>
        <p:nvSpPr>
          <p:cNvPr id="6147" name="Rectangle 34"/>
          <p:cNvSpPr>
            <a:spLocks noGrp="1" noChangeArrowheads="1"/>
          </p:cNvSpPr>
          <p:nvPr>
            <p:ph idx="1"/>
          </p:nvPr>
        </p:nvSpPr>
        <p:spPr>
          <a:xfrm>
            <a:off x="146304" y="705374"/>
            <a:ext cx="8769026" cy="889134"/>
          </a:xfrm>
        </p:spPr>
        <p:txBody>
          <a:bodyPr/>
          <a:lstStyle/>
          <a:p>
            <a:pPr marL="0" indent="0" rtl="0">
              <a:spcBef>
                <a:spcPct val="30000"/>
              </a:spcBef>
              <a:buNone/>
            </a:pPr>
            <a:r>
              <a:rPr lang="fr-FR" b="1"/>
              <a:t>Titre du module: </a:t>
            </a:r>
            <a:r>
              <a:rPr lang="fr-FR"/>
              <a:t>Protocoles et modèles</a:t>
            </a:r>
          </a:p>
          <a:p>
            <a:pPr marL="0" indent="0" rtl="0">
              <a:spcBef>
                <a:spcPct val="30000"/>
              </a:spcBef>
              <a:buNone/>
            </a:pPr>
            <a:r>
              <a:rPr lang="fr-FR" b="1"/>
              <a:t>Module Objective: </a:t>
            </a:r>
            <a:r>
              <a:rPr lang="fr-FR"/>
              <a:t>Expliquer comment les protocoles réseau permettent aux périphériques d'accéder aux ressources de réseau locales et distantes.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97379241"/>
              </p:ext>
            </p:extLst>
          </p:nvPr>
        </p:nvGraphicFramePr>
        <p:xfrm>
          <a:off x="442213" y="1686792"/>
          <a:ext cx="8168134" cy="2711814"/>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rtl="0">
                        <a:lnSpc>
                          <a:spcPct val="107000"/>
                        </a:lnSpc>
                        <a:spcBef>
                          <a:spcPts val="0"/>
                        </a:spcBef>
                        <a:spcAft>
                          <a:spcPts val="0"/>
                        </a:spcAft>
                      </a:pPr>
                      <a:r>
                        <a:rPr lang="fr-FR" sz="1200">
                          <a:effectLst/>
                        </a:rPr>
                        <a:t>Titre du Rubrique</a:t>
                      </a:r>
                    </a:p>
                  </a:txBody>
                  <a:tcPr marL="68580" marR="68580" marT="0" marB="0"/>
                </a:tc>
                <a:tc>
                  <a:txBody>
                    <a:bodyPr/>
                    <a:lstStyle/>
                    <a:p>
                      <a:pPr marL="0" marR="0" rtl="0">
                        <a:lnSpc>
                          <a:spcPct val="107000"/>
                        </a:lnSpc>
                        <a:spcBef>
                          <a:spcPts val="0"/>
                        </a:spcBef>
                        <a:spcAft>
                          <a:spcPts val="0"/>
                        </a:spcAft>
                      </a:pPr>
                      <a:r>
                        <a:rPr lang="fr-FR" sz="1200">
                          <a:effectLst/>
                        </a:rPr>
                        <a:t>Objectif du Rubrique</a:t>
                      </a:r>
                    </a:p>
                  </a:txBody>
                  <a:tcPr marL="68580" marR="68580" marT="0" marB="0"/>
                </a:tc>
                <a:extLst>
                  <a:ext uri="{0D108BD9-81ED-4DB2-BD59-A6C34878D82A}">
                    <a16:rowId xmlns:a16="http://schemas.microsoft.com/office/drawing/2014/main" val="10000"/>
                  </a:ext>
                </a:extLst>
              </a:tr>
              <a:tr h="372332">
                <a:tc>
                  <a:txBody>
                    <a:bodyPr/>
                    <a:lstStyle/>
                    <a:p>
                      <a:pPr rtl="0"/>
                      <a:r>
                        <a:rPr lang="fr-FR" b="1"/>
                        <a:t>Vue d'ensemble des VLAN</a:t>
                      </a:r>
                    </a:p>
                  </a:txBody>
                  <a:tcPr anchor="ctr"/>
                </a:tc>
                <a:tc>
                  <a:txBody>
                    <a:bodyPr/>
                    <a:lstStyle/>
                    <a:p>
                      <a:pPr rtl="0"/>
                      <a:r>
                        <a:rPr lang="fr-FR"/>
                        <a:t>Expliquer la fonction des VLAN dans un réseau commuté.</a:t>
                      </a:r>
                    </a:p>
                  </a:txBody>
                  <a:tcPr anchor="ctr"/>
                </a:tc>
                <a:extLst>
                  <a:ext uri="{0D108BD9-81ED-4DB2-BD59-A6C34878D82A}">
                    <a16:rowId xmlns:a16="http://schemas.microsoft.com/office/drawing/2014/main" val="10001"/>
                  </a:ext>
                </a:extLst>
              </a:tr>
              <a:tr h="372332">
                <a:tc>
                  <a:txBody>
                    <a:bodyPr/>
                    <a:lstStyle/>
                    <a:p>
                      <a:pPr rtl="0"/>
                      <a:r>
                        <a:rPr lang="fr-FR" b="1"/>
                        <a:t>VLAN dans un environnement à commutateurs multiples</a:t>
                      </a:r>
                    </a:p>
                  </a:txBody>
                  <a:tcPr anchor="ctr"/>
                </a:tc>
                <a:tc>
                  <a:txBody>
                    <a:bodyPr/>
                    <a:lstStyle/>
                    <a:p>
                      <a:pPr rtl="0"/>
                      <a:r>
                        <a:rPr lang="fr-FR"/>
                        <a:t>Expliquer comment un commutateur transmet des trames en fonction de la configuration du VLAN dans un environnement à commutateurs multiples.</a:t>
                      </a:r>
                    </a:p>
                  </a:txBody>
                  <a:tcPr anchor="ctr"/>
                </a:tc>
                <a:extLst>
                  <a:ext uri="{0D108BD9-81ED-4DB2-BD59-A6C34878D82A}">
                    <a16:rowId xmlns:a16="http://schemas.microsoft.com/office/drawing/2014/main" val="10002"/>
                  </a:ext>
                </a:extLst>
              </a:tr>
              <a:tr h="372332">
                <a:tc>
                  <a:txBody>
                    <a:bodyPr/>
                    <a:lstStyle/>
                    <a:p>
                      <a:pPr rtl="0"/>
                      <a:r>
                        <a:rPr lang="fr-FR" b="1"/>
                        <a:t>Configuration du VLAN</a:t>
                      </a:r>
                    </a:p>
                  </a:txBody>
                  <a:tcPr anchor="ctr"/>
                </a:tc>
                <a:tc>
                  <a:txBody>
                    <a:bodyPr/>
                    <a:lstStyle/>
                    <a:p>
                      <a:pPr rtl="0"/>
                      <a:r>
                        <a:rPr lang="fr-FR"/>
                        <a:t>Configurer un port de commutateur à attribuer à un VLAN en fonction des conditions requises.</a:t>
                      </a:r>
                    </a:p>
                  </a:txBody>
                  <a:tcPr anchor="ctr"/>
                </a:tc>
                <a:extLst>
                  <a:ext uri="{0D108BD9-81ED-4DB2-BD59-A6C34878D82A}">
                    <a16:rowId xmlns:a16="http://schemas.microsoft.com/office/drawing/2014/main" val="10003"/>
                  </a:ext>
                </a:extLst>
              </a:tr>
              <a:tr h="558498">
                <a:tc>
                  <a:txBody>
                    <a:bodyPr/>
                    <a:lstStyle/>
                    <a:p>
                      <a:pPr rtl="0"/>
                      <a:r>
                        <a:rPr lang="fr-FR" b="1"/>
                        <a:t>Trunks de VLAN</a:t>
                      </a:r>
                    </a:p>
                  </a:txBody>
                  <a:tcPr anchor="ctr"/>
                </a:tc>
                <a:tc>
                  <a:txBody>
                    <a:bodyPr/>
                    <a:lstStyle/>
                    <a:p>
                      <a:pPr rtl="0"/>
                      <a:r>
                        <a:rPr lang="fr-FR"/>
                        <a:t>Configurer un port trunk sur un commutateur LAN.</a:t>
                      </a:r>
                    </a:p>
                  </a:txBody>
                  <a:tcPr anchor="ctr"/>
                </a:tc>
                <a:extLst>
                  <a:ext uri="{0D108BD9-81ED-4DB2-BD59-A6C34878D82A}">
                    <a16:rowId xmlns:a16="http://schemas.microsoft.com/office/drawing/2014/main" val="10004"/>
                  </a:ext>
                </a:extLst>
              </a:tr>
              <a:tr h="558498">
                <a:tc>
                  <a:txBody>
                    <a:bodyPr/>
                    <a:lstStyle/>
                    <a:p>
                      <a:pPr rtl="0"/>
                      <a:r>
                        <a:rPr lang="fr-FR" b="1"/>
                        <a:t>Protocole DTP (Dynamic Trunking Protocol)</a:t>
                      </a:r>
                    </a:p>
                  </a:txBody>
                  <a:tcPr anchor="ctr"/>
                </a:tc>
                <a:tc>
                  <a:txBody>
                    <a:bodyPr/>
                    <a:lstStyle/>
                    <a:p>
                      <a:pPr rtl="0"/>
                      <a:r>
                        <a:rPr lang="fr-FR"/>
                        <a:t>Configurer le protocole DTP (Dynamic Trunking Protocol).</a:t>
                      </a:r>
                    </a:p>
                  </a:txBody>
                  <a:tcPr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3.1 Présentation des VLAN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210545" cy="789880"/>
          </a:xfrm>
        </p:spPr>
        <p:txBody>
          <a:bodyPr/>
          <a:lstStyle/>
          <a:p>
            <a:pPr rtl="0"/>
            <a:r>
              <a:rPr lang="fr-FR" sz="1600"/>
              <a:t>Présentation des VLAN</a:t>
            </a:r>
            <a:br>
              <a:rPr lang="en-US" altLang="en-US" dirty="0"/>
            </a:br>
            <a:r>
              <a:rPr lang="fr-FR"/>
              <a:t>Définitions des VLAN</a:t>
            </a:r>
          </a:p>
        </p:txBody>
      </p:sp>
      <p:sp>
        <p:nvSpPr>
          <p:cNvPr id="2" name="Content Placeholder 1"/>
          <p:cNvSpPr>
            <a:spLocks noGrp="1"/>
          </p:cNvSpPr>
          <p:nvPr>
            <p:ph idx="1"/>
          </p:nvPr>
        </p:nvSpPr>
        <p:spPr>
          <a:xfrm>
            <a:off x="4210546" y="605969"/>
            <a:ext cx="4767079" cy="4112335"/>
          </a:xfrm>
        </p:spPr>
        <p:txBody>
          <a:bodyPr/>
          <a:lstStyle/>
          <a:p>
            <a:pPr marL="0" indent="0" rtl="0">
              <a:buNone/>
            </a:pPr>
            <a:r>
              <a:rPr lang="fr-FR" sz="1600"/>
              <a:t>Les VLAN sont des connexions logiques avec d'autres périphériques similaires.</a:t>
            </a:r>
          </a:p>
          <a:p>
            <a:pPr marL="0" indent="0" rtl="0">
              <a:buNone/>
            </a:pPr>
            <a:r>
              <a:rPr lang="fr-FR" sz="1600"/>
              <a:t>Le placement de périphériques dans divers VLAN présente les caractéristiques suivantes:</a:t>
            </a:r>
          </a:p>
          <a:p>
            <a:pPr lvl="1" rtl="0">
              <a:buFont typeface="Arial" panose="020B0604020202020204" pitchFamily="34" charset="0"/>
              <a:buChar char="•"/>
            </a:pPr>
            <a:r>
              <a:rPr lang="fr-FR" sz="1600"/>
              <a:t>Fournir la segmentation des différents groupes de périphériques sur les mêmes commutateurs</a:t>
            </a:r>
          </a:p>
          <a:p>
            <a:pPr lvl="1" rtl="0">
              <a:buFont typeface="Arial" panose="020B0604020202020204" pitchFamily="34" charset="0"/>
              <a:buChar char="•"/>
            </a:pPr>
            <a:r>
              <a:rPr lang="fr-FR" sz="1600"/>
              <a:t>Fournir une organisation plus facile à gérer</a:t>
            </a:r>
          </a:p>
          <a:p>
            <a:pPr lvl="3" rtl="0">
              <a:buFont typeface="Arial" panose="020B0604020202020204" pitchFamily="34" charset="0"/>
              <a:buChar char="•"/>
            </a:pPr>
            <a:r>
              <a:rPr lang="fr-FR" sz="1600"/>
              <a:t>Les diffusions, les multidiffusions et les monodiffusions sont isolées dans le VLAN individuel</a:t>
            </a:r>
          </a:p>
          <a:p>
            <a:pPr lvl="3" rtl="0">
              <a:buFont typeface="Arial" panose="020B0604020202020204" pitchFamily="34" charset="0"/>
              <a:buChar char="•"/>
            </a:pPr>
            <a:r>
              <a:rPr lang="fr-FR" sz="1600"/>
              <a:t>Chaque VLAN aura sa propre plage d'adressage IP unique</a:t>
            </a:r>
          </a:p>
          <a:p>
            <a:pPr lvl="3" rtl="0">
              <a:buFont typeface="Arial" panose="020B0604020202020204" pitchFamily="34" charset="0"/>
              <a:buChar char="•"/>
            </a:pPr>
            <a:r>
              <a:rPr lang="fr-FR" sz="1600"/>
              <a:t>Domaines de Diffusion Plus Petits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71" y="1326642"/>
            <a:ext cx="4033875" cy="2504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0162" cy="690127"/>
          </a:xfrm>
        </p:spPr>
        <p:txBody>
          <a:bodyPr/>
          <a:lstStyle/>
          <a:p>
            <a:pPr rtl="0"/>
            <a:r>
              <a:rPr lang="fr-FR" sz="1600"/>
              <a:t>Présentation des VLAN</a:t>
            </a:r>
            <a:br>
              <a:rPr lang="en-US" altLang="en-US" dirty="0"/>
            </a:br>
            <a:r>
              <a:rPr lang="fr-FR"/>
              <a:t>Avantages du concept de VLAN</a:t>
            </a:r>
          </a:p>
        </p:txBody>
      </p:sp>
      <p:sp>
        <p:nvSpPr>
          <p:cNvPr id="8195" name="Rectangle 6"/>
          <p:cNvSpPr>
            <a:spLocks noGrp="1" noChangeArrowheads="1"/>
          </p:cNvSpPr>
          <p:nvPr>
            <p:ph idx="1"/>
          </p:nvPr>
        </p:nvSpPr>
        <p:spPr>
          <a:xfrm>
            <a:off x="0" y="1273183"/>
            <a:ext cx="3761591" cy="458613"/>
          </a:xfrm>
        </p:spPr>
        <p:txBody>
          <a:bodyPr/>
          <a:lstStyle/>
          <a:p>
            <a:pPr marL="0" indent="0" rtl="0">
              <a:buNone/>
            </a:pPr>
            <a:r>
              <a:rPr lang="fr-FR" sz="1800"/>
              <a:t>Les avantages des VLAN sont les suivants: </a:t>
            </a:r>
          </a:p>
        </p:txBody>
      </p:sp>
      <p:graphicFrame>
        <p:nvGraphicFramePr>
          <p:cNvPr id="5" name="Table 4"/>
          <p:cNvGraphicFramePr>
            <a:graphicFrameLocks noGrp="1"/>
          </p:cNvGraphicFramePr>
          <p:nvPr>
            <p:extLst>
              <p:ext uri="{D42A27DB-BD31-4B8C-83A1-F6EECF244321}">
                <p14:modId xmlns:p14="http://schemas.microsoft.com/office/powerpoint/2010/main" val="2133737953"/>
              </p:ext>
            </p:extLst>
          </p:nvPr>
        </p:nvGraphicFramePr>
        <p:xfrm>
          <a:off x="448056" y="2029967"/>
          <a:ext cx="8046720" cy="2793604"/>
        </p:xfrm>
        <a:graphic>
          <a:graphicData uri="http://schemas.openxmlformats.org/drawingml/2006/table">
            <a:tbl>
              <a:tblPr firstRow="1" bandRow="1">
                <a:tableStyleId>{5C22544A-7EE6-4342-B048-85BDC9FD1C3A}</a:tableStyleId>
              </a:tblPr>
              <a:tblGrid>
                <a:gridCol w="2020824">
                  <a:extLst>
                    <a:ext uri="{9D8B030D-6E8A-4147-A177-3AD203B41FA5}">
                      <a16:colId xmlns:a16="http://schemas.microsoft.com/office/drawing/2014/main" val="20000"/>
                    </a:ext>
                  </a:extLst>
                </a:gridCol>
                <a:gridCol w="6025896">
                  <a:extLst>
                    <a:ext uri="{9D8B030D-6E8A-4147-A177-3AD203B41FA5}">
                      <a16:colId xmlns:a16="http://schemas.microsoft.com/office/drawing/2014/main" val="20001"/>
                    </a:ext>
                  </a:extLst>
                </a:gridCol>
              </a:tblGrid>
              <a:tr h="298590">
                <a:tc>
                  <a:txBody>
                    <a:bodyPr/>
                    <a:lstStyle/>
                    <a:p>
                      <a:pPr rtl="0"/>
                      <a:r>
                        <a:rPr lang="fr-FR"/>
                        <a:t>Avantages</a:t>
                      </a:r>
                    </a:p>
                  </a:txBody>
                  <a:tcPr/>
                </a:tc>
                <a:tc>
                  <a:txBody>
                    <a:bodyPr/>
                    <a:lstStyle/>
                    <a:p>
                      <a:pPr rtl="0"/>
                      <a:r>
                        <a:rPr lang="fr-FR"/>
                        <a:t>Description</a:t>
                      </a:r>
                    </a:p>
                  </a:txBody>
                  <a:tcPr/>
                </a:tc>
                <a:extLst>
                  <a:ext uri="{0D108BD9-81ED-4DB2-BD59-A6C34878D82A}">
                    <a16:rowId xmlns:a16="http://schemas.microsoft.com/office/drawing/2014/main" val="10000"/>
                  </a:ext>
                </a:extLst>
              </a:tr>
              <a:tr h="353569">
                <a:tc>
                  <a:txBody>
                    <a:bodyPr/>
                    <a:lstStyle/>
                    <a:p>
                      <a:pPr rtl="0"/>
                      <a:r>
                        <a:rPr lang="fr-FR"/>
                        <a:t>Domaines de Diffusion</a:t>
                      </a:r>
                      <a:r>
                        <a:rPr lang="fr-FR" baseline="0"/>
                        <a:t> Plus Petits</a:t>
                      </a:r>
                    </a:p>
                  </a:txBody>
                  <a:tcPr/>
                </a:tc>
                <a:tc>
                  <a:txBody>
                    <a:bodyPr/>
                    <a:lstStyle/>
                    <a:p>
                      <a:pPr rtl="0"/>
                      <a:r>
                        <a:rPr lang="fr-FR"/>
                        <a:t>La division</a:t>
                      </a:r>
                      <a:r>
                        <a:rPr lang="fr-FR" baseline="0"/>
                        <a:t> du réseau local réduit le nombre de domaines de diffusion</a:t>
                      </a:r>
                    </a:p>
                  </a:txBody>
                  <a:tcPr/>
                </a:tc>
                <a:extLst>
                  <a:ext uri="{0D108BD9-81ED-4DB2-BD59-A6C34878D82A}">
                    <a16:rowId xmlns:a16="http://schemas.microsoft.com/office/drawing/2014/main" val="10001"/>
                  </a:ext>
                </a:extLst>
              </a:tr>
              <a:tr h="310896">
                <a:tc>
                  <a:txBody>
                    <a:bodyPr/>
                    <a:lstStyle/>
                    <a:p>
                      <a:pPr rtl="0"/>
                      <a:r>
                        <a:rPr lang="fr-FR"/>
                        <a:t>Sécurité</a:t>
                      </a:r>
                      <a:r>
                        <a:rPr lang="fr-FR" baseline="0"/>
                        <a:t> optimisée</a:t>
                      </a:r>
                    </a:p>
                  </a:txBody>
                  <a:tcPr/>
                </a:tc>
                <a:tc>
                  <a:txBody>
                    <a:bodyPr/>
                    <a:lstStyle/>
                    <a:p>
                      <a:pPr rtl="0"/>
                      <a:r>
                        <a:rPr lang="fr-FR"/>
                        <a:t>Seuls les utilisateurs</a:t>
                      </a:r>
                      <a:r>
                        <a:rPr lang="fr-FR" baseline="0"/>
                        <a:t> du même VLAN peuvent communiquer ensemble</a:t>
                      </a:r>
                    </a:p>
                  </a:txBody>
                  <a:tcPr/>
                </a:tc>
                <a:extLst>
                  <a:ext uri="{0D108BD9-81ED-4DB2-BD59-A6C34878D82A}">
                    <a16:rowId xmlns:a16="http://schemas.microsoft.com/office/drawing/2014/main" val="10002"/>
                  </a:ext>
                </a:extLst>
              </a:tr>
              <a:tr h="530352">
                <a:tc>
                  <a:txBody>
                    <a:bodyPr/>
                    <a:lstStyle/>
                    <a:p>
                      <a:pPr rtl="0"/>
                      <a:r>
                        <a:rPr lang="fr-FR"/>
                        <a:t>Efficacité accrue des IT</a:t>
                      </a:r>
                    </a:p>
                  </a:txBody>
                  <a:tcPr/>
                </a:tc>
                <a:tc>
                  <a:txBody>
                    <a:bodyPr/>
                    <a:lstStyle/>
                    <a:p>
                      <a:pPr rtl="0"/>
                      <a:r>
                        <a:rPr lang="fr-FR"/>
                        <a:t>Les VLAN peuvent regrouper des appareils ayant des exigences similaires, par exemple professeurs contre étudiants</a:t>
                      </a:r>
                    </a:p>
                  </a:txBody>
                  <a:tcPr/>
                </a:tc>
                <a:extLst>
                  <a:ext uri="{0D108BD9-81ED-4DB2-BD59-A6C34878D82A}">
                    <a16:rowId xmlns:a16="http://schemas.microsoft.com/office/drawing/2014/main" val="10003"/>
                  </a:ext>
                </a:extLst>
              </a:tr>
              <a:tr h="298590">
                <a:tc>
                  <a:txBody>
                    <a:bodyPr/>
                    <a:lstStyle/>
                    <a:p>
                      <a:pPr rtl="0"/>
                      <a:r>
                        <a:rPr lang="fr-FR"/>
                        <a:t>Réduction des coûts</a:t>
                      </a:r>
                    </a:p>
                  </a:txBody>
                  <a:tcPr/>
                </a:tc>
                <a:tc>
                  <a:txBody>
                    <a:bodyPr/>
                    <a:lstStyle/>
                    <a:p>
                      <a:pPr rtl="0"/>
                      <a:r>
                        <a:rPr lang="fr-FR"/>
                        <a:t>Un</a:t>
                      </a:r>
                      <a:r>
                        <a:rPr lang="fr-FR" baseline="0"/>
                        <a:t> commutateur peut prendre en charge plusieurs groupes ou VLAN</a:t>
                      </a:r>
                    </a:p>
                  </a:txBody>
                  <a:tcPr/>
                </a:tc>
                <a:extLst>
                  <a:ext uri="{0D108BD9-81ED-4DB2-BD59-A6C34878D82A}">
                    <a16:rowId xmlns:a16="http://schemas.microsoft.com/office/drawing/2014/main" val="10004"/>
                  </a:ext>
                </a:extLst>
              </a:tr>
              <a:tr h="316992">
                <a:tc>
                  <a:txBody>
                    <a:bodyPr/>
                    <a:lstStyle/>
                    <a:p>
                      <a:pPr rtl="0"/>
                      <a:r>
                        <a:rPr lang="fr-FR"/>
                        <a:t>Meilleures performances</a:t>
                      </a:r>
                    </a:p>
                  </a:txBody>
                  <a:tcPr/>
                </a:tc>
                <a:tc>
                  <a:txBody>
                    <a:bodyPr/>
                    <a:lstStyle/>
                    <a:p>
                      <a:pPr rtl="0"/>
                      <a:r>
                        <a:rPr lang="fr-FR"/>
                        <a:t>Les domaines de diffusion plus petits</a:t>
                      </a:r>
                      <a:r>
                        <a:rPr lang="fr-FR" baseline="0"/>
                        <a:t> réduisent le trafic et améliorent la bande passante</a:t>
                      </a:r>
                    </a:p>
                  </a:txBody>
                  <a:tcPr/>
                </a:tc>
                <a:extLst>
                  <a:ext uri="{0D108BD9-81ED-4DB2-BD59-A6C34878D82A}">
                    <a16:rowId xmlns:a16="http://schemas.microsoft.com/office/drawing/2014/main" val="10005"/>
                  </a:ext>
                </a:extLst>
              </a:tr>
              <a:tr h="507604">
                <a:tc>
                  <a:txBody>
                    <a:bodyPr/>
                    <a:lstStyle/>
                    <a:p>
                      <a:pPr rtl="0"/>
                      <a:r>
                        <a:rPr lang="fr-FR"/>
                        <a:t>Gestion</a:t>
                      </a:r>
                      <a:r>
                        <a:rPr lang="fr-FR" baseline="0"/>
                        <a:t> simplifiée</a:t>
                      </a:r>
                    </a:p>
                  </a:txBody>
                  <a:tcPr/>
                </a:tc>
                <a:tc>
                  <a:txBody>
                    <a:bodyPr/>
                    <a:lstStyle/>
                    <a:p>
                      <a:pPr rtl="0"/>
                      <a:r>
                        <a:rPr lang="fr-FR"/>
                        <a:t>Des groupes similaires auront besoin d'applications similaires</a:t>
                      </a:r>
                      <a:r>
                        <a:rPr lang="fr-FR" baseline="0"/>
                        <a:t> et d'autres ressources réseau</a:t>
                      </a: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311" y="73152"/>
            <a:ext cx="4030162" cy="1819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21276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26703"/>
          </a:xfrm>
        </p:spPr>
        <p:txBody>
          <a:bodyPr/>
          <a:lstStyle/>
          <a:p>
            <a:pPr rtl="0"/>
            <a:r>
              <a:rPr lang="fr-FR" sz="1600"/>
              <a:t>Présentation des VLAN</a:t>
            </a:r>
            <a:br>
              <a:rPr lang="en-US" altLang="en-US" dirty="0"/>
            </a:br>
            <a:r>
              <a:rPr lang="fr-FR"/>
              <a:t>Types de VLAN</a:t>
            </a:r>
          </a:p>
        </p:txBody>
      </p:sp>
      <p:sp>
        <p:nvSpPr>
          <p:cNvPr id="8195" name="Rectangle 6"/>
          <p:cNvSpPr>
            <a:spLocks noGrp="1" noChangeArrowheads="1"/>
          </p:cNvSpPr>
          <p:nvPr>
            <p:ph idx="1"/>
          </p:nvPr>
        </p:nvSpPr>
        <p:spPr>
          <a:xfrm>
            <a:off x="133753" y="820921"/>
            <a:ext cx="3213687" cy="3869951"/>
          </a:xfrm>
        </p:spPr>
        <p:txBody>
          <a:bodyPr/>
          <a:lstStyle/>
          <a:p>
            <a:pPr marL="0" indent="0" rtl="0">
              <a:buNone/>
            </a:pPr>
            <a:r>
              <a:rPr lang="fr-FR" sz="1600"/>
              <a:t>VLAN par défaut</a:t>
            </a:r>
          </a:p>
          <a:p>
            <a:pPr marL="0" indent="0" rtl="0">
              <a:buNone/>
            </a:pPr>
            <a:r>
              <a:rPr lang="fr-FR" sz="1600"/>
              <a:t>   VLAN 1 est le suivant: </a:t>
            </a:r>
          </a:p>
          <a:p>
            <a:pPr lvl="1" rtl="0">
              <a:buFont typeface="Arial" panose="020B0604020202020204" pitchFamily="34" charset="0"/>
              <a:buChar char="•"/>
            </a:pPr>
            <a:r>
              <a:rPr lang="fr-FR" sz="1600"/>
              <a:t>Le VLAN par défaut</a:t>
            </a:r>
          </a:p>
          <a:p>
            <a:pPr lvl="1" rtl="0">
              <a:buFont typeface="Arial" panose="020B0604020202020204" pitchFamily="34" charset="0"/>
              <a:buChar char="•"/>
            </a:pPr>
            <a:r>
              <a:rPr lang="fr-FR" sz="1600"/>
              <a:t>Le VLAN natif par défaut</a:t>
            </a:r>
          </a:p>
          <a:p>
            <a:pPr lvl="1" rtl="0">
              <a:buFont typeface="Arial" panose="020B0604020202020204" pitchFamily="34" charset="0"/>
              <a:buChar char="•"/>
            </a:pPr>
            <a:r>
              <a:rPr lang="fr-FR" sz="1600"/>
              <a:t>VLAN de gestion par défaut</a:t>
            </a:r>
          </a:p>
          <a:p>
            <a:pPr lvl="1" rtl="0">
              <a:buFont typeface="Arial" panose="020B0604020202020204" pitchFamily="34" charset="0"/>
              <a:buChar char="•"/>
            </a:pPr>
            <a:r>
              <a:rPr lang="fr-FR" sz="1600"/>
              <a:t>Impossible de supprimer ou de renommer</a:t>
            </a:r>
          </a:p>
          <a:p>
            <a:pPr marL="142875" lvl="1" indent="0">
              <a:buNone/>
            </a:pPr>
            <a:endParaRPr lang="en-US" sz="1600" dirty="0"/>
          </a:p>
          <a:p>
            <a:pPr marL="142875" lvl="1" indent="0" rtl="0">
              <a:buNone/>
            </a:pPr>
            <a:r>
              <a:rPr lang="fr-FR" sz="1600" b="1"/>
              <a:t>Remarque</a:t>
            </a:r>
            <a:r>
              <a:rPr lang="fr-FR" sz="1600"/>
              <a:t> : Bien que nous ne puissions pas supprimer VLAN1, Cisco recommandera d'attribuer ces caractéristiques par défaut à d'autres VLAN</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176" y="1204150"/>
            <a:ext cx="5471948" cy="2380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635263"/>
          </a:xfrm>
        </p:spPr>
        <p:txBody>
          <a:bodyPr/>
          <a:lstStyle/>
          <a:p>
            <a:pPr rtl="0"/>
            <a:r>
              <a:rPr lang="fr-FR" sz="1600"/>
              <a:t>Présentation des VLAN</a:t>
            </a:r>
            <a:br>
              <a:rPr lang="en-US" altLang="en-US" dirty="0"/>
            </a:br>
            <a:r>
              <a:rPr lang="fr-FR"/>
              <a:t>Types de VLAN (Suite)</a:t>
            </a:r>
          </a:p>
        </p:txBody>
      </p:sp>
      <p:sp>
        <p:nvSpPr>
          <p:cNvPr id="8195" name="Rectangle 6"/>
          <p:cNvSpPr>
            <a:spLocks noGrp="1" noChangeArrowheads="1"/>
          </p:cNvSpPr>
          <p:nvPr>
            <p:ph idx="1"/>
          </p:nvPr>
        </p:nvSpPr>
        <p:spPr>
          <a:xfrm>
            <a:off x="124609" y="683761"/>
            <a:ext cx="8873087" cy="3997967"/>
          </a:xfrm>
        </p:spPr>
        <p:txBody>
          <a:bodyPr/>
          <a:lstStyle/>
          <a:p>
            <a:pPr marL="0" indent="0" rtl="0">
              <a:buNone/>
            </a:pPr>
            <a:r>
              <a:rPr lang="fr-FR" sz="1600" b="1"/>
              <a:t>VLAN de données </a:t>
            </a:r>
          </a:p>
          <a:p>
            <a:pPr rtl="0">
              <a:buFont typeface="Arial" panose="020B0604020202020204" pitchFamily="34" charset="0"/>
              <a:buChar char="•"/>
            </a:pPr>
            <a:r>
              <a:rPr lang="fr-FR" sz="1600"/>
              <a:t>Dédié au trafic généré par l'utilisateur (trafic e-mail et web). </a:t>
            </a:r>
          </a:p>
          <a:p>
            <a:pPr rtl="0">
              <a:buFont typeface="Arial" panose="020B0604020202020204" pitchFamily="34" charset="0"/>
              <a:buChar char="•"/>
            </a:pPr>
            <a:r>
              <a:rPr lang="fr-FR" sz="1600"/>
              <a:t>VLAN 1 est le VLAN de données par défaut car toutes les interfaces sont attribuées à ce VLAN.</a:t>
            </a:r>
          </a:p>
          <a:p>
            <a:pPr marL="0" indent="0" rtl="0">
              <a:buNone/>
            </a:pPr>
            <a:r>
              <a:rPr lang="fr-FR" sz="1600" b="1"/>
              <a:t>VLAN natif</a:t>
            </a:r>
          </a:p>
          <a:p>
            <a:pPr rtl="0">
              <a:buFont typeface="Arial" panose="020B0604020202020204" pitchFamily="34" charset="0"/>
              <a:buChar char="•"/>
            </a:pPr>
            <a:r>
              <a:rPr lang="fr-FR" sz="1600"/>
              <a:t>Ceci est utilisé uniquement pour les liaisons de trunk. </a:t>
            </a:r>
          </a:p>
          <a:p>
            <a:pPr rtl="0">
              <a:buFont typeface="Arial" panose="020B0604020202020204" pitchFamily="34" charset="0"/>
              <a:buChar char="•"/>
            </a:pPr>
            <a:r>
              <a:rPr lang="fr-FR" sz="1600"/>
              <a:t>Toutes les trames sont marquées sur une liaison de trunk 802.1Q, à l'exception de celles sur le VLAN natif. </a:t>
            </a:r>
          </a:p>
          <a:p>
            <a:pPr marL="0" indent="0" rtl="0">
              <a:buNone/>
            </a:pPr>
            <a:r>
              <a:rPr lang="fr-FR" sz="1600" b="1"/>
              <a:t>VLAN de gestion </a:t>
            </a:r>
          </a:p>
          <a:p>
            <a:pPr rtl="0">
              <a:buFont typeface="Arial" panose="020B0604020202020204" pitchFamily="34" charset="0"/>
              <a:buChar char="•"/>
            </a:pPr>
            <a:r>
              <a:rPr lang="fr-FR" sz="1600"/>
              <a:t>Ceci est utilisé pour le trafic SSH/TelNet VTY et ne doit pas être transporté avec le trafic d'utilisateur final.</a:t>
            </a:r>
          </a:p>
          <a:p>
            <a:pPr rtl="0">
              <a:buFont typeface="Arial" panose="020B0604020202020204" pitchFamily="34" charset="0"/>
              <a:buChar char="•"/>
            </a:pPr>
            <a:r>
              <a:rPr lang="fr-FR" sz="1600"/>
              <a:t>Généralement, le VLAN qui est le SVI pour le commutateur de couche 2. </a:t>
            </a:r>
          </a:p>
          <a:p>
            <a:pPr>
              <a:buFont typeface="Arial" panose="020B0604020202020204" pitchFamily="34" charset="0"/>
              <a:buChar char="•"/>
            </a:pPr>
            <a:endParaRPr lang="en-US" sz="1600" dirty="0"/>
          </a:p>
          <a:p>
            <a:pPr marL="0" indent="0" rtl="0">
              <a:buNone/>
            </a:pPr>
            <a:r>
              <a:rPr lang="fr-FR" sz="1600"/>
              <a:t>   </a:t>
            </a:r>
          </a:p>
        </p:txBody>
      </p:sp>
    </p:spTree>
    <p:extLst>
      <p:ext uri="{BB962C8B-B14F-4D97-AF65-F5344CB8AC3E}">
        <p14:creationId xmlns:p14="http://schemas.microsoft.com/office/powerpoint/2010/main" val="79250278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Contenu pédagogique de l'instructeur - Guide de planification du module 3</a:t>
            </a:r>
          </a:p>
        </p:txBody>
      </p:sp>
      <p:sp>
        <p:nvSpPr>
          <p:cNvPr id="4099" name="Rectangle 34"/>
          <p:cNvSpPr>
            <a:spLocks noGrp="1" noChangeArrowheads="1"/>
          </p:cNvSpPr>
          <p:nvPr>
            <p:ph idx="1"/>
          </p:nvPr>
        </p:nvSpPr>
        <p:spPr>
          <a:xfrm>
            <a:off x="145357" y="808179"/>
            <a:ext cx="8433035" cy="3836009"/>
          </a:xfrm>
        </p:spPr>
        <p:txBody>
          <a:bodyPr/>
          <a:lstStyle/>
          <a:p>
            <a:pPr marL="0" indent="0" rtl="0">
              <a:buNone/>
            </a:pPr>
            <a:r>
              <a:rPr lang="fr-FR" sz="1600"/>
              <a:t>Cette présentation PowerPoint est divisée en deux parties :</a:t>
            </a:r>
          </a:p>
          <a:p>
            <a:pPr rtl="0">
              <a:buFont typeface="Arial" panose="020B0604020202020204" pitchFamily="34" charset="0"/>
              <a:buChar char="•"/>
            </a:pPr>
            <a:r>
              <a:rPr lang="fr-FR" sz="1600"/>
              <a:t>Guide de planification de l'enseignant</a:t>
            </a:r>
          </a:p>
          <a:p>
            <a:pPr lvl="1" rtl="0">
              <a:buFont typeface="Arial" panose="020B0604020202020204" pitchFamily="34" charset="0"/>
              <a:buChar char="•"/>
            </a:pPr>
            <a:r>
              <a:rPr lang="fr-FR" sz="1600"/>
              <a:t>Informations pour vous aider à vous familiariser avec le module</a:t>
            </a:r>
          </a:p>
          <a:p>
            <a:pPr lvl="1" rtl="0">
              <a:buFont typeface="Arial" panose="020B0604020202020204" pitchFamily="34" charset="0"/>
              <a:buChar char="•"/>
            </a:pPr>
            <a:r>
              <a:rPr lang="fr-FR" sz="1600"/>
              <a:t>Outils pédagogiques</a:t>
            </a:r>
          </a:p>
          <a:p>
            <a:pPr rtl="0">
              <a:buFont typeface="Arial" panose="020B0604020202020204" pitchFamily="34" charset="0"/>
              <a:buChar char="•"/>
            </a:pPr>
            <a:r>
              <a:rPr lang="fr-FR" sz="1600"/>
              <a:t>Présentation en classe pour le formateur</a:t>
            </a:r>
          </a:p>
          <a:p>
            <a:pPr lvl="1" rtl="0">
              <a:buFont typeface="Arial" panose="020B0604020202020204" pitchFamily="34" charset="0"/>
              <a:buChar char="•"/>
            </a:pPr>
            <a:r>
              <a:rPr lang="fr-FR" sz="1600"/>
              <a:t>Diapositives facultatives que vous pouvez utiliser en classe</a:t>
            </a:r>
          </a:p>
          <a:p>
            <a:pPr lvl="1" rtl="0">
              <a:buFont typeface="Arial" panose="020B0604020202020204" pitchFamily="34" charset="0"/>
              <a:buChar char="•"/>
            </a:pPr>
            <a:r>
              <a:rPr lang="fr-FR" sz="1600"/>
              <a:t>Commence à la diapositive 13</a:t>
            </a:r>
          </a:p>
          <a:p>
            <a:pPr marL="142875" lvl="1" indent="0" algn="ctr" rtl="0">
              <a:buNone/>
            </a:pPr>
            <a:r>
              <a:rPr lang="fr-FR" sz="1600" b="1"/>
              <a:t>Remarque </a:t>
            </a:r>
            <a:r>
              <a:rPr lang="fr-FR" sz="1600"/>
              <a:t>: supprimez le guide de planification de cette présentation avant de la partager.</a:t>
            </a:r>
          </a:p>
          <a:p>
            <a:pPr marL="0" indent="0" rtl="0">
              <a:buNone/>
            </a:pPr>
            <a:r>
              <a:rPr lang="fr-FR" sz="1600" b="1">
                <a:solidFill>
                  <a:schemeClr val="accent4"/>
                </a:solidFill>
              </a:rPr>
              <a:t>Pour obtenir de l'aide et des ressources supplémentaires, consultez la page d'accueil de l'instructeur et les ressources du cours pour ce cours. Vous pouvez également visiter le site de développement professionnel sur netacad.com, la page Facebook officielle de Cisco Networking Academy ou le groupe FB Instructor Only.</a:t>
            </a:r>
          </a:p>
        </p:txBody>
      </p:sp>
    </p:spTree>
    <p:custDataLst>
      <p:tags r:id="rId1"/>
    </p:custDataLst>
    <p:extLst>
      <p:ext uri="{BB962C8B-B14F-4D97-AF65-F5344CB8AC3E}">
        <p14:creationId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Présentation des VLAN</a:t>
            </a:r>
            <a:br>
              <a:rPr lang="en-US" altLang="en-US" dirty="0"/>
            </a:br>
            <a:r>
              <a:rPr lang="fr-FR"/>
              <a:t>Types de VLAN (Suite)</a:t>
            </a:r>
          </a:p>
        </p:txBody>
      </p:sp>
      <p:sp>
        <p:nvSpPr>
          <p:cNvPr id="8195" name="Rectangle 6"/>
          <p:cNvSpPr>
            <a:spLocks noGrp="1" noChangeArrowheads="1"/>
          </p:cNvSpPr>
          <p:nvPr>
            <p:ph idx="1"/>
          </p:nvPr>
        </p:nvSpPr>
        <p:spPr>
          <a:xfrm>
            <a:off x="124609" y="894073"/>
            <a:ext cx="4657703" cy="3723647"/>
          </a:xfrm>
        </p:spPr>
        <p:txBody>
          <a:bodyPr/>
          <a:lstStyle/>
          <a:p>
            <a:pPr marL="0" indent="0" rtl="0">
              <a:buNone/>
            </a:pPr>
            <a:r>
              <a:rPr lang="fr-FR" sz="1600" b="1"/>
              <a:t>VLAN voix  </a:t>
            </a:r>
          </a:p>
          <a:p>
            <a:pPr lvl="1" rtl="0">
              <a:buFont typeface="Arial" panose="020B0604020202020204" pitchFamily="34" charset="0"/>
              <a:buChar char="•"/>
            </a:pPr>
            <a:r>
              <a:rPr lang="fr-FR" sz="1600"/>
              <a:t>Un VLAN distinct est requis car le trafic de voix nécessite:</a:t>
            </a:r>
          </a:p>
          <a:p>
            <a:pPr lvl="3" rtl="0">
              <a:buFont typeface="Arial" panose="020B0604020202020204" pitchFamily="34" charset="0"/>
              <a:buChar char="•"/>
            </a:pPr>
            <a:r>
              <a:rPr lang="fr-FR" sz="1600"/>
              <a:t>La bande passante consolidée</a:t>
            </a:r>
          </a:p>
          <a:p>
            <a:pPr lvl="3" rtl="0">
              <a:buFont typeface="Arial" panose="020B0604020202020204" pitchFamily="34" charset="0"/>
              <a:buChar char="•"/>
            </a:pPr>
            <a:r>
              <a:rPr lang="fr-FR" sz="1600"/>
              <a:t>La priorité de QOS élevée</a:t>
            </a:r>
          </a:p>
          <a:p>
            <a:pPr lvl="3" rtl="0">
              <a:buFont typeface="Arial" panose="020B0604020202020204" pitchFamily="34" charset="0"/>
              <a:buChar char="•"/>
            </a:pPr>
            <a:r>
              <a:rPr lang="fr-FR" sz="1600"/>
              <a:t>La capacité d'éviter la congestion</a:t>
            </a:r>
          </a:p>
          <a:p>
            <a:pPr lvl="3" rtl="0">
              <a:buFont typeface="Arial" panose="020B0604020202020204" pitchFamily="34" charset="0"/>
              <a:buChar char="•"/>
            </a:pPr>
            <a:r>
              <a:rPr lang="fr-FR" sz="1600"/>
              <a:t>Le délai inférieur à 150 ms de la source à la destination</a:t>
            </a:r>
          </a:p>
          <a:p>
            <a:pPr lvl="1" rtl="0">
              <a:buFont typeface="Arial" panose="020B0604020202020204" pitchFamily="34" charset="0"/>
              <a:buChar char="•"/>
            </a:pPr>
            <a:r>
              <a:rPr lang="fr-FR" sz="1600"/>
              <a:t>L'ensemble du réseau doit être conçu pour prendre en charge la voix.</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876" y="923544"/>
            <a:ext cx="3777162" cy="3059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434866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Présentation des VLAN</a:t>
            </a:r>
            <a:br>
              <a:rPr lang="en-US" altLang="en-US" dirty="0"/>
            </a:br>
            <a:r>
              <a:rPr lang="fr-FR"/>
              <a:t>Packet Tracer - Qui entend la diffusion?</a:t>
            </a:r>
          </a:p>
        </p:txBody>
      </p:sp>
      <p:sp>
        <p:nvSpPr>
          <p:cNvPr id="8195" name="Rectangle 6"/>
          <p:cNvSpPr>
            <a:spLocks noGrp="1" noChangeArrowheads="1"/>
          </p:cNvSpPr>
          <p:nvPr>
            <p:ph idx="1"/>
          </p:nvPr>
        </p:nvSpPr>
        <p:spPr>
          <a:xfrm>
            <a:off x="100858" y="858445"/>
            <a:ext cx="8853286" cy="2390081"/>
          </a:xfrm>
        </p:spPr>
        <p:txBody>
          <a:bodyPr/>
          <a:lstStyle/>
          <a:p>
            <a:pPr marL="0" indent="0" rtl="0">
              <a:spcBef>
                <a:spcPts val="0"/>
              </a:spcBef>
              <a:spcAft>
                <a:spcPts val="0"/>
              </a:spcAft>
              <a:buNone/>
            </a:pPr>
            <a:r>
              <a:rPr lang="fr-FR" sz="1800"/>
              <a:t>Dans cette activité Packet Tracer, vous allez:</a:t>
            </a:r>
          </a:p>
          <a:p>
            <a:pPr marL="0" indent="0">
              <a:spcBef>
                <a:spcPts val="0"/>
              </a:spcBef>
              <a:spcAft>
                <a:spcPts val="0"/>
              </a:spcAft>
              <a:buNone/>
            </a:pPr>
            <a:endParaRPr lang="en-US" sz="1800" dirty="0"/>
          </a:p>
          <a:p>
            <a:pPr marL="285750" lvl="1" indent="-285750" rtl="0">
              <a:spcBef>
                <a:spcPts val="600"/>
              </a:spcBef>
              <a:spcAft>
                <a:spcPts val="600"/>
              </a:spcAft>
              <a:buSzPct val="90000"/>
              <a:buFont typeface="Arial" panose="020B0604020202020204" pitchFamily="34" charset="0"/>
              <a:buChar char="•"/>
            </a:pPr>
            <a:r>
              <a:rPr lang="fr-FR" sz="1800"/>
              <a:t>Observer le trafic de diffusion dans une implémentation VLAN</a:t>
            </a:r>
          </a:p>
          <a:p>
            <a:pPr marL="285750" lvl="1" indent="-285750" rtl="0">
              <a:spcBef>
                <a:spcPts val="600"/>
              </a:spcBef>
              <a:spcAft>
                <a:spcPts val="600"/>
              </a:spcAft>
              <a:buSzPct val="90000"/>
              <a:buFont typeface="Arial" panose="020B0604020202020204" pitchFamily="34" charset="0"/>
              <a:buChar char="•"/>
            </a:pPr>
            <a:r>
              <a:rPr lang="fr-FR" sz="1800"/>
              <a:t>Compléter les questions de révision</a:t>
            </a:r>
          </a:p>
        </p:txBody>
      </p:sp>
    </p:spTree>
    <p:extLst>
      <p:ext uri="{BB962C8B-B14F-4D97-AF65-F5344CB8AC3E}">
        <p14:creationId xmlns:p14="http://schemas.microsoft.com/office/powerpoint/2010/main" val="358774427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3.2 Les VLAN dans un environnement à </a:t>
            </a:r>
            <a:br>
              <a:rPr lang="en-US" dirty="0">
                <a:solidFill>
                  <a:schemeClr val="accent5">
                    <a:lumMod val="40000"/>
                    <a:lumOff val="60000"/>
                  </a:schemeClr>
                </a:solidFill>
              </a:rPr>
            </a:br>
            <a:r>
              <a:rPr lang="fr-FR">
                <a:solidFill>
                  <a:schemeClr val="accent5">
                    <a:lumMod val="40000"/>
                    <a:lumOff val="60000"/>
                  </a:schemeClr>
                </a:solidFill>
              </a:rPr>
              <a:t>plusieurs commutateurs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VLAN dans un environnement à plusieurs commutateurs</a:t>
            </a:r>
            <a:br>
              <a:rPr lang="en-US" altLang="en-US" dirty="0"/>
            </a:br>
            <a:r>
              <a:rPr lang="fr-FR"/>
              <a:t>Définir les trunks de VLAN</a:t>
            </a:r>
          </a:p>
        </p:txBody>
      </p:sp>
      <p:sp>
        <p:nvSpPr>
          <p:cNvPr id="8195" name="Rectangle 6"/>
          <p:cNvSpPr>
            <a:spLocks noGrp="1" noChangeArrowheads="1"/>
          </p:cNvSpPr>
          <p:nvPr>
            <p:ph idx="1"/>
          </p:nvPr>
        </p:nvSpPr>
        <p:spPr>
          <a:xfrm>
            <a:off x="246742" y="798945"/>
            <a:ext cx="3785762" cy="3827919"/>
          </a:xfrm>
        </p:spPr>
        <p:txBody>
          <a:bodyPr/>
          <a:lstStyle/>
          <a:p>
            <a:pPr marL="0" indent="0" rtl="0">
              <a:buNone/>
            </a:pPr>
            <a:r>
              <a:rPr lang="fr-FR" sz="1600"/>
              <a:t>Un trunk est une liaison point à point entre deux périphériques réseau.</a:t>
            </a:r>
          </a:p>
          <a:p>
            <a:pPr marL="0" indent="0" rtl="0">
              <a:buNone/>
            </a:pPr>
            <a:r>
              <a:rPr lang="fr-FR" sz="1600"/>
              <a:t>Fonctions du trunk Cisco :</a:t>
            </a:r>
          </a:p>
          <a:p>
            <a:pPr rtl="0">
              <a:buFont typeface="Arial" panose="020B0604020202020204" pitchFamily="34" charset="0"/>
              <a:buChar char="•"/>
            </a:pPr>
            <a:r>
              <a:rPr lang="fr-FR" sz="1600"/>
              <a:t>Autoriser plusieurs VLAN</a:t>
            </a:r>
          </a:p>
          <a:p>
            <a:pPr rtl="0">
              <a:buFont typeface="Arial" panose="020B0604020202020204" pitchFamily="34" charset="0"/>
              <a:buChar char="•"/>
            </a:pPr>
            <a:r>
              <a:rPr lang="fr-FR" sz="1600"/>
              <a:t>Étendre le VLAN sur l'ensemble du réseau</a:t>
            </a:r>
          </a:p>
          <a:p>
            <a:pPr rtl="0">
              <a:buFont typeface="Arial" panose="020B0604020202020204" pitchFamily="34" charset="0"/>
              <a:buChar char="•"/>
            </a:pPr>
            <a:r>
              <a:rPr lang="fr-FR" sz="1600"/>
              <a:t>Par défaut, il prend en charge tous les VLAN</a:t>
            </a:r>
          </a:p>
          <a:p>
            <a:pPr rtl="0">
              <a:buFont typeface="Arial" panose="020B0604020202020204" pitchFamily="34" charset="0"/>
              <a:buChar char="•"/>
            </a:pPr>
            <a:r>
              <a:rPr lang="fr-FR" sz="1600"/>
              <a:t>Il prend en charge trunking 802.1Q</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504" y="1327641"/>
            <a:ext cx="4718800" cy="2488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011652" cy="757551"/>
          </a:xfrm>
        </p:spPr>
        <p:txBody>
          <a:bodyPr/>
          <a:lstStyle/>
          <a:p>
            <a:pPr rtl="0"/>
            <a:r>
              <a:rPr lang="fr-FR" sz="1600"/>
              <a:t>Les VLAN dans un environnement à plusieurs commutateurs</a:t>
            </a:r>
            <a:br>
              <a:rPr lang="en-US" altLang="en-US" dirty="0"/>
            </a:br>
            <a:r>
              <a:rPr lang="fr-FR"/>
              <a:t>Réseaux sans VLAN</a:t>
            </a:r>
          </a:p>
        </p:txBody>
      </p:sp>
      <p:sp>
        <p:nvSpPr>
          <p:cNvPr id="8195" name="Rectangle 6"/>
          <p:cNvSpPr>
            <a:spLocks noGrp="1" noChangeArrowheads="1"/>
          </p:cNvSpPr>
          <p:nvPr>
            <p:ph idx="1"/>
          </p:nvPr>
        </p:nvSpPr>
        <p:spPr>
          <a:xfrm>
            <a:off x="261256" y="856343"/>
            <a:ext cx="8526128" cy="755889"/>
          </a:xfrm>
        </p:spPr>
        <p:txBody>
          <a:bodyPr/>
          <a:lstStyle/>
          <a:p>
            <a:pPr marL="0" indent="0" rtl="0">
              <a:buNone/>
            </a:pPr>
            <a:r>
              <a:rPr lang="fr-FR" sz="1600"/>
              <a:t>Sans VLAN, tous les périphériques connectés aux commutateurs recevront tout le trafic de monodiffusion, de multidiffusion et de diffusion.</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985" y="1923401"/>
            <a:ext cx="4637831" cy="2785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pPr rtl="0"/>
            <a:r>
              <a:rPr lang="fr-FR" sz="1600"/>
              <a:t>VLAN dans un environnement à plusieurs commutateurs</a:t>
            </a:r>
            <a:br>
              <a:rPr lang="en-US" altLang="en-US" dirty="0"/>
            </a:br>
            <a:r>
              <a:rPr lang="fr-FR"/>
              <a:t>Réseaux sans VLAN</a:t>
            </a:r>
          </a:p>
        </p:txBody>
      </p:sp>
      <p:sp>
        <p:nvSpPr>
          <p:cNvPr id="8195" name="Rectangle 6"/>
          <p:cNvSpPr>
            <a:spLocks noGrp="1" noChangeArrowheads="1"/>
          </p:cNvSpPr>
          <p:nvPr>
            <p:ph idx="1"/>
          </p:nvPr>
        </p:nvSpPr>
        <p:spPr>
          <a:xfrm>
            <a:off x="203200" y="986971"/>
            <a:ext cx="8712199" cy="768677"/>
          </a:xfrm>
        </p:spPr>
        <p:txBody>
          <a:bodyPr/>
          <a:lstStyle/>
          <a:p>
            <a:pPr marL="0" indent="0" rtl="0">
              <a:buNone/>
            </a:pPr>
            <a:r>
              <a:rPr lang="fr-FR" sz="1600"/>
              <a:t>Avec les VLAN, le trafic de monodiffusion, de multidiffusion et de diffusion est limité à un VLAN. Sans un périphérique de couche 3 permettant de connecter les VLAN, les périphériques de différents VLAN ne peuvent pas communiquer. </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689" y="1709928"/>
            <a:ext cx="5231599" cy="2932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5330952" cy="781567"/>
          </a:xfrm>
        </p:spPr>
        <p:txBody>
          <a:bodyPr/>
          <a:lstStyle/>
          <a:p>
            <a:pPr rtl="0"/>
            <a:r>
              <a:rPr lang="fr-FR" sz="1600"/>
              <a:t>VLAN dans un environnement à plusieurs commutateurs</a:t>
            </a:r>
            <a:br>
              <a:rPr lang="en-US" altLang="en-US" dirty="0"/>
            </a:br>
            <a:r>
              <a:rPr lang="fr-FR"/>
              <a:t>Identification du VLAN avec une étiquette</a:t>
            </a:r>
          </a:p>
        </p:txBody>
      </p:sp>
      <p:sp>
        <p:nvSpPr>
          <p:cNvPr id="8195" name="Rectangle 6"/>
          <p:cNvSpPr>
            <a:spLocks noGrp="1" noChangeArrowheads="1"/>
          </p:cNvSpPr>
          <p:nvPr>
            <p:ph idx="1"/>
          </p:nvPr>
        </p:nvSpPr>
        <p:spPr>
          <a:xfrm>
            <a:off x="175768" y="804090"/>
            <a:ext cx="5307394" cy="1811093"/>
          </a:xfrm>
        </p:spPr>
        <p:txBody>
          <a:bodyPr/>
          <a:lstStyle/>
          <a:p>
            <a:pPr rtl="0">
              <a:buFont typeface="Arial" panose="020B0604020202020204" pitchFamily="34" charset="0"/>
              <a:buChar char="•"/>
            </a:pPr>
            <a:r>
              <a:rPr lang="fr-FR" sz="1600"/>
              <a:t>L'en-tête IEEE 802.1Q est de 4 octets</a:t>
            </a:r>
          </a:p>
          <a:p>
            <a:pPr rtl="0">
              <a:buFont typeface="Arial" panose="020B0604020202020204" pitchFamily="34" charset="0"/>
              <a:buChar char="•"/>
            </a:pPr>
            <a:r>
              <a:rPr lang="fr-FR" sz="1600"/>
              <a:t>Lorsque l'étiquette est créée, le FCS doit être recalculé.</a:t>
            </a:r>
          </a:p>
          <a:p>
            <a:pPr rtl="0">
              <a:buFont typeface="Arial" panose="020B0604020202020204" pitchFamily="34" charset="0"/>
              <a:buChar char="•"/>
            </a:pPr>
            <a:r>
              <a:rPr lang="fr-FR" sz="1600"/>
              <a:t>Lorsqu'elle est envoyée aux périphériques terminaux, cette étiquette doit être supprimée et le FCS doit être recalculé pour retourner à son numéro d'origine.</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844360972"/>
              </p:ext>
            </p:extLst>
          </p:nvPr>
        </p:nvGraphicFramePr>
        <p:xfrm>
          <a:off x="265177" y="2702307"/>
          <a:ext cx="8686800" cy="1811422"/>
        </p:xfrm>
        <a:graphic>
          <a:graphicData uri="http://schemas.openxmlformats.org/drawingml/2006/table">
            <a:tbl>
              <a:tblPr firstRow="1" bandRow="1">
                <a:tableStyleId>{5C22544A-7EE6-4342-B048-85BDC9FD1C3A}</a:tableStyleId>
              </a:tblPr>
              <a:tblGrid>
                <a:gridCol w="3264596">
                  <a:extLst>
                    <a:ext uri="{9D8B030D-6E8A-4147-A177-3AD203B41FA5}">
                      <a16:colId xmlns:a16="http://schemas.microsoft.com/office/drawing/2014/main" val="20000"/>
                    </a:ext>
                  </a:extLst>
                </a:gridCol>
                <a:gridCol w="5422204">
                  <a:extLst>
                    <a:ext uri="{9D8B030D-6E8A-4147-A177-3AD203B41FA5}">
                      <a16:colId xmlns:a16="http://schemas.microsoft.com/office/drawing/2014/main" val="20001"/>
                    </a:ext>
                  </a:extLst>
                </a:gridCol>
              </a:tblGrid>
              <a:tr h="302463">
                <a:tc>
                  <a:txBody>
                    <a:bodyPr/>
                    <a:lstStyle/>
                    <a:p>
                      <a:pPr rtl="0"/>
                      <a:r>
                        <a:rPr lang="fr-FR" sz="1400"/>
                        <a:t>Champ d'étiquette VLAN 802.1Q</a:t>
                      </a:r>
                    </a:p>
                  </a:txBody>
                  <a:tcPr/>
                </a:tc>
                <a:tc>
                  <a:txBody>
                    <a:bodyPr/>
                    <a:lstStyle/>
                    <a:p>
                      <a:pPr rtl="0"/>
                      <a:r>
                        <a:rPr lang="fr-FR" sz="1400"/>
                        <a:t>Fonction</a:t>
                      </a:r>
                    </a:p>
                  </a:txBody>
                  <a:tcPr/>
                </a:tc>
                <a:extLst>
                  <a:ext uri="{0D108BD9-81ED-4DB2-BD59-A6C34878D82A}">
                    <a16:rowId xmlns:a16="http://schemas.microsoft.com/office/drawing/2014/main" val="10000"/>
                  </a:ext>
                </a:extLst>
              </a:tr>
              <a:tr h="323562">
                <a:tc>
                  <a:txBody>
                    <a:bodyPr/>
                    <a:lstStyle/>
                    <a:p>
                      <a:pPr rtl="0"/>
                      <a:r>
                        <a:rPr lang="fr-FR" sz="1400" b="1"/>
                        <a:t>Type</a:t>
                      </a:r>
                    </a:p>
                  </a:txBody>
                  <a:tcPr/>
                </a:tc>
                <a:tc>
                  <a:txBody>
                    <a:bodyPr/>
                    <a:lstStyle/>
                    <a:p>
                      <a:pPr marL="285750" indent="-285750" rtl="0">
                        <a:buFont typeface="Arial" panose="020B0604020202020204" pitchFamily="34" charset="0"/>
                        <a:buChar char="•"/>
                      </a:pPr>
                      <a:r>
                        <a:rPr lang="fr-FR" sz="1400"/>
                        <a:t>Champ de 2 octets</a:t>
                      </a:r>
                      <a:r>
                        <a:rPr lang="fr-FR" sz="1400" baseline="0"/>
                        <a:t> avec hexadécimal 0x8100</a:t>
                      </a:r>
                    </a:p>
                    <a:p>
                      <a:pPr marL="285750" indent="-285750" rtl="0">
                        <a:buFont typeface="Arial" panose="020B0604020202020204" pitchFamily="34" charset="0"/>
                        <a:buChar char="•"/>
                      </a:pPr>
                      <a:r>
                        <a:rPr lang="fr-FR" sz="1400"/>
                        <a:t>Ceci est appelé TPID (Tag Protocol ID)</a:t>
                      </a:r>
                    </a:p>
                  </a:txBody>
                  <a:tcPr/>
                </a:tc>
                <a:extLst>
                  <a:ext uri="{0D108BD9-81ED-4DB2-BD59-A6C34878D82A}">
                    <a16:rowId xmlns:a16="http://schemas.microsoft.com/office/drawing/2014/main" val="10001"/>
                  </a:ext>
                </a:extLst>
              </a:tr>
              <a:tr h="333828">
                <a:tc>
                  <a:txBody>
                    <a:bodyPr/>
                    <a:lstStyle/>
                    <a:p>
                      <a:pPr rtl="0"/>
                      <a:r>
                        <a:rPr lang="fr-FR" sz="1400" b="1"/>
                        <a:t>Priorité</a:t>
                      </a:r>
                      <a:r>
                        <a:rPr lang="fr-FR" sz="1400" b="1" baseline="0"/>
                        <a:t> Utilisateur</a:t>
                      </a:r>
                    </a:p>
                  </a:txBody>
                  <a:tcPr/>
                </a:tc>
                <a:tc>
                  <a:txBody>
                    <a:bodyPr/>
                    <a:lstStyle/>
                    <a:p>
                      <a:pPr marL="285750" indent="-285750" rtl="0">
                        <a:buFont typeface="Arial" panose="020B0604020202020204" pitchFamily="34" charset="0"/>
                        <a:buChar char="•"/>
                      </a:pPr>
                      <a:r>
                        <a:rPr lang="fr-FR" sz="1400"/>
                        <a:t>Valeur de 3 bits</a:t>
                      </a:r>
                      <a:r>
                        <a:rPr lang="fr-FR" sz="1400" baseline="0"/>
                        <a:t> prenant en charge </a:t>
                      </a:r>
                    </a:p>
                  </a:txBody>
                  <a:tcPr/>
                </a:tc>
                <a:extLst>
                  <a:ext uri="{0D108BD9-81ED-4DB2-BD59-A6C34878D82A}">
                    <a16:rowId xmlns:a16="http://schemas.microsoft.com/office/drawing/2014/main" val="10002"/>
                  </a:ext>
                </a:extLst>
              </a:tr>
              <a:tr h="335320">
                <a:tc>
                  <a:txBody>
                    <a:bodyPr/>
                    <a:lstStyle/>
                    <a:p>
                      <a:pPr rtl="0"/>
                      <a:r>
                        <a:rPr lang="fr-FR" sz="1400" b="1"/>
                        <a:t>CFI</a:t>
                      </a:r>
                      <a:r>
                        <a:rPr lang="fr-FR" sz="1400" b="1" baseline="0"/>
                        <a:t> (Canonical Format Identifier)</a:t>
                      </a:r>
                    </a:p>
                  </a:txBody>
                  <a:tcPr/>
                </a:tc>
                <a:tc>
                  <a:txBody>
                    <a:bodyPr/>
                    <a:lstStyle/>
                    <a:p>
                      <a:pPr marL="285750" indent="-285750" rtl="0">
                        <a:buFont typeface="Arial" panose="020B0604020202020204" pitchFamily="34" charset="0"/>
                        <a:buChar char="•"/>
                      </a:pPr>
                      <a:r>
                        <a:rPr lang="fr-FR" sz="1400" baseline="0"/>
                        <a:t> Identificateur de 1 bit qui prend en charge les trames Token Ring sur des liaisons Ethernet</a:t>
                      </a:r>
                    </a:p>
                  </a:txBody>
                  <a:tcPr/>
                </a:tc>
                <a:extLst>
                  <a:ext uri="{0D108BD9-81ED-4DB2-BD59-A6C34878D82A}">
                    <a16:rowId xmlns:a16="http://schemas.microsoft.com/office/drawing/2014/main" val="10003"/>
                  </a:ext>
                </a:extLst>
              </a:tr>
              <a:tr h="319314">
                <a:tc>
                  <a:txBody>
                    <a:bodyPr/>
                    <a:lstStyle/>
                    <a:p>
                      <a:pPr rtl="0"/>
                      <a:r>
                        <a:rPr lang="fr-FR" sz="1400" b="1"/>
                        <a:t>ID de VLAN (VID)</a:t>
                      </a:r>
                    </a:p>
                  </a:txBody>
                  <a:tcPr/>
                </a:tc>
                <a:tc>
                  <a:txBody>
                    <a:bodyPr/>
                    <a:lstStyle/>
                    <a:p>
                      <a:pPr marL="285750" indent="-285750" rtl="0">
                        <a:buFont typeface="Arial" panose="020B0604020202020204" pitchFamily="34" charset="0"/>
                        <a:buChar char="•"/>
                      </a:pPr>
                      <a:r>
                        <a:rPr lang="fr-FR" sz="1400" baseline="0"/>
                        <a:t> Numéro d’identification VLAN de 12 bits qui prend en charge jusqu’à 4096 ID de VLAN.</a:t>
                      </a:r>
                    </a:p>
                  </a:txBody>
                  <a:tcPr/>
                </a:tc>
                <a:extLst>
                  <a:ext uri="{0D108BD9-81ED-4DB2-BD59-A6C34878D82A}">
                    <a16:rowId xmlns:a16="http://schemas.microsoft.com/office/drawing/2014/main" val="10004"/>
                  </a:ext>
                </a:extLst>
              </a:tr>
            </a:tbl>
          </a:graphicData>
        </a:graphic>
      </p:graphicFrame>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162" y="149893"/>
            <a:ext cx="3660838" cy="2402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22532739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9006840" cy="829464"/>
          </a:xfrm>
        </p:spPr>
        <p:txBody>
          <a:bodyPr/>
          <a:lstStyle/>
          <a:p>
            <a:pPr rtl="0"/>
            <a:r>
              <a:rPr lang="fr-FR" sz="1600"/>
              <a:t>VLAN dans un environnement à plusieurs commutateurs</a:t>
            </a:r>
            <a:br>
              <a:rPr lang="en-US" altLang="en-US" dirty="0"/>
            </a:br>
            <a:r>
              <a:rPr lang="fr-FR"/>
              <a:t>VLAN natifs et étiquetage 802.1Q</a:t>
            </a:r>
          </a:p>
        </p:txBody>
      </p:sp>
      <p:sp>
        <p:nvSpPr>
          <p:cNvPr id="8195" name="Rectangle 6"/>
          <p:cNvSpPr>
            <a:spLocks noGrp="1" noChangeArrowheads="1"/>
          </p:cNvSpPr>
          <p:nvPr>
            <p:ph idx="1"/>
          </p:nvPr>
        </p:nvSpPr>
        <p:spPr>
          <a:xfrm>
            <a:off x="203201" y="986970"/>
            <a:ext cx="4572000" cy="3414045"/>
          </a:xfrm>
        </p:spPr>
        <p:txBody>
          <a:bodyPr/>
          <a:lstStyle/>
          <a:p>
            <a:pPr marL="0" indent="0" rtl="0">
              <a:buNone/>
            </a:pPr>
            <a:r>
              <a:rPr lang="fr-FR" sz="1600"/>
              <a:t>trunk de base 802.1Q:</a:t>
            </a:r>
          </a:p>
          <a:p>
            <a:pPr rtl="0">
              <a:buFont typeface="Arial" panose="020B0604020202020204" pitchFamily="34" charset="0"/>
              <a:buChar char="•"/>
            </a:pPr>
            <a:r>
              <a:rPr lang="fr-FR" sz="1600"/>
              <a:t>Étiquetage est généralement effectué sur tous les VLAN.</a:t>
            </a:r>
          </a:p>
          <a:p>
            <a:pPr rtl="0">
              <a:buFont typeface="Arial" panose="020B0604020202020204" pitchFamily="34" charset="0"/>
              <a:buChar char="•"/>
            </a:pPr>
            <a:r>
              <a:rPr lang="fr-FR" sz="1600"/>
              <a:t>L'utilisation d'un VLAN natif a été conçue pour une utilisation ancienne, comme le concentrateur dans l'exemple.</a:t>
            </a:r>
          </a:p>
          <a:p>
            <a:pPr rtl="0">
              <a:buFont typeface="Arial" panose="020B0604020202020204" pitchFamily="34" charset="0"/>
              <a:buChar char="•"/>
            </a:pPr>
            <a:r>
              <a:rPr lang="fr-FR" sz="1600"/>
              <a:t>Moins qu'il ne soit modifié, VLAN1 est le VLAN natif.</a:t>
            </a:r>
          </a:p>
          <a:p>
            <a:pPr rtl="0">
              <a:buFont typeface="Arial" panose="020B0604020202020204" pitchFamily="34" charset="0"/>
              <a:buChar char="•"/>
            </a:pPr>
            <a:r>
              <a:rPr lang="fr-FR" sz="1600"/>
              <a:t>Les deux extrémités d’une liaison trunk doit être configurées avec le même VLAN natif.</a:t>
            </a:r>
          </a:p>
          <a:p>
            <a:pPr rtl="0">
              <a:buFont typeface="Arial" panose="020B0604020202020204" pitchFamily="34" charset="0"/>
              <a:buChar char="•"/>
            </a:pPr>
            <a:r>
              <a:rPr lang="fr-FR" sz="1600"/>
              <a:t>Chaque trunk est configuré séparément, il est donc possible d'avoir un VLAN natif différent sur des trunks séparés.</a:t>
            </a: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789" y="1317324"/>
            <a:ext cx="3962848" cy="279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30874074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5197642" cy="829464"/>
          </a:xfrm>
        </p:spPr>
        <p:txBody>
          <a:bodyPr/>
          <a:lstStyle/>
          <a:p>
            <a:pPr rtl="0"/>
            <a:r>
              <a:rPr lang="fr-FR" sz="1600"/>
              <a:t>VLAN dans un environnement à plusieurs commutateurs</a:t>
            </a:r>
            <a:br>
              <a:rPr lang="en-US" altLang="en-US" dirty="0"/>
            </a:br>
            <a:r>
              <a:rPr lang="fr-FR"/>
              <a:t>L'étiquetage du VLAN voix</a:t>
            </a:r>
          </a:p>
        </p:txBody>
      </p:sp>
      <p:sp>
        <p:nvSpPr>
          <p:cNvPr id="8195" name="Rectangle 6"/>
          <p:cNvSpPr>
            <a:spLocks noGrp="1" noChangeArrowheads="1"/>
          </p:cNvSpPr>
          <p:nvPr>
            <p:ph idx="1"/>
          </p:nvPr>
        </p:nvSpPr>
        <p:spPr>
          <a:xfrm>
            <a:off x="203199" y="986970"/>
            <a:ext cx="5054601" cy="2044988"/>
          </a:xfrm>
        </p:spPr>
        <p:txBody>
          <a:bodyPr/>
          <a:lstStyle/>
          <a:p>
            <a:pPr marL="0" indent="0" rtl="0">
              <a:buNone/>
            </a:pPr>
            <a:r>
              <a:rPr lang="fr-FR" sz="1600"/>
              <a:t>Le téléphone VoIP est un commutateur à trois ports:</a:t>
            </a:r>
          </a:p>
          <a:p>
            <a:pPr rtl="0">
              <a:buFont typeface="Arial" panose="020B0604020202020204" pitchFamily="34" charset="0"/>
              <a:buChar char="•"/>
            </a:pPr>
            <a:r>
              <a:rPr lang="fr-FR" sz="1400"/>
              <a:t>Le commutateur utilisera CDP pour informer le téléphone du VLAN voix.</a:t>
            </a:r>
          </a:p>
          <a:p>
            <a:pPr rtl="0">
              <a:buFont typeface="Arial" panose="020B0604020202020204" pitchFamily="34" charset="0"/>
              <a:buChar char="•"/>
            </a:pPr>
            <a:r>
              <a:rPr lang="fr-FR" sz="1400"/>
              <a:t>Le téléphone marquera son propre trafic (Voix) et peut définir le coût du service (CoS). CoS est QoS pour la couche 2.</a:t>
            </a:r>
          </a:p>
          <a:p>
            <a:pPr rtl="0">
              <a:buFont typeface="Arial" panose="020B0604020202020204" pitchFamily="34" charset="0"/>
              <a:buChar char="•"/>
            </a:pPr>
            <a:r>
              <a:rPr lang="fr-FR" sz="1400"/>
              <a:t>Le téléphone peut ou non étiqueter les trames du PC.</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774510986"/>
              </p:ext>
            </p:extLst>
          </p:nvPr>
        </p:nvGraphicFramePr>
        <p:xfrm>
          <a:off x="449717" y="3061443"/>
          <a:ext cx="8316911" cy="1327990"/>
        </p:xfrm>
        <a:graphic>
          <a:graphicData uri="http://schemas.openxmlformats.org/drawingml/2006/table">
            <a:tbl>
              <a:tblPr firstRow="1" bandRow="1">
                <a:tableStyleId>{5C22544A-7EE6-4342-B048-85BDC9FD1C3A}</a:tableStyleId>
              </a:tblPr>
              <a:tblGrid>
                <a:gridCol w="1832566">
                  <a:extLst>
                    <a:ext uri="{9D8B030D-6E8A-4147-A177-3AD203B41FA5}">
                      <a16:colId xmlns:a16="http://schemas.microsoft.com/office/drawing/2014/main" val="20000"/>
                    </a:ext>
                  </a:extLst>
                </a:gridCol>
                <a:gridCol w="6484345">
                  <a:extLst>
                    <a:ext uri="{9D8B030D-6E8A-4147-A177-3AD203B41FA5}">
                      <a16:colId xmlns:a16="http://schemas.microsoft.com/office/drawing/2014/main" val="20001"/>
                    </a:ext>
                  </a:extLst>
                </a:gridCol>
              </a:tblGrid>
              <a:tr h="302463">
                <a:tc>
                  <a:txBody>
                    <a:bodyPr/>
                    <a:lstStyle/>
                    <a:p>
                      <a:pPr rtl="0"/>
                      <a:r>
                        <a:rPr lang="fr-FR" sz="1600"/>
                        <a:t>Trafic</a:t>
                      </a:r>
                    </a:p>
                  </a:txBody>
                  <a:tcPr/>
                </a:tc>
                <a:tc>
                  <a:txBody>
                    <a:bodyPr/>
                    <a:lstStyle/>
                    <a:p>
                      <a:pPr rtl="0"/>
                      <a:r>
                        <a:rPr lang="fr-FR" sz="1600"/>
                        <a:t>Fonction d'étiquetage</a:t>
                      </a:r>
                    </a:p>
                  </a:txBody>
                  <a:tcPr/>
                </a:tc>
                <a:extLst>
                  <a:ext uri="{0D108BD9-81ED-4DB2-BD59-A6C34878D82A}">
                    <a16:rowId xmlns:a16="http://schemas.microsoft.com/office/drawing/2014/main" val="10000"/>
                  </a:ext>
                </a:extLst>
              </a:tr>
              <a:tr h="323562">
                <a:tc>
                  <a:txBody>
                    <a:bodyPr/>
                    <a:lstStyle/>
                    <a:p>
                      <a:pPr rtl="0"/>
                      <a:r>
                        <a:rPr lang="fr-FR" sz="1400"/>
                        <a:t>Étiquetage VLAN voix</a:t>
                      </a:r>
                    </a:p>
                  </a:txBody>
                  <a:tcPr/>
                </a:tc>
                <a:tc>
                  <a:txBody>
                    <a:bodyPr/>
                    <a:lstStyle/>
                    <a:p>
                      <a:pPr marL="0" indent="0" rtl="0">
                        <a:buFont typeface="Arial" panose="020B0604020202020204" pitchFamily="34" charset="0"/>
                        <a:buNone/>
                      </a:pPr>
                      <a:r>
                        <a:rPr lang="fr-FR" sz="1400"/>
                        <a:t>avec une valeur appropriée de priorité CoS (Class of Service) de couche2</a:t>
                      </a:r>
                    </a:p>
                  </a:txBody>
                  <a:tcPr/>
                </a:tc>
                <a:extLst>
                  <a:ext uri="{0D108BD9-81ED-4DB2-BD59-A6C34878D82A}">
                    <a16:rowId xmlns:a16="http://schemas.microsoft.com/office/drawing/2014/main" val="10001"/>
                  </a:ext>
                </a:extLst>
              </a:tr>
              <a:tr h="333828">
                <a:tc>
                  <a:txBody>
                    <a:bodyPr/>
                    <a:lstStyle/>
                    <a:p>
                      <a:pPr rtl="0"/>
                      <a:r>
                        <a:rPr lang="fr-FR" sz="1400"/>
                        <a:t>VLAN d'accès</a:t>
                      </a:r>
                    </a:p>
                  </a:txBody>
                  <a:tcPr/>
                </a:tc>
                <a:tc>
                  <a:txBody>
                    <a:bodyPr/>
                    <a:lstStyle/>
                    <a:p>
                      <a:pPr marL="0" indent="0" rtl="0">
                        <a:buFont typeface="Arial" panose="020B0604020202020204" pitchFamily="34" charset="0"/>
                        <a:buNone/>
                      </a:pPr>
                      <a:r>
                        <a:rPr lang="fr-FR" sz="1400"/>
                        <a:t>peut également être étiqueté avec une valeur de priorité CoS de couche 2</a:t>
                      </a:r>
                    </a:p>
                  </a:txBody>
                  <a:tcPr/>
                </a:tc>
                <a:extLst>
                  <a:ext uri="{0D108BD9-81ED-4DB2-BD59-A6C34878D82A}">
                    <a16:rowId xmlns:a16="http://schemas.microsoft.com/office/drawing/2014/main" val="10002"/>
                  </a:ext>
                </a:extLst>
              </a:tr>
              <a:tr h="335320">
                <a:tc>
                  <a:txBody>
                    <a:bodyPr/>
                    <a:lstStyle/>
                    <a:p>
                      <a:pPr rtl="0"/>
                      <a:r>
                        <a:rPr lang="fr-FR" sz="1400"/>
                        <a:t>VLAN d'accès</a:t>
                      </a:r>
                    </a:p>
                  </a:txBody>
                  <a:tcPr/>
                </a:tc>
                <a:tc>
                  <a:txBody>
                    <a:bodyPr/>
                    <a:lstStyle/>
                    <a:p>
                      <a:pPr rtl="0"/>
                      <a:r>
                        <a:rPr lang="fr-FR" sz="1400"/>
                        <a:t>n'est pas étiqueté (pas de valeur de priorité CoS de couche2)</a:t>
                      </a:r>
                    </a:p>
                  </a:txBody>
                  <a:tcPr/>
                </a:tc>
                <a:extLst>
                  <a:ext uri="{0D108BD9-81ED-4DB2-BD59-A6C34878D82A}">
                    <a16:rowId xmlns:a16="http://schemas.microsoft.com/office/drawing/2014/main" val="10003"/>
                  </a:ext>
                </a:extLst>
              </a:tr>
            </a:tbl>
          </a:graphicData>
        </a:graphic>
      </p:graphicFrame>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274" y="503544"/>
            <a:ext cx="3578571" cy="2317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92624653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29464"/>
          </a:xfrm>
        </p:spPr>
        <p:txBody>
          <a:bodyPr/>
          <a:lstStyle/>
          <a:p>
            <a:pPr rtl="0"/>
            <a:r>
              <a:rPr lang="fr-FR" sz="1600"/>
              <a:t>VLAN dans un environnement à plusieurs commutateurs</a:t>
            </a:r>
            <a:br>
              <a:rPr lang="en-US" altLang="en-US" dirty="0"/>
            </a:br>
            <a:r>
              <a:rPr lang="fr-FR"/>
              <a:t>Exemple de vérification d'un VLAN voix</a:t>
            </a:r>
          </a:p>
        </p:txBody>
      </p:sp>
      <p:sp>
        <p:nvSpPr>
          <p:cNvPr id="8195" name="Rectangle 6"/>
          <p:cNvSpPr>
            <a:spLocks noGrp="1" noChangeArrowheads="1"/>
          </p:cNvSpPr>
          <p:nvPr>
            <p:ph idx="1"/>
          </p:nvPr>
        </p:nvSpPr>
        <p:spPr>
          <a:xfrm>
            <a:off x="203200" y="986971"/>
            <a:ext cx="8212253" cy="990512"/>
          </a:xfrm>
        </p:spPr>
        <p:txBody>
          <a:bodyPr/>
          <a:lstStyle/>
          <a:p>
            <a:pPr marL="0" indent="0" rtl="0">
              <a:buNone/>
            </a:pPr>
            <a:r>
              <a:rPr lang="fr-FR" sz="1600"/>
              <a:t>La commande </a:t>
            </a:r>
            <a:r>
              <a:rPr lang="fr-FR" sz="1600" b="1"/>
              <a:t>show interfaces fa0/18 switchport </a:t>
            </a:r>
            <a:r>
              <a:rPr lang="fr-FR" sz="1600"/>
              <a:t>peut nous montrer à la fois les VLAN de données et de voix attribués à l'interface.</a:t>
            </a:r>
          </a:p>
          <a:p>
            <a:pPr marL="0" indent="0">
              <a:buNone/>
            </a:pPr>
            <a:endParaRPr lang="en-US" altLang="ja-JP"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003" y="1977483"/>
            <a:ext cx="5898730" cy="2416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63608214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Pour faciliter l'apprentissage, les caractéristiques suivantes de l'interface graphique GUI peuvent être incluses dans ce module :</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À quoi s'attendre dans ce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fr-FR"/>
                        <a:t>Fonctionnalité</a:t>
                      </a:r>
                    </a:p>
                  </a:txBody>
                  <a:tcPr/>
                </a:tc>
                <a:tc>
                  <a:txBody>
                    <a:bodyPr/>
                    <a:lstStyle/>
                    <a:p>
                      <a:pPr rtl="0"/>
                      <a:r>
                        <a:rPr lang="fr-FR"/>
                        <a:t>Description</a:t>
                      </a:r>
                    </a:p>
                  </a:txBody>
                  <a:tcPr/>
                </a:tc>
                <a:extLst>
                  <a:ext uri="{0D108BD9-81ED-4DB2-BD59-A6C34878D82A}">
                    <a16:rowId xmlns:a16="http://schemas.microsoft.com/office/drawing/2014/main"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Exposer les participants à des nouvelles compétences et des nouveaux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Vidéos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Exposer les participants à des nouvelles compétences et des nouveaux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Vérifiez votre compréhension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Questionnaire en ligne par rubrique pour aider les apprenants à évaluer la compréhension du contenu.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Activités interactifs</a:t>
                      </a:r>
                    </a:p>
                  </a:txBody>
                  <a:tcPr marL="9525" marR="9525" marT="9525" marB="0" anchor="b"/>
                </a:tc>
                <a:tc>
                  <a:txBody>
                    <a:bodyPr/>
                    <a:lstStyle/>
                    <a:p>
                      <a:pPr rtl="0"/>
                      <a:r>
                        <a:rPr lang="fr-FR"/>
                        <a:t>Une variété de formats pour aider les apprenants à évaluer la compréhension du contenu.</a:t>
                      </a:r>
                    </a:p>
                  </a:txBody>
                  <a:tcPr/>
                </a:tc>
                <a:extLst>
                  <a:ext uri="{0D108BD9-81ED-4DB2-BD59-A6C34878D82A}">
                    <a16:rowId xmlns:a16="http://schemas.microsoft.com/office/drawing/2014/main" val="3454703549"/>
                  </a:ext>
                </a:extLst>
              </a:tr>
              <a:tr h="215293">
                <a:tc>
                  <a:txBody>
                    <a:bodyPr/>
                    <a:lstStyle/>
                    <a:p>
                      <a:pPr algn="l" rtl="0" fontAlgn="b"/>
                      <a:r>
                        <a:rPr lang="fr-FR" sz="1400" b="0" i="0" u="none" strike="noStrike">
                          <a:solidFill>
                            <a:srgbClr val="000000"/>
                          </a:solidFill>
                          <a:effectLst/>
                          <a:latin typeface="+mn-lt"/>
                        </a:rPr>
                        <a:t>Vérificateur de syntaxe</a:t>
                      </a:r>
                    </a:p>
                  </a:txBody>
                  <a:tcPr marL="9525" marR="9525" marT="9525" marB="0" anchor="b"/>
                </a:tc>
                <a:tc>
                  <a:txBody>
                    <a:bodyPr/>
                    <a:lstStyle/>
                    <a:p>
                      <a:pPr rtl="0"/>
                      <a:r>
                        <a:rPr lang="fr-FR"/>
                        <a:t>Petites simulations qui exposent les apprenants à la ligne de commande Cisco pour pratiquer les compétences de configuration.</a:t>
                      </a:r>
                    </a:p>
                  </a:txBody>
                  <a:tcPr/>
                </a:tc>
                <a:extLst>
                  <a:ext uri="{0D108BD9-81ED-4DB2-BD59-A6C34878D82A}">
                    <a16:rowId xmlns:a16="http://schemas.microsoft.com/office/drawing/2014/main" val="2195331658"/>
                  </a:ext>
                </a:extLst>
              </a:tr>
              <a:tr h="265091">
                <a:tc>
                  <a:txBody>
                    <a:bodyPr/>
                    <a:lstStyle/>
                    <a:p>
                      <a:pPr algn="l" rtl="0" fontAlgn="b"/>
                      <a:r>
                        <a:rPr lang="fr-FR" sz="1400" b="0" i="0" u="none" strike="noStrike">
                          <a:solidFill>
                            <a:srgbClr val="000000"/>
                          </a:solidFill>
                          <a:effectLst/>
                          <a:latin typeface="+mn-lt"/>
                        </a:rPr>
                        <a:t>Activités PT</a:t>
                      </a:r>
                    </a:p>
                  </a:txBody>
                  <a:tcPr marL="9525" marR="9525" marT="9525" marB="0" anchor="b"/>
                </a:tc>
                <a:tc>
                  <a:txBody>
                    <a:bodyPr/>
                    <a:lstStyle/>
                    <a:p>
                      <a:pPr rtl="0"/>
                      <a:r>
                        <a:rPr lang="fr-FR"/>
                        <a:t>Activités de simulation et de modélisation conçues pour explorer, acquérir, renforcer et développer les compétences.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9025128" cy="829464"/>
          </a:xfrm>
        </p:spPr>
        <p:txBody>
          <a:bodyPr/>
          <a:lstStyle/>
          <a:p>
            <a:pPr rtl="0"/>
            <a:r>
              <a:rPr lang="fr-FR" sz="1600"/>
              <a:t>VLAN dans un environnement à plusieurs commutateurs</a:t>
            </a:r>
            <a:br>
              <a:rPr lang="en-US" altLang="en-US" dirty="0"/>
            </a:br>
            <a:r>
              <a:rPr lang="fr-FR"/>
              <a:t>Packet Tracer - Étude de l’implémentation d’un VLAN</a:t>
            </a:r>
          </a:p>
        </p:txBody>
      </p:sp>
      <p:sp>
        <p:nvSpPr>
          <p:cNvPr id="8195" name="Rectangle 6"/>
          <p:cNvSpPr>
            <a:spLocks noGrp="1" noChangeArrowheads="1"/>
          </p:cNvSpPr>
          <p:nvPr>
            <p:ph idx="1"/>
          </p:nvPr>
        </p:nvSpPr>
        <p:spPr>
          <a:xfrm>
            <a:off x="203201" y="986970"/>
            <a:ext cx="8673170" cy="3057206"/>
          </a:xfrm>
        </p:spPr>
        <p:txBody>
          <a:bodyPr/>
          <a:lstStyle/>
          <a:p>
            <a:pPr marL="0" indent="0" rtl="0">
              <a:buNone/>
            </a:pPr>
            <a:r>
              <a:rPr lang="fr-FR" sz="1800"/>
              <a:t>Dans cette activité Packet Tracer, vous allez effectuer les opérations suivantes:</a:t>
            </a:r>
          </a:p>
          <a:p>
            <a:pPr rtl="0">
              <a:buFont typeface="Arial" panose="020B0604020202020204" pitchFamily="34" charset="0"/>
              <a:buChar char="•"/>
            </a:pPr>
            <a:r>
              <a:rPr lang="fr-FR" sz="1800"/>
              <a:t>Partie 1 : Observation du trafic de diffusion dans une implémentation VLAN</a:t>
            </a:r>
          </a:p>
          <a:p>
            <a:pPr rtl="0">
              <a:buFont typeface="Arial" panose="020B0604020202020204" pitchFamily="34" charset="0"/>
              <a:buChar char="•"/>
            </a:pPr>
            <a:r>
              <a:rPr lang="fr-FR" sz="1800"/>
              <a:t>Partie 2 : Observation du trafic de diffusion sans VLAN</a:t>
            </a:r>
          </a:p>
          <a:p>
            <a:pPr marL="0" indent="0">
              <a:buNone/>
            </a:pPr>
            <a:endParaRPr lang="en-US" altLang="ja-JP" dirty="0"/>
          </a:p>
        </p:txBody>
      </p:sp>
    </p:spTree>
    <p:custDataLst>
      <p:tags r:id="rId1"/>
    </p:custDataLst>
    <p:extLst>
      <p:ext uri="{BB962C8B-B14F-4D97-AF65-F5344CB8AC3E}">
        <p14:creationId xmlns:p14="http://schemas.microsoft.com/office/powerpoint/2010/main" val="404786302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3.3 Configuration de VLAN</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18872"/>
            <a:ext cx="5198533" cy="757551"/>
          </a:xfrm>
        </p:spPr>
        <p:txBody>
          <a:bodyPr/>
          <a:lstStyle/>
          <a:p>
            <a:pPr rtl="0"/>
            <a:r>
              <a:rPr lang="fr-FR" sz="1600"/>
              <a:t>Configuration de VLAN</a:t>
            </a:r>
            <a:br>
              <a:rPr lang="en-US" altLang="en-US" dirty="0"/>
            </a:br>
            <a:r>
              <a:rPr lang="fr-FR"/>
              <a:t>Plages de VLAN sur les commutateurs Catalyst</a:t>
            </a:r>
          </a:p>
        </p:txBody>
      </p:sp>
      <p:sp>
        <p:nvSpPr>
          <p:cNvPr id="13315" name="Content Placeholder 2"/>
          <p:cNvSpPr>
            <a:spLocks noGrp="1"/>
          </p:cNvSpPr>
          <p:nvPr>
            <p:ph idx="1"/>
          </p:nvPr>
        </p:nvSpPr>
        <p:spPr>
          <a:xfrm>
            <a:off x="116633" y="1200665"/>
            <a:ext cx="4738831" cy="627520"/>
          </a:xfrm>
        </p:spPr>
        <p:txBody>
          <a:bodyPr/>
          <a:lstStyle/>
          <a:p>
            <a:pPr marL="142875" lvl="1" indent="0" rtl="0">
              <a:buNone/>
            </a:pPr>
            <a:r>
              <a:rPr lang="fr-FR" sz="1600"/>
              <a:t>Les commutateurs Catalyst 2960 et 3560 prennent en charge plus de 4000 VLAN.</a:t>
            </a:r>
          </a:p>
          <a:p>
            <a:pPr marL="142875" lvl="1" indent="0">
              <a:buNone/>
            </a:pPr>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graphicFrame>
        <p:nvGraphicFramePr>
          <p:cNvPr id="2" name="Table 1"/>
          <p:cNvGraphicFramePr>
            <a:graphicFrameLocks noGrp="1"/>
          </p:cNvGraphicFramePr>
          <p:nvPr>
            <p:extLst>
              <p:ext uri="{D42A27DB-BD31-4B8C-83A1-F6EECF244321}">
                <p14:modId xmlns:p14="http://schemas.microsoft.com/office/powerpoint/2010/main" val="716399969"/>
              </p:ext>
            </p:extLst>
          </p:nvPr>
        </p:nvGraphicFramePr>
        <p:xfrm>
          <a:off x="365760" y="2192590"/>
          <a:ext cx="8595360" cy="2433320"/>
        </p:xfrm>
        <a:graphic>
          <a:graphicData uri="http://schemas.openxmlformats.org/drawingml/2006/table">
            <a:tbl>
              <a:tblPr firstRow="1" bandRow="1">
                <a:tableStyleId>{5C22544A-7EE6-4342-B048-85BDC9FD1C3A}</a:tableStyleId>
              </a:tblPr>
              <a:tblGrid>
                <a:gridCol w="4417314">
                  <a:extLst>
                    <a:ext uri="{9D8B030D-6E8A-4147-A177-3AD203B41FA5}">
                      <a16:colId xmlns:a16="http://schemas.microsoft.com/office/drawing/2014/main" val="20000"/>
                    </a:ext>
                  </a:extLst>
                </a:gridCol>
                <a:gridCol w="4178046">
                  <a:extLst>
                    <a:ext uri="{9D8B030D-6E8A-4147-A177-3AD203B41FA5}">
                      <a16:colId xmlns:a16="http://schemas.microsoft.com/office/drawing/2014/main" val="20001"/>
                    </a:ext>
                  </a:extLst>
                </a:gridCol>
              </a:tblGrid>
              <a:tr h="370840">
                <a:tc>
                  <a:txBody>
                    <a:bodyPr/>
                    <a:lstStyle/>
                    <a:p>
                      <a:pPr rtl="0"/>
                      <a:r>
                        <a:rPr lang="fr-FR"/>
                        <a:t>Réseaux locaux virtuels (VLAN) à plage normale</a:t>
                      </a:r>
                      <a:r>
                        <a:rPr lang="fr-FR" baseline="0"/>
                        <a:t> compris entre 1 et 1005 </a:t>
                      </a:r>
                    </a:p>
                  </a:txBody>
                  <a:tcPr/>
                </a:tc>
                <a:tc>
                  <a:txBody>
                    <a:bodyPr/>
                    <a:lstStyle/>
                    <a:p>
                      <a:pPr rtl="0"/>
                      <a:r>
                        <a:rPr lang="fr-FR"/>
                        <a:t>Réseaux locaux virtuels (VLAN) à plage étendue</a:t>
                      </a:r>
                      <a:r>
                        <a:rPr lang="fr-FR" baseline="0"/>
                        <a:t> compris entre 1006 et 4095</a:t>
                      </a:r>
                    </a:p>
                  </a:txBody>
                  <a:tcPr/>
                </a:tc>
                <a:extLst>
                  <a:ext uri="{0D108BD9-81ED-4DB2-BD59-A6C34878D82A}">
                    <a16:rowId xmlns:a16="http://schemas.microsoft.com/office/drawing/2014/main" val="10000"/>
                  </a:ext>
                </a:extLst>
              </a:tr>
              <a:tr h="370840">
                <a:tc>
                  <a:txBody>
                    <a:bodyPr/>
                    <a:lstStyle/>
                    <a:p>
                      <a:pPr rtl="0"/>
                      <a:r>
                        <a:rPr lang="fr-FR" sz="1600"/>
                        <a:t>Utilisé dans les petites et moyennes entreprises</a:t>
                      </a:r>
                    </a:p>
                  </a:txBody>
                  <a:tcPr/>
                </a:tc>
                <a:tc>
                  <a:txBody>
                    <a:bodyPr/>
                    <a:lstStyle/>
                    <a:p>
                      <a:pPr rtl="0"/>
                      <a:r>
                        <a:rPr lang="fr-FR" sz="1600"/>
                        <a:t>Utilisé par les Fournisseurs de Services</a:t>
                      </a:r>
                    </a:p>
                  </a:txBody>
                  <a:tcPr/>
                </a:tc>
                <a:extLst>
                  <a:ext uri="{0D108BD9-81ED-4DB2-BD59-A6C34878D82A}">
                    <a16:rowId xmlns:a16="http://schemas.microsoft.com/office/drawing/2014/main" val="10001"/>
                  </a:ext>
                </a:extLst>
              </a:tr>
              <a:tr h="370840">
                <a:tc>
                  <a:txBody>
                    <a:bodyPr/>
                    <a:lstStyle/>
                    <a:p>
                      <a:pPr rtl="0"/>
                      <a:r>
                        <a:rPr lang="fr-FR" sz="1600"/>
                        <a:t>la plage entre 1002 et 1005 sont réservés aux VLAN anciens</a:t>
                      </a:r>
                    </a:p>
                  </a:txBody>
                  <a:tcPr/>
                </a:tc>
                <a:tc>
                  <a:txBody>
                    <a:bodyPr/>
                    <a:lstStyle/>
                    <a:p>
                      <a:pPr rtl="0"/>
                      <a:r>
                        <a:rPr lang="fr-FR" sz="1600"/>
                        <a:t>Sont</a:t>
                      </a:r>
                      <a:r>
                        <a:rPr lang="fr-FR" sz="1600" baseline="0"/>
                        <a:t> dans running-config</a:t>
                      </a:r>
                    </a:p>
                  </a:txBody>
                  <a:tcPr/>
                </a:tc>
                <a:extLst>
                  <a:ext uri="{0D108BD9-81ED-4DB2-BD59-A6C34878D82A}">
                    <a16:rowId xmlns:a16="http://schemas.microsoft.com/office/drawing/2014/main" val="10002"/>
                  </a:ext>
                </a:extLst>
              </a:tr>
              <a:tr h="370840">
                <a:tc>
                  <a:txBody>
                    <a:bodyPr/>
                    <a:lstStyle/>
                    <a:p>
                      <a:pPr rtl="0"/>
                      <a:r>
                        <a:rPr lang="fr-FR" sz="1600"/>
                        <a:t>La plage entre 1, 1002 et 1005 sont créés automatiquement</a:t>
                      </a:r>
                      <a:r>
                        <a:rPr lang="fr-FR" sz="1600" baseline="0"/>
                        <a:t> et ne peuvent pas être supprimés</a:t>
                      </a:r>
                    </a:p>
                  </a:txBody>
                  <a:tcPr/>
                </a:tc>
                <a:tc>
                  <a:txBody>
                    <a:bodyPr/>
                    <a:lstStyle/>
                    <a:p>
                      <a:pPr rtl="0"/>
                      <a:r>
                        <a:rPr lang="fr-FR" sz="1600"/>
                        <a:t>Prend en charge moins de</a:t>
                      </a:r>
                      <a:r>
                        <a:rPr lang="fr-FR" sz="1600" baseline="0"/>
                        <a:t> caractéristiques de VLAN</a:t>
                      </a:r>
                    </a:p>
                  </a:txBody>
                  <a:tcPr/>
                </a:tc>
                <a:extLst>
                  <a:ext uri="{0D108BD9-81ED-4DB2-BD59-A6C34878D82A}">
                    <a16:rowId xmlns:a16="http://schemas.microsoft.com/office/drawing/2014/main" val="10003"/>
                  </a:ext>
                </a:extLst>
              </a:tr>
              <a:tr h="370840">
                <a:tc>
                  <a:txBody>
                    <a:bodyPr/>
                    <a:lstStyle/>
                    <a:p>
                      <a:pPr rtl="0"/>
                      <a:r>
                        <a:rPr lang="fr-FR" sz="1600"/>
                        <a:t>Stocké dans le</a:t>
                      </a:r>
                      <a:r>
                        <a:rPr lang="fr-FR" sz="1600" baseline="0"/>
                        <a:t> fichier vlan.dat en flash</a:t>
                      </a:r>
                    </a:p>
                  </a:txBody>
                  <a:tcPr/>
                </a:tc>
                <a:tc>
                  <a:txBody>
                    <a:bodyPr/>
                    <a:lstStyle/>
                    <a:p>
                      <a:pPr rtl="0"/>
                      <a:r>
                        <a:rPr lang="fr-FR" sz="1600"/>
                        <a:t>Configuration VTP requise</a:t>
                      </a:r>
                    </a:p>
                  </a:txBody>
                  <a:tcPr/>
                </a:tc>
                <a:extLst>
                  <a:ext uri="{0D108BD9-81ED-4DB2-BD59-A6C34878D82A}">
                    <a16:rowId xmlns:a16="http://schemas.microsoft.com/office/drawing/2014/main" val="10004"/>
                  </a:ext>
                </a:extLst>
              </a:tr>
              <a:tr h="370840">
                <a:tc>
                  <a:txBody>
                    <a:bodyPr/>
                    <a:lstStyle/>
                    <a:p>
                      <a:pPr rtl="0"/>
                      <a:r>
                        <a:rPr lang="fr-FR" sz="1600"/>
                        <a:t>VTP peut synchroniser entre les commutateurs</a:t>
                      </a:r>
                    </a:p>
                  </a:txBody>
                  <a:tcPr/>
                </a:tc>
                <a:tc>
                  <a:txBody>
                    <a:bodyPr/>
                    <a:lstStyle/>
                    <a:p>
                      <a:endParaRPr lang="en-US" sz="1600" dirty="0"/>
                    </a:p>
                  </a:txBody>
                  <a:tcPr/>
                </a:tc>
                <a:extLst>
                  <a:ext uri="{0D108BD9-81ED-4DB2-BD59-A6C34878D82A}">
                    <a16:rowId xmlns:a16="http://schemas.microsoft.com/office/drawing/2014/main" val="10005"/>
                  </a:ext>
                </a:extLst>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784" y="118872"/>
            <a:ext cx="3831336" cy="2033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Configuration de VLAN</a:t>
            </a:r>
            <a:br>
              <a:rPr lang="en-US" altLang="en-US" dirty="0"/>
            </a:br>
            <a:r>
              <a:rPr lang="fr-FR"/>
              <a:t>Commandes de création de VLAN</a:t>
            </a:r>
          </a:p>
        </p:txBody>
      </p:sp>
      <p:sp>
        <p:nvSpPr>
          <p:cNvPr id="13315" name="Content Placeholder 2"/>
          <p:cNvSpPr>
            <a:spLocks noGrp="1"/>
          </p:cNvSpPr>
          <p:nvPr>
            <p:ph idx="1"/>
          </p:nvPr>
        </p:nvSpPr>
        <p:spPr>
          <a:xfrm>
            <a:off x="124426" y="791746"/>
            <a:ext cx="8178325" cy="688137"/>
          </a:xfrm>
        </p:spPr>
        <p:txBody>
          <a:bodyPr/>
          <a:lstStyle/>
          <a:p>
            <a:pPr marL="142875" lvl="1" indent="0" rtl="0">
              <a:buNone/>
            </a:pPr>
            <a:r>
              <a:rPr lang="fr-FR" sz="1600"/>
              <a:t>Les détails du VLAN sont stockés dans le fichier vlan.dat. Vous créez des VLAN en mode de configuration globale.</a:t>
            </a:r>
          </a:p>
        </p:txBody>
      </p:sp>
      <p:graphicFrame>
        <p:nvGraphicFramePr>
          <p:cNvPr id="2" name="Table 1"/>
          <p:cNvGraphicFramePr>
            <a:graphicFrameLocks noGrp="1"/>
          </p:cNvGraphicFramePr>
          <p:nvPr>
            <p:extLst>
              <p:ext uri="{D42A27DB-BD31-4B8C-83A1-F6EECF244321}">
                <p14:modId xmlns:p14="http://schemas.microsoft.com/office/powerpoint/2010/main" val="1274911033"/>
              </p:ext>
            </p:extLst>
          </p:nvPr>
        </p:nvGraphicFramePr>
        <p:xfrm>
          <a:off x="658368" y="1847342"/>
          <a:ext cx="7644384" cy="2362200"/>
        </p:xfrm>
        <a:graphic>
          <a:graphicData uri="http://schemas.openxmlformats.org/drawingml/2006/table">
            <a:tbl>
              <a:tblPr firstRow="1" bandRow="1">
                <a:tableStyleId>{5C22544A-7EE6-4342-B048-85BDC9FD1C3A}</a:tableStyleId>
              </a:tblPr>
              <a:tblGrid>
                <a:gridCol w="3822192">
                  <a:extLst>
                    <a:ext uri="{9D8B030D-6E8A-4147-A177-3AD203B41FA5}">
                      <a16:colId xmlns:a16="http://schemas.microsoft.com/office/drawing/2014/main" val="20000"/>
                    </a:ext>
                  </a:extLst>
                </a:gridCol>
                <a:gridCol w="3822192">
                  <a:extLst>
                    <a:ext uri="{9D8B030D-6E8A-4147-A177-3AD203B41FA5}">
                      <a16:colId xmlns:a16="http://schemas.microsoft.com/office/drawing/2014/main" val="20001"/>
                    </a:ext>
                  </a:extLst>
                </a:gridCol>
              </a:tblGrid>
              <a:tr h="370840">
                <a:tc>
                  <a:txBody>
                    <a:bodyPr/>
                    <a:lstStyle/>
                    <a:p>
                      <a:pPr rtl="0"/>
                      <a:r>
                        <a:rPr lang="fr-FR" sz="1600"/>
                        <a:t>Tâche</a:t>
                      </a:r>
                    </a:p>
                  </a:txBody>
                  <a:tcPr/>
                </a:tc>
                <a:tc>
                  <a:txBody>
                    <a:bodyPr/>
                    <a:lstStyle/>
                    <a:p>
                      <a:pPr rtl="0"/>
                      <a:r>
                        <a:rPr lang="fr-FR" sz="1600"/>
                        <a:t>Commande IOS</a:t>
                      </a:r>
                    </a:p>
                  </a:txBody>
                  <a:tcPr/>
                </a:tc>
                <a:extLst>
                  <a:ext uri="{0D108BD9-81ED-4DB2-BD59-A6C34878D82A}">
                    <a16:rowId xmlns:a16="http://schemas.microsoft.com/office/drawing/2014/main" val="10000"/>
                  </a:ext>
                </a:extLst>
              </a:tr>
              <a:tr h="370840">
                <a:tc>
                  <a:txBody>
                    <a:bodyPr/>
                    <a:lstStyle/>
                    <a:p>
                      <a:pPr rtl="0"/>
                      <a:r>
                        <a:rPr lang="fr-FR" sz="1600"/>
                        <a:t>Passez en mode de configuration globale.</a:t>
                      </a:r>
                    </a:p>
                  </a:txBody>
                  <a:tcPr anchor="ctr"/>
                </a:tc>
                <a:tc>
                  <a:txBody>
                    <a:bodyPr/>
                    <a:lstStyle/>
                    <a:p>
                      <a:pPr rtl="0"/>
                      <a:r>
                        <a:rPr lang="fr-FR" sz="1600"/>
                        <a:t>Switch# </a:t>
                      </a:r>
                      <a:r>
                        <a:rPr lang="fr-FR" sz="1600" b="1"/>
                        <a:t>configure terminal</a:t>
                      </a:r>
                    </a:p>
                  </a:txBody>
                  <a:tcPr anchor="ctr"/>
                </a:tc>
                <a:extLst>
                  <a:ext uri="{0D108BD9-81ED-4DB2-BD59-A6C34878D82A}">
                    <a16:rowId xmlns:a16="http://schemas.microsoft.com/office/drawing/2014/main" val="10001"/>
                  </a:ext>
                </a:extLst>
              </a:tr>
              <a:tr h="370840">
                <a:tc>
                  <a:txBody>
                    <a:bodyPr/>
                    <a:lstStyle/>
                    <a:p>
                      <a:pPr rtl="0"/>
                      <a:r>
                        <a:rPr lang="fr-FR" sz="1600"/>
                        <a:t>Créez un VLAN avec un numéro d'identité valide.</a:t>
                      </a:r>
                    </a:p>
                  </a:txBody>
                  <a:tcPr anchor="ctr"/>
                </a:tc>
                <a:tc>
                  <a:txBody>
                    <a:bodyPr/>
                    <a:lstStyle/>
                    <a:p>
                      <a:pPr rtl="0"/>
                      <a:r>
                        <a:rPr lang="fr-FR" sz="1600"/>
                        <a:t>Switch(config)# </a:t>
                      </a:r>
                      <a:r>
                        <a:rPr lang="fr-FR" sz="1600" b="1"/>
                        <a:t>vlan</a:t>
                      </a:r>
                      <a:r>
                        <a:rPr lang="fr-FR" sz="1600"/>
                        <a:t> </a:t>
                      </a:r>
                      <a:r>
                        <a:rPr lang="fr-FR" sz="1600" i="1"/>
                        <a:t>vlan-id</a:t>
                      </a:r>
                    </a:p>
                  </a:txBody>
                  <a:tcPr anchor="ctr"/>
                </a:tc>
                <a:extLst>
                  <a:ext uri="{0D108BD9-81ED-4DB2-BD59-A6C34878D82A}">
                    <a16:rowId xmlns:a16="http://schemas.microsoft.com/office/drawing/2014/main" val="10002"/>
                  </a:ext>
                </a:extLst>
              </a:tr>
              <a:tr h="370840">
                <a:tc>
                  <a:txBody>
                    <a:bodyPr/>
                    <a:lstStyle/>
                    <a:p>
                      <a:pPr rtl="0"/>
                      <a:r>
                        <a:rPr lang="fr-FR" sz="1600"/>
                        <a:t>Indiquez un nom unique pour identifier le VLAN.</a:t>
                      </a:r>
                    </a:p>
                  </a:txBody>
                  <a:tcPr anchor="ctr"/>
                </a:tc>
                <a:tc>
                  <a:txBody>
                    <a:bodyPr/>
                    <a:lstStyle/>
                    <a:p>
                      <a:pPr rtl="0"/>
                      <a:r>
                        <a:rPr lang="fr-FR" sz="1600"/>
                        <a:t>Switch(config-vlan)# </a:t>
                      </a:r>
                      <a:r>
                        <a:rPr lang="fr-FR" sz="1600" b="1"/>
                        <a:t>name</a:t>
                      </a:r>
                      <a:r>
                        <a:rPr lang="fr-FR" sz="1600"/>
                        <a:t> </a:t>
                      </a:r>
                      <a:r>
                        <a:rPr lang="fr-FR" sz="1600" i="1"/>
                        <a:t>vlan-name</a:t>
                      </a:r>
                    </a:p>
                  </a:txBody>
                  <a:tcPr anchor="ctr"/>
                </a:tc>
                <a:extLst>
                  <a:ext uri="{0D108BD9-81ED-4DB2-BD59-A6C34878D82A}">
                    <a16:rowId xmlns:a16="http://schemas.microsoft.com/office/drawing/2014/main" val="10003"/>
                  </a:ext>
                </a:extLst>
              </a:tr>
              <a:tr h="185420">
                <a:tc>
                  <a:txBody>
                    <a:bodyPr/>
                    <a:lstStyle/>
                    <a:p>
                      <a:pPr rtl="0"/>
                      <a:r>
                        <a:rPr lang="fr-FR" sz="1600"/>
                        <a:t>Repassez en mode d'exécution privilégié.</a:t>
                      </a:r>
                    </a:p>
                  </a:txBody>
                  <a:tcPr anchor="ctr"/>
                </a:tc>
                <a:tc>
                  <a:txBody>
                    <a:bodyPr/>
                    <a:lstStyle/>
                    <a:p>
                      <a:pPr rtl="0"/>
                      <a:r>
                        <a:rPr lang="fr-FR" sz="1600"/>
                        <a:t>Switch(config-vlan) # </a:t>
                      </a:r>
                      <a:r>
                        <a:rPr lang="fr-FR" sz="1600" b="1"/>
                        <a:t>end</a:t>
                      </a:r>
                    </a:p>
                  </a:txBody>
                  <a:tcPr anchor="ctr"/>
                </a:tc>
                <a:extLst>
                  <a:ext uri="{0D108BD9-81ED-4DB2-BD59-A6C34878D82A}">
                    <a16:rowId xmlns:a16="http://schemas.microsoft.com/office/drawing/2014/main" val="10004"/>
                  </a:ext>
                </a:extLst>
              </a:tr>
              <a:tr h="185420">
                <a:tc>
                  <a:txBody>
                    <a:bodyPr/>
                    <a:lstStyle/>
                    <a:p>
                      <a:pPr rtl="0"/>
                      <a:r>
                        <a:rPr lang="fr-FR" sz="1600"/>
                        <a:t>Passez en mode de configuration globale.</a:t>
                      </a:r>
                    </a:p>
                  </a:txBody>
                  <a:tcPr anchor="ctr"/>
                </a:tc>
                <a:tc>
                  <a:txBody>
                    <a:bodyPr/>
                    <a:lstStyle/>
                    <a:p>
                      <a:pPr rtl="0"/>
                      <a:r>
                        <a:rPr lang="fr-FR" sz="1600"/>
                        <a:t>Switch# </a:t>
                      </a:r>
                      <a:r>
                        <a:rPr lang="fr-FR" sz="1600" b="1"/>
                        <a:t>configure terminal</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61630264"/>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4553711" cy="757551"/>
          </a:xfrm>
        </p:spPr>
        <p:txBody>
          <a:bodyPr/>
          <a:lstStyle/>
          <a:p>
            <a:pPr rtl="0"/>
            <a:r>
              <a:rPr lang="fr-FR" sz="1600"/>
              <a:t>Configuration de VLAN</a:t>
            </a:r>
            <a:br>
              <a:rPr lang="en-US" altLang="en-US" dirty="0"/>
            </a:br>
            <a:r>
              <a:rPr lang="fr-FR"/>
              <a:t>Exemple de création de VLAN</a:t>
            </a:r>
          </a:p>
        </p:txBody>
      </p:sp>
      <p:sp>
        <p:nvSpPr>
          <p:cNvPr id="13315" name="Content Placeholder 2"/>
          <p:cNvSpPr>
            <a:spLocks noGrp="1"/>
          </p:cNvSpPr>
          <p:nvPr>
            <p:ph idx="1"/>
          </p:nvPr>
        </p:nvSpPr>
        <p:spPr>
          <a:xfrm>
            <a:off x="61788" y="1401347"/>
            <a:ext cx="4416684" cy="1939261"/>
          </a:xfrm>
        </p:spPr>
        <p:txBody>
          <a:bodyPr/>
          <a:lstStyle/>
          <a:p>
            <a:pPr rtl="0">
              <a:buFont typeface="Arial" panose="020B0604020202020204" pitchFamily="34" charset="0"/>
              <a:buChar char="•"/>
            </a:pPr>
            <a:r>
              <a:rPr lang="fr-FR" sz="1800"/>
              <a:t>Si le PC d'étudiant doit être en VLAN 20, nous allons d'abord créer le VLAN, puis le nommer.</a:t>
            </a:r>
          </a:p>
          <a:p>
            <a:pPr rtl="0">
              <a:buFont typeface="Arial" panose="020B0604020202020204" pitchFamily="34" charset="0"/>
              <a:buChar char="•"/>
            </a:pPr>
            <a:r>
              <a:rPr lang="fr-FR" sz="1800"/>
              <a:t>Si vous ne le nommez pas, le Cisco IOS lui donnera un nom par défaut de vlan et le numéro à quatre chiffres du VLAN. Par exemple, vlan 0020 pour VLAN 20.</a:t>
            </a:r>
          </a:p>
        </p:txBody>
      </p:sp>
      <p:graphicFrame>
        <p:nvGraphicFramePr>
          <p:cNvPr id="2" name="Table 1"/>
          <p:cNvGraphicFramePr>
            <a:graphicFrameLocks noGrp="1"/>
          </p:cNvGraphicFramePr>
          <p:nvPr>
            <p:extLst>
              <p:ext uri="{D42A27DB-BD31-4B8C-83A1-F6EECF244321}">
                <p14:modId xmlns:p14="http://schemas.microsoft.com/office/powerpoint/2010/main" val="844636462"/>
              </p:ext>
            </p:extLst>
          </p:nvPr>
        </p:nvGraphicFramePr>
        <p:xfrm>
          <a:off x="4791360" y="2667380"/>
          <a:ext cx="3895439" cy="1854200"/>
        </p:xfrm>
        <a:graphic>
          <a:graphicData uri="http://schemas.openxmlformats.org/drawingml/2006/table">
            <a:tbl>
              <a:tblPr firstRow="1" bandRow="1">
                <a:tableStyleId>{5C22544A-7EE6-4342-B048-85BDC9FD1C3A}</a:tableStyleId>
              </a:tblPr>
              <a:tblGrid>
                <a:gridCol w="1915530">
                  <a:extLst>
                    <a:ext uri="{9D8B030D-6E8A-4147-A177-3AD203B41FA5}">
                      <a16:colId xmlns:a16="http://schemas.microsoft.com/office/drawing/2014/main" val="20000"/>
                    </a:ext>
                  </a:extLst>
                </a:gridCol>
                <a:gridCol w="1979909">
                  <a:extLst>
                    <a:ext uri="{9D8B030D-6E8A-4147-A177-3AD203B41FA5}">
                      <a16:colId xmlns:a16="http://schemas.microsoft.com/office/drawing/2014/main" val="20001"/>
                    </a:ext>
                  </a:extLst>
                </a:gridCol>
              </a:tblGrid>
              <a:tr h="370840">
                <a:tc>
                  <a:txBody>
                    <a:bodyPr/>
                    <a:lstStyle/>
                    <a:p>
                      <a:pPr rtl="0"/>
                      <a:r>
                        <a:rPr lang="fr-FR" sz="1600"/>
                        <a:t>Invite</a:t>
                      </a:r>
                    </a:p>
                  </a:txBody>
                  <a:tcPr/>
                </a:tc>
                <a:tc>
                  <a:txBody>
                    <a:bodyPr/>
                    <a:lstStyle/>
                    <a:p>
                      <a:pPr rtl="0"/>
                      <a:r>
                        <a:rPr lang="fr-FR" sz="1600"/>
                        <a:t>Commande</a:t>
                      </a:r>
                    </a:p>
                  </a:txBody>
                  <a:tcPr/>
                </a:tc>
                <a:extLst>
                  <a:ext uri="{0D108BD9-81ED-4DB2-BD59-A6C34878D82A}">
                    <a16:rowId xmlns:a16="http://schemas.microsoft.com/office/drawing/2014/main" val="10000"/>
                  </a:ext>
                </a:extLst>
              </a:tr>
              <a:tr h="370840">
                <a:tc>
                  <a:txBody>
                    <a:bodyPr/>
                    <a:lstStyle/>
                    <a:p>
                      <a:pPr rtl="0"/>
                      <a:r>
                        <a:rPr lang="fr-FR" sz="1600"/>
                        <a:t>S1#</a:t>
                      </a:r>
                    </a:p>
                  </a:txBody>
                  <a:tcPr/>
                </a:tc>
                <a:tc>
                  <a:txBody>
                    <a:bodyPr/>
                    <a:lstStyle/>
                    <a:p>
                      <a:pPr rtl="0"/>
                      <a:r>
                        <a:rPr lang="fr-FR" sz="1600"/>
                        <a:t>Configure terminal</a:t>
                      </a:r>
                    </a:p>
                  </a:txBody>
                  <a:tcPr/>
                </a:tc>
                <a:extLst>
                  <a:ext uri="{0D108BD9-81ED-4DB2-BD59-A6C34878D82A}">
                    <a16:rowId xmlns:a16="http://schemas.microsoft.com/office/drawing/2014/main" val="10001"/>
                  </a:ext>
                </a:extLst>
              </a:tr>
              <a:tr h="370840">
                <a:tc>
                  <a:txBody>
                    <a:bodyPr/>
                    <a:lstStyle/>
                    <a:p>
                      <a:pPr rtl="0"/>
                      <a:r>
                        <a:rPr lang="fr-FR" sz="1600"/>
                        <a:t>S1(config)#</a:t>
                      </a:r>
                    </a:p>
                  </a:txBody>
                  <a:tcPr/>
                </a:tc>
                <a:tc>
                  <a:txBody>
                    <a:bodyPr/>
                    <a:lstStyle/>
                    <a:p>
                      <a:pPr rtl="0"/>
                      <a:r>
                        <a:rPr lang="fr-FR" sz="1600"/>
                        <a:t>vlan 20</a:t>
                      </a:r>
                    </a:p>
                  </a:txBody>
                  <a:tcPr/>
                </a:tc>
                <a:extLst>
                  <a:ext uri="{0D108BD9-81ED-4DB2-BD59-A6C34878D82A}">
                    <a16:rowId xmlns:a16="http://schemas.microsoft.com/office/drawing/2014/main" val="10002"/>
                  </a:ext>
                </a:extLst>
              </a:tr>
              <a:tr h="370840">
                <a:tc>
                  <a:txBody>
                    <a:bodyPr/>
                    <a:lstStyle/>
                    <a:p>
                      <a:pPr rtl="0"/>
                      <a:r>
                        <a:rPr lang="fr-FR" sz="1600"/>
                        <a:t>S1(config-vlan)#</a:t>
                      </a:r>
                    </a:p>
                  </a:txBody>
                  <a:tcPr/>
                </a:tc>
                <a:tc>
                  <a:txBody>
                    <a:bodyPr/>
                    <a:lstStyle/>
                    <a:p>
                      <a:pPr rtl="0"/>
                      <a:r>
                        <a:rPr lang="fr-FR" sz="1600"/>
                        <a:t>name student</a:t>
                      </a:r>
                    </a:p>
                  </a:txBody>
                  <a:tcPr/>
                </a:tc>
                <a:extLst>
                  <a:ext uri="{0D108BD9-81ED-4DB2-BD59-A6C34878D82A}">
                    <a16:rowId xmlns:a16="http://schemas.microsoft.com/office/drawing/2014/main" val="10003"/>
                  </a:ext>
                </a:extLst>
              </a:tr>
              <a:tr h="370840">
                <a:tc>
                  <a:txBody>
                    <a:bodyPr/>
                    <a:lstStyle/>
                    <a:p>
                      <a:pPr rtl="0"/>
                      <a:r>
                        <a:rPr lang="fr-FR" sz="1600"/>
                        <a:t>S1(config-vlan)#</a:t>
                      </a:r>
                    </a:p>
                  </a:txBody>
                  <a:tcPr/>
                </a:tc>
                <a:tc>
                  <a:txBody>
                    <a:bodyPr/>
                    <a:lstStyle/>
                    <a:p>
                      <a:pPr rtl="0"/>
                      <a:r>
                        <a:rPr lang="fr-FR" sz="1600"/>
                        <a:t>end</a:t>
                      </a:r>
                    </a:p>
                  </a:txBody>
                  <a:tcPr/>
                </a:tc>
                <a:extLst>
                  <a:ext uri="{0D108BD9-81ED-4DB2-BD59-A6C34878D82A}">
                    <a16:rowId xmlns:a16="http://schemas.microsoft.com/office/drawing/2014/main" val="10004"/>
                  </a:ext>
                </a:extLst>
              </a:tr>
            </a:tbl>
          </a:graphicData>
        </a:graphic>
      </p:graphicFrame>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8" y="109727"/>
            <a:ext cx="4533448"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Configuration de VLAN</a:t>
            </a:r>
            <a:br>
              <a:rPr lang="en-US" altLang="en-US" dirty="0"/>
            </a:br>
            <a:r>
              <a:rPr lang="fr-FR"/>
              <a:t>Commandes d'attribution de port à des VLAN</a:t>
            </a:r>
          </a:p>
        </p:txBody>
      </p:sp>
      <p:sp>
        <p:nvSpPr>
          <p:cNvPr id="13315" name="Content Placeholder 2"/>
          <p:cNvSpPr>
            <a:spLocks noGrp="1"/>
          </p:cNvSpPr>
          <p:nvPr>
            <p:ph idx="1"/>
          </p:nvPr>
        </p:nvSpPr>
        <p:spPr>
          <a:xfrm>
            <a:off x="176260" y="896522"/>
            <a:ext cx="8583692" cy="596998"/>
          </a:xfrm>
        </p:spPr>
        <p:txBody>
          <a:bodyPr/>
          <a:lstStyle/>
          <a:p>
            <a:pPr marL="0" indent="0" rtl="0">
              <a:buNone/>
            </a:pPr>
            <a:r>
              <a:rPr lang="fr-FR" sz="1800"/>
              <a:t>Une fois le VLAN est créé, nous pouvons alors l'attribuer aux interfaces correctes.</a:t>
            </a:r>
          </a:p>
          <a:p>
            <a:pPr lvl="1"/>
            <a:endParaRPr lang="en-CA" altLang="en-US" dirty="0"/>
          </a:p>
        </p:txBody>
      </p:sp>
      <p:graphicFrame>
        <p:nvGraphicFramePr>
          <p:cNvPr id="2" name="Table 1"/>
          <p:cNvGraphicFramePr>
            <a:graphicFrameLocks noGrp="1"/>
          </p:cNvGraphicFramePr>
          <p:nvPr>
            <p:extLst>
              <p:ext uri="{D42A27DB-BD31-4B8C-83A1-F6EECF244321}">
                <p14:modId xmlns:p14="http://schemas.microsoft.com/office/powerpoint/2010/main" val="1146011380"/>
              </p:ext>
            </p:extLst>
          </p:nvPr>
        </p:nvGraphicFramePr>
        <p:xfrm>
          <a:off x="283464" y="1838198"/>
          <a:ext cx="8476488" cy="2225040"/>
        </p:xfrm>
        <a:graphic>
          <a:graphicData uri="http://schemas.openxmlformats.org/drawingml/2006/table">
            <a:tbl>
              <a:tblPr firstRow="1" bandRow="1">
                <a:tableStyleId>{5C22544A-7EE6-4342-B048-85BDC9FD1C3A}</a:tableStyleId>
              </a:tblPr>
              <a:tblGrid>
                <a:gridCol w="4238244">
                  <a:extLst>
                    <a:ext uri="{9D8B030D-6E8A-4147-A177-3AD203B41FA5}">
                      <a16:colId xmlns:a16="http://schemas.microsoft.com/office/drawing/2014/main" val="20000"/>
                    </a:ext>
                  </a:extLst>
                </a:gridCol>
                <a:gridCol w="4238244">
                  <a:extLst>
                    <a:ext uri="{9D8B030D-6E8A-4147-A177-3AD203B41FA5}">
                      <a16:colId xmlns:a16="http://schemas.microsoft.com/office/drawing/2014/main" val="20001"/>
                    </a:ext>
                  </a:extLst>
                </a:gridCol>
              </a:tblGrid>
              <a:tr h="370840">
                <a:tc>
                  <a:txBody>
                    <a:bodyPr/>
                    <a:lstStyle/>
                    <a:p>
                      <a:pPr rtl="0"/>
                      <a:r>
                        <a:rPr lang="fr-FR" sz="1600"/>
                        <a:t>Tâche </a:t>
                      </a:r>
                    </a:p>
                  </a:txBody>
                  <a:tcPr/>
                </a:tc>
                <a:tc>
                  <a:txBody>
                    <a:bodyPr/>
                    <a:lstStyle/>
                    <a:p>
                      <a:pPr rtl="0"/>
                      <a:r>
                        <a:rPr lang="fr-FR" sz="1600"/>
                        <a:t>Commande</a:t>
                      </a:r>
                    </a:p>
                  </a:txBody>
                  <a:tcPr/>
                </a:tc>
                <a:extLst>
                  <a:ext uri="{0D108BD9-81ED-4DB2-BD59-A6C34878D82A}">
                    <a16:rowId xmlns:a16="http://schemas.microsoft.com/office/drawing/2014/main" val="10000"/>
                  </a:ext>
                </a:extLst>
              </a:tr>
              <a:tr h="370840">
                <a:tc>
                  <a:txBody>
                    <a:bodyPr/>
                    <a:lstStyle/>
                    <a:p>
                      <a:pPr rtl="0"/>
                      <a:r>
                        <a:rPr lang="fr-FR"/>
                        <a:t>Passez en mode de configuration globale.</a:t>
                      </a:r>
                    </a:p>
                  </a:txBody>
                  <a:tcPr anchor="ctr"/>
                </a:tc>
                <a:tc>
                  <a:txBody>
                    <a:bodyPr/>
                    <a:lstStyle/>
                    <a:p>
                      <a:pPr rtl="0"/>
                      <a:r>
                        <a:rPr lang="fr-FR"/>
                        <a:t>Switch# </a:t>
                      </a:r>
                      <a:r>
                        <a:rPr lang="fr-FR" b="1"/>
                        <a:t>configure terminal</a:t>
                      </a:r>
                    </a:p>
                  </a:txBody>
                  <a:tcPr anchor="ctr"/>
                </a:tc>
                <a:extLst>
                  <a:ext uri="{0D108BD9-81ED-4DB2-BD59-A6C34878D82A}">
                    <a16:rowId xmlns:a16="http://schemas.microsoft.com/office/drawing/2014/main" val="10001"/>
                  </a:ext>
                </a:extLst>
              </a:tr>
              <a:tr h="370840">
                <a:tc>
                  <a:txBody>
                    <a:bodyPr/>
                    <a:lstStyle/>
                    <a:p>
                      <a:pPr rtl="0"/>
                      <a:r>
                        <a:rPr lang="fr-FR"/>
                        <a:t>Passez en mode de configuration d'interface.</a:t>
                      </a:r>
                    </a:p>
                  </a:txBody>
                  <a:tcPr anchor="ctr"/>
                </a:tc>
                <a:tc>
                  <a:txBody>
                    <a:bodyPr/>
                    <a:lstStyle/>
                    <a:p>
                      <a:pPr rtl="0"/>
                      <a:r>
                        <a:rPr lang="fr-FR"/>
                        <a:t>Switch(config)# </a:t>
                      </a:r>
                      <a:r>
                        <a:rPr lang="fr-FR" b="1"/>
                        <a:t>interface </a:t>
                      </a:r>
                      <a:r>
                        <a:rPr lang="fr-FR" i="1"/>
                        <a:t>interface-id</a:t>
                      </a:r>
                    </a:p>
                  </a:txBody>
                  <a:tcPr anchor="ctr"/>
                </a:tc>
                <a:extLst>
                  <a:ext uri="{0D108BD9-81ED-4DB2-BD59-A6C34878D82A}">
                    <a16:rowId xmlns:a16="http://schemas.microsoft.com/office/drawing/2014/main" val="10002"/>
                  </a:ext>
                </a:extLst>
              </a:tr>
              <a:tr h="370840">
                <a:tc>
                  <a:txBody>
                    <a:bodyPr/>
                    <a:lstStyle/>
                    <a:p>
                      <a:pPr rtl="0"/>
                      <a:r>
                        <a:rPr lang="fr-FR"/>
                        <a:t>Définissez le port en mode d'accès.</a:t>
                      </a:r>
                    </a:p>
                  </a:txBody>
                  <a:tcPr anchor="ctr"/>
                </a:tc>
                <a:tc>
                  <a:txBody>
                    <a:bodyPr/>
                    <a:lstStyle/>
                    <a:p>
                      <a:pPr rtl="0"/>
                      <a:r>
                        <a:rPr lang="fr-FR"/>
                        <a:t>Switch(config-if)# </a:t>
                      </a:r>
                      <a:r>
                        <a:rPr lang="fr-FR" b="1"/>
                        <a:t>switchport mode access</a:t>
                      </a:r>
                    </a:p>
                  </a:txBody>
                  <a:tcPr anchor="ctr"/>
                </a:tc>
                <a:extLst>
                  <a:ext uri="{0D108BD9-81ED-4DB2-BD59-A6C34878D82A}">
                    <a16:rowId xmlns:a16="http://schemas.microsoft.com/office/drawing/2014/main" val="10003"/>
                  </a:ext>
                </a:extLst>
              </a:tr>
              <a:tr h="370840">
                <a:tc>
                  <a:txBody>
                    <a:bodyPr/>
                    <a:lstStyle/>
                    <a:p>
                      <a:pPr rtl="0"/>
                      <a:r>
                        <a:rPr lang="fr-FR"/>
                        <a:t>Affectez le port à un réseau local virtuel.</a:t>
                      </a:r>
                    </a:p>
                  </a:txBody>
                  <a:tcPr anchor="ctr"/>
                </a:tc>
                <a:tc>
                  <a:txBody>
                    <a:bodyPr/>
                    <a:lstStyle/>
                    <a:p>
                      <a:pPr rtl="0"/>
                      <a:r>
                        <a:rPr lang="fr-FR"/>
                        <a:t>Switch(config-if)# </a:t>
                      </a:r>
                      <a:r>
                        <a:rPr lang="fr-FR" b="1"/>
                        <a:t>switchport access vlan</a:t>
                      </a:r>
                      <a:r>
                        <a:rPr lang="fr-FR"/>
                        <a:t> </a:t>
                      </a:r>
                      <a:r>
                        <a:rPr lang="fr-FR" i="1"/>
                        <a:t>vlan-id</a:t>
                      </a:r>
                    </a:p>
                  </a:txBody>
                  <a:tcPr anchor="ctr"/>
                </a:tc>
                <a:extLst>
                  <a:ext uri="{0D108BD9-81ED-4DB2-BD59-A6C34878D82A}">
                    <a16:rowId xmlns:a16="http://schemas.microsoft.com/office/drawing/2014/main" val="10004"/>
                  </a:ext>
                </a:extLst>
              </a:tr>
              <a:tr h="370840">
                <a:tc>
                  <a:txBody>
                    <a:bodyPr/>
                    <a:lstStyle/>
                    <a:p>
                      <a:pPr rtl="0"/>
                      <a:r>
                        <a:rPr lang="fr-FR"/>
                        <a:t>Repassez en mode d'exécution privilégié.</a:t>
                      </a:r>
                    </a:p>
                  </a:txBody>
                  <a:tcPr anchor="ctr"/>
                </a:tc>
                <a:tc>
                  <a:txBody>
                    <a:bodyPr/>
                    <a:lstStyle/>
                    <a:p>
                      <a:pPr rtl="0"/>
                      <a:r>
                        <a:rPr lang="fr-FR"/>
                        <a:t>Switch(config-if)# </a:t>
                      </a:r>
                      <a:r>
                        <a:rPr lang="fr-FR" b="1"/>
                        <a:t>end</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60041384"/>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Configuration de VLAN</a:t>
            </a:r>
            <a:br>
              <a:rPr lang="en-US" altLang="en-US" dirty="0"/>
            </a:br>
            <a:r>
              <a:rPr lang="fr-FR"/>
              <a:t>Exemples d'attribution de port à des VLAN</a:t>
            </a:r>
          </a:p>
        </p:txBody>
      </p:sp>
      <p:sp>
        <p:nvSpPr>
          <p:cNvPr id="13315" name="Content Placeholder 2"/>
          <p:cNvSpPr>
            <a:spLocks noGrp="1"/>
          </p:cNvSpPr>
          <p:nvPr>
            <p:ph idx="1"/>
          </p:nvPr>
        </p:nvSpPr>
        <p:spPr>
          <a:xfrm>
            <a:off x="123574" y="867946"/>
            <a:ext cx="4361340" cy="2942054"/>
          </a:xfrm>
        </p:spPr>
        <p:txBody>
          <a:bodyPr/>
          <a:lstStyle/>
          <a:p>
            <a:pPr marL="0" indent="0" rtl="0">
              <a:buNone/>
            </a:pPr>
            <a:r>
              <a:rPr lang="fr-FR" sz="1800"/>
              <a:t>Nous pouvons attribuer le VLAN à l'interface du port.</a:t>
            </a:r>
          </a:p>
          <a:p>
            <a:pPr rtl="0">
              <a:buFont typeface="Arial" panose="020B0604020202020204" pitchFamily="34" charset="0"/>
              <a:buChar char="•"/>
            </a:pPr>
            <a:r>
              <a:rPr lang="fr-FR" sz="1800"/>
              <a:t>Une fois le VLAN est attribué au périphérique, le périphérique final aura besoin des informations d'adresse IP pour ce VLAN</a:t>
            </a:r>
          </a:p>
          <a:p>
            <a:pPr rtl="0">
              <a:buFont typeface="Arial" panose="020B0604020202020204" pitchFamily="34" charset="0"/>
              <a:buChar char="•"/>
            </a:pPr>
            <a:r>
              <a:rPr lang="fr-FR" sz="1800"/>
              <a:t>Ici, le PC de l'étudiant reçoit 172.17.20.22</a:t>
            </a:r>
          </a:p>
        </p:txBody>
      </p:sp>
      <p:graphicFrame>
        <p:nvGraphicFramePr>
          <p:cNvPr id="2" name="Table 1"/>
          <p:cNvGraphicFramePr>
            <a:graphicFrameLocks noGrp="1"/>
          </p:cNvGraphicFramePr>
          <p:nvPr>
            <p:extLst>
              <p:ext uri="{D42A27DB-BD31-4B8C-83A1-F6EECF244321}">
                <p14:modId xmlns:p14="http://schemas.microsoft.com/office/powerpoint/2010/main" val="3538620947"/>
              </p:ext>
            </p:extLst>
          </p:nvPr>
        </p:nvGraphicFramePr>
        <p:xfrm>
          <a:off x="4572000" y="2546550"/>
          <a:ext cx="4275773" cy="2225040"/>
        </p:xfrm>
        <a:graphic>
          <a:graphicData uri="http://schemas.openxmlformats.org/drawingml/2006/table">
            <a:tbl>
              <a:tblPr firstRow="1" bandRow="1">
                <a:tableStyleId>{5C22544A-7EE6-4342-B048-85BDC9FD1C3A}</a:tableStyleId>
              </a:tblPr>
              <a:tblGrid>
                <a:gridCol w="1684867">
                  <a:extLst>
                    <a:ext uri="{9D8B030D-6E8A-4147-A177-3AD203B41FA5}">
                      <a16:colId xmlns:a16="http://schemas.microsoft.com/office/drawing/2014/main" val="20000"/>
                    </a:ext>
                  </a:extLst>
                </a:gridCol>
                <a:gridCol w="2590906">
                  <a:extLst>
                    <a:ext uri="{9D8B030D-6E8A-4147-A177-3AD203B41FA5}">
                      <a16:colId xmlns:a16="http://schemas.microsoft.com/office/drawing/2014/main" val="20001"/>
                    </a:ext>
                  </a:extLst>
                </a:gridCol>
              </a:tblGrid>
              <a:tr h="370840">
                <a:tc>
                  <a:txBody>
                    <a:bodyPr/>
                    <a:lstStyle/>
                    <a:p>
                      <a:pPr rtl="0"/>
                      <a:r>
                        <a:rPr lang="fr-FR" sz="1600"/>
                        <a:t>Invite</a:t>
                      </a:r>
                    </a:p>
                  </a:txBody>
                  <a:tcPr/>
                </a:tc>
                <a:tc>
                  <a:txBody>
                    <a:bodyPr/>
                    <a:lstStyle/>
                    <a:p>
                      <a:pPr rtl="0"/>
                      <a:r>
                        <a:rPr lang="fr-FR" sz="1600"/>
                        <a:t>Commande</a:t>
                      </a:r>
                    </a:p>
                  </a:txBody>
                  <a:tcPr/>
                </a:tc>
                <a:extLst>
                  <a:ext uri="{0D108BD9-81ED-4DB2-BD59-A6C34878D82A}">
                    <a16:rowId xmlns:a16="http://schemas.microsoft.com/office/drawing/2014/main" val="10000"/>
                  </a:ext>
                </a:extLst>
              </a:tr>
              <a:tr h="370840">
                <a:tc>
                  <a:txBody>
                    <a:bodyPr/>
                    <a:lstStyle/>
                    <a:p>
                      <a:pPr rtl="0"/>
                      <a:r>
                        <a:rPr lang="fr-FR" sz="1600"/>
                        <a:t>S1#</a:t>
                      </a:r>
                    </a:p>
                  </a:txBody>
                  <a:tcPr/>
                </a:tc>
                <a:tc>
                  <a:txBody>
                    <a:bodyPr/>
                    <a:lstStyle/>
                    <a:p>
                      <a:pPr rtl="0"/>
                      <a:r>
                        <a:rPr lang="fr-FR" sz="1600"/>
                        <a:t>Configure terminal</a:t>
                      </a:r>
                    </a:p>
                  </a:txBody>
                  <a:tcPr/>
                </a:tc>
                <a:extLst>
                  <a:ext uri="{0D108BD9-81ED-4DB2-BD59-A6C34878D82A}">
                    <a16:rowId xmlns:a16="http://schemas.microsoft.com/office/drawing/2014/main" val="10001"/>
                  </a:ext>
                </a:extLst>
              </a:tr>
              <a:tr h="370840">
                <a:tc>
                  <a:txBody>
                    <a:bodyPr/>
                    <a:lstStyle/>
                    <a:p>
                      <a:pPr rtl="0"/>
                      <a:r>
                        <a:rPr lang="fr-FR" sz="1600"/>
                        <a:t>S1(config)#</a:t>
                      </a:r>
                    </a:p>
                  </a:txBody>
                  <a:tcPr/>
                </a:tc>
                <a:tc>
                  <a:txBody>
                    <a:bodyPr/>
                    <a:lstStyle/>
                    <a:p>
                      <a:pPr rtl="0"/>
                      <a:r>
                        <a:rPr lang="fr-FR" sz="1600"/>
                        <a:t>Interface</a:t>
                      </a:r>
                      <a:r>
                        <a:rPr lang="fr-FR" sz="1600" baseline="0"/>
                        <a:t> fa0/18</a:t>
                      </a:r>
                    </a:p>
                  </a:txBody>
                  <a:tcPr/>
                </a:tc>
                <a:extLst>
                  <a:ext uri="{0D108BD9-81ED-4DB2-BD59-A6C34878D82A}">
                    <a16:rowId xmlns:a16="http://schemas.microsoft.com/office/drawing/2014/main" val="10002"/>
                  </a:ext>
                </a:extLst>
              </a:tr>
              <a:tr h="370840">
                <a:tc>
                  <a:txBody>
                    <a:bodyPr/>
                    <a:lstStyle/>
                    <a:p>
                      <a:pPr rtl="0"/>
                      <a:r>
                        <a:rPr lang="fr-FR" sz="1600"/>
                        <a:t>S1(config-if)#</a:t>
                      </a:r>
                    </a:p>
                  </a:txBody>
                  <a:tcPr/>
                </a:tc>
                <a:tc>
                  <a:txBody>
                    <a:bodyPr/>
                    <a:lstStyle/>
                    <a:p>
                      <a:pPr rtl="0"/>
                      <a:r>
                        <a:rPr lang="fr-FR" sz="1600"/>
                        <a:t>Switchport mode</a:t>
                      </a:r>
                      <a:r>
                        <a:rPr lang="fr-FR" sz="1600" baseline="0"/>
                        <a:t> access</a:t>
                      </a:r>
                    </a:p>
                  </a:txBody>
                  <a:tcPr/>
                </a:tc>
                <a:extLst>
                  <a:ext uri="{0D108BD9-81ED-4DB2-BD59-A6C34878D82A}">
                    <a16:rowId xmlns:a16="http://schemas.microsoft.com/office/drawing/2014/main" val="10003"/>
                  </a:ext>
                </a:extLst>
              </a:tr>
              <a:tr h="370840">
                <a:tc>
                  <a:txBody>
                    <a:bodyPr/>
                    <a:lstStyle/>
                    <a:p>
                      <a:pPr rtl="0"/>
                      <a:r>
                        <a:rPr lang="fr-FR" sz="1600"/>
                        <a:t>S1(config-if)#</a:t>
                      </a:r>
                    </a:p>
                  </a:txBody>
                  <a:tcPr/>
                </a:tc>
                <a:tc>
                  <a:txBody>
                    <a:bodyPr/>
                    <a:lstStyle/>
                    <a:p>
                      <a:pPr rtl="0"/>
                      <a:r>
                        <a:rPr lang="fr-FR" sz="1600"/>
                        <a:t>Switchport</a:t>
                      </a:r>
                      <a:r>
                        <a:rPr lang="fr-FR" sz="1600" baseline="0"/>
                        <a:t> access vlan 20</a:t>
                      </a:r>
                    </a:p>
                  </a:txBody>
                  <a:tcPr/>
                </a:tc>
                <a:extLst>
                  <a:ext uri="{0D108BD9-81ED-4DB2-BD59-A6C34878D82A}">
                    <a16:rowId xmlns:a16="http://schemas.microsoft.com/office/drawing/2014/main" val="10004"/>
                  </a:ext>
                </a:extLst>
              </a:tr>
              <a:tr h="370840">
                <a:tc>
                  <a:txBody>
                    <a:bodyPr/>
                    <a:lstStyle/>
                    <a:p>
                      <a:pPr rtl="0"/>
                      <a:r>
                        <a:rPr lang="fr-FR" sz="1600"/>
                        <a:t>S1(config-if)#</a:t>
                      </a:r>
                    </a:p>
                  </a:txBody>
                  <a:tcPr/>
                </a:tc>
                <a:tc>
                  <a:txBody>
                    <a:bodyPr/>
                    <a:lstStyle/>
                    <a:p>
                      <a:pPr rtl="0"/>
                      <a:r>
                        <a:rPr lang="fr-FR" sz="1600"/>
                        <a:t>end</a:t>
                      </a:r>
                    </a:p>
                  </a:txBody>
                  <a:tcPr/>
                </a:tc>
                <a:extLst>
                  <a:ext uri="{0D108BD9-81ED-4DB2-BD59-A6C34878D82A}">
                    <a16:rowId xmlns:a16="http://schemas.microsoft.com/office/drawing/2014/main" val="10005"/>
                  </a:ext>
                </a:extLst>
              </a:tr>
            </a:tbl>
          </a:graphicData>
        </a:graphic>
      </p:graphicFrame>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858" y="146304"/>
            <a:ext cx="3914211" cy="2295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Configuration de VLAN</a:t>
            </a:r>
            <a:br>
              <a:rPr lang="en-US" altLang="en-US" dirty="0"/>
            </a:br>
            <a:r>
              <a:rPr lang="fr-FR"/>
              <a:t>VLAN de données et de voix</a:t>
            </a:r>
          </a:p>
        </p:txBody>
      </p:sp>
      <p:sp>
        <p:nvSpPr>
          <p:cNvPr id="13315" name="Content Placeholder 2"/>
          <p:cNvSpPr>
            <a:spLocks noGrp="1"/>
          </p:cNvSpPr>
          <p:nvPr>
            <p:ph idx="1"/>
          </p:nvPr>
        </p:nvSpPr>
        <p:spPr>
          <a:xfrm>
            <a:off x="123574" y="867946"/>
            <a:ext cx="3965826" cy="2891254"/>
          </a:xfrm>
        </p:spPr>
        <p:txBody>
          <a:bodyPr/>
          <a:lstStyle/>
          <a:p>
            <a:pPr marL="0" indent="0" rtl="0">
              <a:buNone/>
            </a:pPr>
            <a:r>
              <a:rPr lang="fr-FR" sz="1800"/>
              <a:t>Un port d'accès ne peut être attribué qu'à un seul VLAN. Cependant, il peut également être attribué à un VLAN voix lorsqu'un téléphone et un périphérique terminal sont hors du même port de commutation.</a:t>
            </a:r>
          </a:p>
          <a:p>
            <a:pPr marL="0" indent="0">
              <a:buNone/>
            </a:pPr>
            <a:endParaRPr lang="en-CA" altLang="en-US" sz="16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265" y="1152144"/>
            <a:ext cx="4222849" cy="268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0953693"/>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Configuration de VLAN</a:t>
            </a:r>
            <a:br>
              <a:rPr lang="en-US" altLang="en-US" dirty="0"/>
            </a:br>
            <a:r>
              <a:rPr lang="fr-FR"/>
              <a:t>Exemple de VLAN de données et de voix</a:t>
            </a:r>
          </a:p>
        </p:txBody>
      </p:sp>
      <p:sp>
        <p:nvSpPr>
          <p:cNvPr id="13315" name="Content Placeholder 2"/>
          <p:cNvSpPr>
            <a:spLocks noGrp="1"/>
          </p:cNvSpPr>
          <p:nvPr>
            <p:ph idx="1"/>
          </p:nvPr>
        </p:nvSpPr>
        <p:spPr>
          <a:xfrm>
            <a:off x="123574" y="867946"/>
            <a:ext cx="4558916" cy="3512030"/>
          </a:xfrm>
        </p:spPr>
        <p:txBody>
          <a:bodyPr/>
          <a:lstStyle/>
          <a:p>
            <a:pPr rtl="0">
              <a:buFont typeface="Arial" panose="020B0604020202020204" pitchFamily="34" charset="0"/>
              <a:buChar char="•"/>
            </a:pPr>
            <a:r>
              <a:rPr lang="fr-FR" sz="1600"/>
              <a:t>Nous voulons créer et nommer à la fois les VLAN de données et de voix.</a:t>
            </a:r>
          </a:p>
          <a:p>
            <a:pPr rtl="0">
              <a:buFont typeface="Arial" panose="020B0604020202020204" pitchFamily="34" charset="0"/>
              <a:buChar char="•"/>
            </a:pPr>
            <a:r>
              <a:rPr lang="fr-FR" sz="1600"/>
              <a:t>En plus d'attribuer le VLAN de données, nous allons également attribuer le VLAN de voix et activer la QoS pour le trafic de voix à l'interface.</a:t>
            </a:r>
          </a:p>
          <a:p>
            <a:pPr rtl="0">
              <a:buFont typeface="Arial" panose="020B0604020202020204" pitchFamily="34" charset="0"/>
              <a:buChar char="•"/>
            </a:pPr>
            <a:r>
              <a:rPr lang="fr-FR" sz="1600"/>
              <a:t>Le commutateur catalyst le plus récent crée automatiquement le VLAN, s'il n'existe pas déjà, lorsqu'il est affecté à une interface.</a:t>
            </a:r>
          </a:p>
          <a:p>
            <a:pPr marL="0" indent="0" rtl="0">
              <a:buNone/>
            </a:pPr>
            <a:r>
              <a:rPr lang="fr-FR" sz="1600" b="1"/>
              <a:t>Remarque</a:t>
            </a:r>
            <a:r>
              <a:rPr lang="fr-FR" sz="1600"/>
              <a:t>: l'implémentation de la QoS dépasse le cadre de ce cours. Ici, nous montrons l'utilisation de la commande </a:t>
            </a:r>
            <a:r>
              <a:rPr lang="fr-FR" sz="1600" b="1"/>
              <a:t>mls qos trust [cos | device cisco-phone | dscp | ip-precedence]</a:t>
            </a:r>
            <a:r>
              <a:rPr lang="fr-FR" sz="1600"/>
              <a:t>.</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802" y="996315"/>
            <a:ext cx="40767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802" y="3367278"/>
            <a:ext cx="40767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3858304"/>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3447287" cy="757551"/>
          </a:xfrm>
        </p:spPr>
        <p:txBody>
          <a:bodyPr/>
          <a:lstStyle/>
          <a:p>
            <a:pPr rtl="0"/>
            <a:r>
              <a:rPr lang="fr-FR" sz="1600"/>
              <a:t>Configuration de VLAN</a:t>
            </a:r>
            <a:br>
              <a:rPr lang="en-US" altLang="en-US" dirty="0"/>
            </a:br>
            <a:r>
              <a:rPr lang="fr-FR"/>
              <a:t>Vérifier les informations sur les VLAN</a:t>
            </a:r>
          </a:p>
        </p:txBody>
      </p:sp>
      <p:sp>
        <p:nvSpPr>
          <p:cNvPr id="13315" name="Content Placeholder 2"/>
          <p:cNvSpPr>
            <a:spLocks noGrp="1"/>
          </p:cNvSpPr>
          <p:nvPr>
            <p:ph idx="1"/>
          </p:nvPr>
        </p:nvSpPr>
        <p:spPr>
          <a:xfrm>
            <a:off x="123574" y="867946"/>
            <a:ext cx="3552314" cy="1518638"/>
          </a:xfrm>
        </p:spPr>
        <p:txBody>
          <a:bodyPr/>
          <a:lstStyle/>
          <a:p>
            <a:pPr marL="0" indent="0" rtl="0">
              <a:buNone/>
            </a:pPr>
            <a:r>
              <a:rPr lang="fr-FR" sz="1600"/>
              <a:t>Utiliser la commande </a:t>
            </a:r>
            <a:r>
              <a:rPr lang="fr-FR" sz="1600" b="1"/>
              <a:t>show vlan </a:t>
            </a:r>
            <a:r>
              <a:rPr lang="fr-FR" sz="1600"/>
              <a:t>. La syntaxe complète est : </a:t>
            </a:r>
          </a:p>
          <a:p>
            <a:pPr marL="0" indent="0" rtl="0">
              <a:buNone/>
            </a:pPr>
            <a:r>
              <a:rPr lang="fr-FR" sz="1600" b="1"/>
              <a:t>show vlan [brief</a:t>
            </a:r>
            <a:r>
              <a:rPr lang="fr-FR" sz="1600"/>
              <a:t> | </a:t>
            </a:r>
            <a:r>
              <a:rPr lang="fr-FR" sz="1600" b="1"/>
              <a:t>id</a:t>
            </a:r>
            <a:r>
              <a:rPr lang="fr-FR" sz="1600"/>
              <a:t> </a:t>
            </a:r>
            <a:r>
              <a:rPr lang="fr-FR" sz="1600" i="1"/>
              <a:t>vlan-id</a:t>
            </a:r>
            <a:r>
              <a:rPr lang="fr-FR" sz="1600"/>
              <a:t> | </a:t>
            </a:r>
            <a:r>
              <a:rPr lang="fr-FR" sz="1600" b="1"/>
              <a:t>name</a:t>
            </a:r>
            <a:r>
              <a:rPr lang="fr-FR" sz="1600"/>
              <a:t> </a:t>
            </a:r>
            <a:r>
              <a:rPr lang="fr-FR" sz="1600" i="1"/>
              <a:t>vlan-name</a:t>
            </a:r>
            <a:r>
              <a:rPr lang="fr-FR" sz="1600"/>
              <a:t> | </a:t>
            </a:r>
            <a:r>
              <a:rPr lang="fr-FR" sz="1600" b="1"/>
              <a:t>summary</a:t>
            </a:r>
            <a:r>
              <a:rPr lang="fr-FR" sz="1600"/>
              <a:t>]</a:t>
            </a:r>
          </a:p>
        </p:txBody>
      </p:sp>
      <p:graphicFrame>
        <p:nvGraphicFramePr>
          <p:cNvPr id="2" name="Table 1"/>
          <p:cNvGraphicFramePr>
            <a:graphicFrameLocks noGrp="1"/>
          </p:cNvGraphicFramePr>
          <p:nvPr>
            <p:extLst>
              <p:ext uri="{D42A27DB-BD31-4B8C-83A1-F6EECF244321}">
                <p14:modId xmlns:p14="http://schemas.microsoft.com/office/powerpoint/2010/main" val="1671451748"/>
              </p:ext>
            </p:extLst>
          </p:nvPr>
        </p:nvGraphicFramePr>
        <p:xfrm>
          <a:off x="246888" y="2533142"/>
          <a:ext cx="8657274" cy="2062480"/>
        </p:xfrm>
        <a:graphic>
          <a:graphicData uri="http://schemas.openxmlformats.org/drawingml/2006/table">
            <a:tbl>
              <a:tblPr firstRow="1" bandRow="1">
                <a:tableStyleId>{5C22544A-7EE6-4342-B048-85BDC9FD1C3A}</a:tableStyleId>
              </a:tblPr>
              <a:tblGrid>
                <a:gridCol w="6373368">
                  <a:extLst>
                    <a:ext uri="{9D8B030D-6E8A-4147-A177-3AD203B41FA5}">
                      <a16:colId xmlns:a16="http://schemas.microsoft.com/office/drawing/2014/main" val="20000"/>
                    </a:ext>
                  </a:extLst>
                </a:gridCol>
                <a:gridCol w="2283906">
                  <a:extLst>
                    <a:ext uri="{9D8B030D-6E8A-4147-A177-3AD203B41FA5}">
                      <a16:colId xmlns:a16="http://schemas.microsoft.com/office/drawing/2014/main" val="20001"/>
                    </a:ext>
                  </a:extLst>
                </a:gridCol>
              </a:tblGrid>
              <a:tr h="370840">
                <a:tc>
                  <a:txBody>
                    <a:bodyPr/>
                    <a:lstStyle/>
                    <a:p>
                      <a:pPr rtl="0"/>
                      <a:r>
                        <a:rPr lang="fr-FR" sz="1600">
                          <a:effectLst/>
                        </a:rPr>
                        <a:t>Tâche</a:t>
                      </a:r>
                    </a:p>
                  </a:txBody>
                  <a:tcPr anchor="ctr"/>
                </a:tc>
                <a:tc>
                  <a:txBody>
                    <a:bodyPr/>
                    <a:lstStyle/>
                    <a:p>
                      <a:pPr rtl="0"/>
                      <a:r>
                        <a:rPr lang="fr-FR" sz="1600"/>
                        <a:t>Option de commande</a:t>
                      </a:r>
                    </a:p>
                  </a:txBody>
                  <a:tcPr anchor="ctr"/>
                </a:tc>
                <a:extLst>
                  <a:ext uri="{0D108BD9-81ED-4DB2-BD59-A6C34878D82A}">
                    <a16:rowId xmlns:a16="http://schemas.microsoft.com/office/drawing/2014/main" val="10000"/>
                  </a:ext>
                </a:extLst>
              </a:tr>
              <a:tr h="370840">
                <a:tc>
                  <a:txBody>
                    <a:bodyPr/>
                    <a:lstStyle/>
                    <a:p>
                      <a:pPr rtl="0"/>
                      <a:r>
                        <a:rPr lang="fr-FR" sz="1600"/>
                        <a:t>Afficher une ligne pour chaque VLAN comportant le nom du VLAN, son état et ses ports.</a:t>
                      </a:r>
                    </a:p>
                  </a:txBody>
                  <a:tcPr anchor="ctr"/>
                </a:tc>
                <a:tc>
                  <a:txBody>
                    <a:bodyPr/>
                    <a:lstStyle/>
                    <a:p>
                      <a:pPr rtl="0"/>
                      <a:r>
                        <a:rPr lang="fr-FR" sz="1600" b="1"/>
                        <a:t>brief</a:t>
                      </a:r>
                    </a:p>
                  </a:txBody>
                  <a:tcPr anchor="ctr"/>
                </a:tc>
                <a:extLst>
                  <a:ext uri="{0D108BD9-81ED-4DB2-BD59-A6C34878D82A}">
                    <a16:rowId xmlns:a16="http://schemas.microsoft.com/office/drawing/2014/main" val="10001"/>
                  </a:ext>
                </a:extLst>
              </a:tr>
              <a:tr h="370840">
                <a:tc>
                  <a:txBody>
                    <a:bodyPr/>
                    <a:lstStyle/>
                    <a:p>
                      <a:pPr rtl="0"/>
                      <a:r>
                        <a:rPr lang="fr-FR" sz="1600"/>
                        <a:t>Afficher des informations sur un VLAN identifié par un ID de VLAN. </a:t>
                      </a:r>
                    </a:p>
                  </a:txBody>
                  <a:tcPr anchor="ctr"/>
                </a:tc>
                <a:tc>
                  <a:txBody>
                    <a:bodyPr/>
                    <a:lstStyle/>
                    <a:p>
                      <a:pPr rtl="0"/>
                      <a:r>
                        <a:rPr lang="fr-FR" sz="1600" b="1"/>
                        <a:t>id</a:t>
                      </a:r>
                      <a:r>
                        <a:rPr lang="fr-FR" sz="1600"/>
                        <a:t> </a:t>
                      </a:r>
                      <a:r>
                        <a:rPr lang="fr-FR" sz="1600" i="1"/>
                        <a:t>vlan-id</a:t>
                      </a:r>
                    </a:p>
                  </a:txBody>
                  <a:tcPr anchor="ctr"/>
                </a:tc>
                <a:extLst>
                  <a:ext uri="{0D108BD9-81ED-4DB2-BD59-A6C34878D82A}">
                    <a16:rowId xmlns:a16="http://schemas.microsoft.com/office/drawing/2014/main" val="10002"/>
                  </a:ext>
                </a:extLst>
              </a:tr>
              <a:tr h="370840">
                <a:tc>
                  <a:txBody>
                    <a:bodyPr/>
                    <a:lstStyle/>
                    <a:p>
                      <a:pPr rtl="0"/>
                      <a:r>
                        <a:rPr lang="fr-FR" sz="1600"/>
                        <a:t>Afficher des informations sur un VLAN identifié par un nom de VLAN. Le </a:t>
                      </a:r>
                      <a:r>
                        <a:rPr lang="fr-FR" sz="1600" i="1"/>
                        <a:t>nom de VLAn</a:t>
                      </a:r>
                      <a:r>
                        <a:rPr lang="fr-FR" sz="1600"/>
                        <a:t> est une chaîne ASCII de 1 à 32 caractères de long.</a:t>
                      </a:r>
                    </a:p>
                  </a:txBody>
                  <a:tcPr anchor="ctr"/>
                </a:tc>
                <a:tc>
                  <a:txBody>
                    <a:bodyPr/>
                    <a:lstStyle/>
                    <a:p>
                      <a:pPr rtl="0"/>
                      <a:r>
                        <a:rPr lang="fr-FR" sz="1600" b="1"/>
                        <a:t>name</a:t>
                      </a:r>
                      <a:r>
                        <a:rPr lang="fr-FR" sz="1600"/>
                        <a:t> </a:t>
                      </a:r>
                      <a:r>
                        <a:rPr lang="fr-FR" sz="1600" i="1"/>
                        <a:t>vlan-name</a:t>
                      </a:r>
                    </a:p>
                  </a:txBody>
                  <a:tcPr anchor="ctr"/>
                </a:tc>
                <a:extLst>
                  <a:ext uri="{0D108BD9-81ED-4DB2-BD59-A6C34878D82A}">
                    <a16:rowId xmlns:a16="http://schemas.microsoft.com/office/drawing/2014/main" val="10003"/>
                  </a:ext>
                </a:extLst>
              </a:tr>
              <a:tr h="370840">
                <a:tc>
                  <a:txBody>
                    <a:bodyPr/>
                    <a:lstStyle/>
                    <a:p>
                      <a:pPr rtl="0"/>
                      <a:r>
                        <a:rPr lang="fr-FR" sz="1600"/>
                        <a:t>Afficher les informations récapitulatives sur le VLAN.</a:t>
                      </a:r>
                    </a:p>
                  </a:txBody>
                  <a:tcPr anchor="ctr"/>
                </a:tc>
                <a:tc>
                  <a:txBody>
                    <a:bodyPr/>
                    <a:lstStyle/>
                    <a:p>
                      <a:pPr rtl="0"/>
                      <a:r>
                        <a:rPr lang="fr-FR" sz="1600" b="1"/>
                        <a:t>résumé</a:t>
                      </a:r>
                    </a:p>
                  </a:txBody>
                  <a:tcPr anchor="ctr"/>
                </a:tc>
                <a:extLst>
                  <a:ext uri="{0D108BD9-81ED-4DB2-BD59-A6C34878D82A}">
                    <a16:rowId xmlns:a16="http://schemas.microsoft.com/office/drawing/2014/main" val="10004"/>
                  </a:ext>
                </a:extLst>
              </a:tr>
            </a:tbl>
          </a:graphicData>
        </a:graphic>
      </p:graphicFrame>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769" y="164592"/>
            <a:ext cx="5045393" cy="742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8769" y="1082744"/>
            <a:ext cx="5045393" cy="1331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838946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À quoi s'attendre dans ce module (suite)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fr-FR"/>
              <a:t>Pour faciliter l'apprentissage, les caractéristiques suivantes peuvent être incluses dans ce module :</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600325"/>
        </p:xfrm>
        <a:graphic>
          <a:graphicData uri="http://schemas.openxmlformats.org/drawingml/2006/table">
            <a:tbl>
              <a:tblPr firstRow="1" bandRow="1">
                <a:tableStyleId>{5C22544A-7EE6-4342-B048-85BDC9FD1C3A}</a:tableStyleId>
              </a:tblPr>
              <a:tblGrid>
                <a:gridCol w="2245746">
                  <a:extLst>
                    <a:ext uri="{9D8B030D-6E8A-4147-A177-3AD203B41FA5}">
                      <a16:colId xmlns:a16="http://schemas.microsoft.com/office/drawing/2014/main" val="3215831619"/>
                    </a:ext>
                  </a:extLst>
                </a:gridCol>
                <a:gridCol w="6349489">
                  <a:extLst>
                    <a:ext uri="{9D8B030D-6E8A-4147-A177-3AD203B41FA5}">
                      <a16:colId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Fonctionnalité</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Activité</a:t>
                      </a:r>
                      <a:r>
                        <a:rPr lang="fr-FR" sz="1400" b="0" i="0" u="none" strike="noStrike" baseline="0">
                          <a:solidFill>
                            <a:srgbClr val="000000"/>
                          </a:solidFill>
                          <a:effectLst/>
                          <a:latin typeface="+mn-lt"/>
                        </a:rPr>
                        <a:t> du mode physique de Packet Tracer</a:t>
                      </a:r>
                    </a:p>
                  </a:txBody>
                  <a:tcPr marL="9525" marR="9525" marT="9525" marB="0" anchor="b"/>
                </a:tc>
                <a:tc>
                  <a:txBody>
                    <a:bodyPr/>
                    <a:lstStyle/>
                    <a:p>
                      <a:pPr rtl="0"/>
                      <a:r>
                        <a:rPr lang="fr-FR"/>
                        <a:t>Ces activités sont effectuées à l'aide de Packet Tracer en mode </a:t>
                      </a:r>
                      <a:r>
                        <a:rPr lang="fr-FR" baseline="0"/>
                        <a:t>physique.</a:t>
                      </a:r>
                    </a:p>
                  </a:txBody>
                  <a:tcPr/>
                </a:tc>
                <a:extLst>
                  <a:ext uri="{0D108BD9-81ED-4DB2-BD59-A6C34878D82A}">
                    <a16:rowId xmlns:a16="http://schemas.microsoft.com/office/drawing/2014/main" val="2989889794"/>
                  </a:ext>
                </a:extLst>
              </a:tr>
              <a:tr h="265091">
                <a:tc>
                  <a:txBody>
                    <a:bodyPr/>
                    <a:lstStyle/>
                    <a:p>
                      <a:pPr algn="l" rtl="0" fontAlgn="b"/>
                      <a:r>
                        <a:rPr lang="fr-FR" sz="1400" b="0" i="0" u="none" strike="noStrike">
                          <a:solidFill>
                            <a:srgbClr val="000000"/>
                          </a:solidFill>
                          <a:effectLst/>
                          <a:latin typeface="+mn-lt"/>
                        </a:rPr>
                        <a:t>Travaux Pratiques</a:t>
                      </a:r>
                    </a:p>
                  </a:txBody>
                  <a:tcPr marL="9525" marR="9525" marT="9525" marB="0" anchor="b"/>
                </a:tc>
                <a:tc>
                  <a:txBody>
                    <a:bodyPr/>
                    <a:lstStyle/>
                    <a:p>
                      <a:pPr rtl="0"/>
                      <a:r>
                        <a:rPr lang="fr-FR"/>
                        <a:t>Travaux Pratiques conçus pour travailler avec des équipements physiques.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Activités en classe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Ces informations se trouvent sur la page Ressources de l'instructeur. Les activités de classe sont conçues pour faciliter l'apprentissage, la discussion en classe et la collaboration.</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Questionnaires sur le module</a:t>
                      </a:r>
                    </a:p>
                  </a:txBody>
                  <a:tcPr marL="9525" marR="9525" marT="9525" marB="0" anchor="b"/>
                </a:tc>
                <a:tc>
                  <a:txBody>
                    <a:bodyPr/>
                    <a:lstStyle/>
                    <a:p>
                      <a:pPr rtl="0"/>
                      <a:r>
                        <a:rPr lang="fr-FR"/>
                        <a:t>Des évaluations automatiques qui intègrent les concepts et les compétences acquises tout au long de la série de rubriques présentées dans le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Résumé du module</a:t>
                      </a:r>
                    </a:p>
                  </a:txBody>
                  <a:tcPr marL="9525" marR="9525" marT="9525" marB="0" anchor="b"/>
                </a:tc>
                <a:tc>
                  <a:txBody>
                    <a:bodyPr/>
                    <a:lstStyle/>
                    <a:p>
                      <a:pPr rtl="0"/>
                      <a:r>
                        <a:rPr lang="fr-FR"/>
                        <a:t>Récapte brièvement le contenu du module.</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381672307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4604517" cy="757551"/>
          </a:xfrm>
        </p:spPr>
        <p:txBody>
          <a:bodyPr/>
          <a:lstStyle/>
          <a:p>
            <a:pPr rtl="0"/>
            <a:r>
              <a:rPr lang="fr-FR" sz="1600"/>
              <a:t>Configuration de VLAN</a:t>
            </a:r>
            <a:br>
              <a:rPr lang="en-US" altLang="en-US" dirty="0"/>
            </a:br>
            <a:r>
              <a:rPr lang="fr-FR"/>
              <a:t>Modification de l’appartenance des ports aux VLAN</a:t>
            </a:r>
          </a:p>
        </p:txBody>
      </p:sp>
      <p:sp>
        <p:nvSpPr>
          <p:cNvPr id="13315" name="Content Placeholder 2"/>
          <p:cNvSpPr>
            <a:spLocks noGrp="1"/>
          </p:cNvSpPr>
          <p:nvPr>
            <p:ph idx="1"/>
          </p:nvPr>
        </p:nvSpPr>
        <p:spPr>
          <a:xfrm>
            <a:off x="121589" y="1062680"/>
            <a:ext cx="4361340" cy="2890238"/>
          </a:xfrm>
        </p:spPr>
        <p:txBody>
          <a:bodyPr/>
          <a:lstStyle/>
          <a:p>
            <a:pPr marL="0" indent="0" rtl="0">
              <a:buNone/>
            </a:pPr>
            <a:r>
              <a:rPr lang="fr-FR" sz="1600"/>
              <a:t>Il existe plusieurs façons de modifier l’appartenance des ports aux VLAN:</a:t>
            </a:r>
          </a:p>
          <a:p>
            <a:pPr rtl="0">
              <a:buFont typeface="Arial" panose="020B0604020202020204" pitchFamily="34" charset="0"/>
              <a:buChar char="•"/>
            </a:pPr>
            <a:r>
              <a:rPr lang="fr-FR" sz="1600"/>
              <a:t>saisissez à nouveau la commande </a:t>
            </a:r>
            <a:r>
              <a:rPr lang="fr-FR" sz="1600" b="1"/>
              <a:t>switchport access vlan</a:t>
            </a:r>
            <a:r>
              <a:rPr lang="fr-FR" sz="1600"/>
              <a:t> </a:t>
            </a:r>
            <a:r>
              <a:rPr lang="fr-FR" sz="1600" i="1"/>
              <a:t>vlan-id </a:t>
            </a:r>
          </a:p>
          <a:p>
            <a:pPr rtl="0">
              <a:buFont typeface="Arial" panose="020B0604020202020204" pitchFamily="34" charset="0"/>
              <a:buChar char="•"/>
            </a:pPr>
            <a:r>
              <a:rPr lang="fr-FR" sz="1600"/>
              <a:t>utilisez la commande </a:t>
            </a:r>
            <a:r>
              <a:rPr lang="fr-FR" sz="1600" b="1"/>
              <a:t>no switchport access vlan </a:t>
            </a:r>
            <a:r>
              <a:rPr lang="fr-FR" sz="1600"/>
              <a:t>pour replacer l'interface sur VLAN 1</a:t>
            </a:r>
          </a:p>
          <a:p>
            <a:pPr marL="0" indent="0" rtl="0">
              <a:buNone/>
            </a:pPr>
            <a:r>
              <a:rPr lang="fr-FR" sz="1600"/>
              <a:t>Utilisez les commandes </a:t>
            </a:r>
            <a:r>
              <a:rPr lang="fr-FR" sz="1600" b="1"/>
              <a:t>show vlan brief </a:t>
            </a:r>
            <a:r>
              <a:rPr lang="fr-FR" sz="1600"/>
              <a:t>ou </a:t>
            </a:r>
            <a:r>
              <a:rPr lang="fr-FR" sz="1600" b="1"/>
              <a:t>show interface fa0/18 switchport</a:t>
            </a:r>
            <a:r>
              <a:rPr lang="fr-FR" sz="1600"/>
              <a:t> pour vérifier l'association correcte de VLAN.</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526" y="188595"/>
            <a:ext cx="4370509" cy="2666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392" y="2962529"/>
            <a:ext cx="39147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385564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Configuration de VLAN</a:t>
            </a:r>
            <a:br>
              <a:rPr lang="en-US" altLang="en-US" dirty="0"/>
            </a:br>
            <a:r>
              <a:rPr lang="fr-FR"/>
              <a:t>Suppression de VLAN</a:t>
            </a:r>
          </a:p>
        </p:txBody>
      </p:sp>
      <p:sp>
        <p:nvSpPr>
          <p:cNvPr id="13315" name="Content Placeholder 2"/>
          <p:cNvSpPr>
            <a:spLocks noGrp="1"/>
          </p:cNvSpPr>
          <p:nvPr>
            <p:ph idx="1"/>
          </p:nvPr>
        </p:nvSpPr>
        <p:spPr>
          <a:xfrm>
            <a:off x="123574" y="867946"/>
            <a:ext cx="8672954" cy="2588485"/>
          </a:xfrm>
        </p:spPr>
        <p:txBody>
          <a:bodyPr/>
          <a:lstStyle/>
          <a:p>
            <a:pPr marL="0" indent="0" rtl="0">
              <a:buNone/>
            </a:pPr>
            <a:r>
              <a:rPr lang="fr-FR" sz="1600"/>
              <a:t>Supprimez les VLAN avec la commande </a:t>
            </a:r>
            <a:r>
              <a:rPr lang="fr-FR" sz="1600" b="1"/>
              <a:t>no vlan</a:t>
            </a:r>
            <a:r>
              <a:rPr lang="fr-FR" sz="1600" i="1"/>
              <a:t>vlan-id</a:t>
            </a:r>
            <a:r>
              <a:rPr lang="fr-FR" sz="1600" u="sng"/>
              <a:t> </a:t>
            </a:r>
            <a:r>
              <a:rPr lang="fr-FR" sz="1600"/>
              <a:t>.</a:t>
            </a:r>
          </a:p>
          <a:p>
            <a:pPr marL="0" indent="0" rtl="0">
              <a:buNone/>
            </a:pPr>
            <a:r>
              <a:rPr lang="fr-FR" sz="1600" b="1"/>
              <a:t>Attention</a:t>
            </a:r>
            <a:r>
              <a:rPr lang="fr-FR" sz="1600"/>
              <a:t>: Avant de supprimer un VLAN, réaffectez tous les ports membres à un autre VLAN.</a:t>
            </a:r>
          </a:p>
          <a:p>
            <a:pPr rtl="0">
              <a:buFont typeface="Arial" panose="020B0604020202020204" pitchFamily="34" charset="0"/>
              <a:buChar char="•"/>
            </a:pPr>
            <a:r>
              <a:rPr lang="fr-FR" sz="1600"/>
              <a:t>Supprimez tous les VLAN avec les commandes </a:t>
            </a:r>
            <a:r>
              <a:rPr lang="fr-FR" sz="1600" b="1"/>
              <a:t>delete flash:vlan.dat </a:t>
            </a:r>
            <a:r>
              <a:rPr lang="fr-FR" sz="1600"/>
              <a:t>ou </a:t>
            </a:r>
            <a:r>
              <a:rPr lang="fr-FR" sz="1600" b="1"/>
              <a:t>delete vlan.dat </a:t>
            </a:r>
            <a:r>
              <a:rPr lang="fr-FR" sz="1600"/>
              <a:t>.</a:t>
            </a:r>
          </a:p>
          <a:p>
            <a:pPr rtl="0">
              <a:buFont typeface="Arial" panose="020B0604020202020204" pitchFamily="34" charset="0"/>
              <a:buChar char="•"/>
            </a:pPr>
            <a:r>
              <a:rPr lang="fr-FR" sz="1600"/>
              <a:t>Rechargez le commutateur lors de la suppression de tous les VLAN.</a:t>
            </a:r>
          </a:p>
          <a:p>
            <a:pPr marL="0" indent="0" rtl="0">
              <a:buNone/>
            </a:pPr>
            <a:r>
              <a:rPr lang="fr-FR" sz="1600" b="1"/>
              <a:t>Remarque</a:t>
            </a:r>
            <a:r>
              <a:rPr lang="fr-FR" sz="1600"/>
              <a:t>: Pour restaurer la valeur par défaut d'usine, débranchez tous les câbles de données, effacez la configuration de démarrage et supprimez le fichier vlan.dat, puis rechargez le périphérique.</a:t>
            </a:r>
          </a:p>
        </p:txBody>
      </p:sp>
    </p:spTree>
    <p:extLst>
      <p:ext uri="{BB962C8B-B14F-4D97-AF65-F5344CB8AC3E}">
        <p14:creationId xmlns:p14="http://schemas.microsoft.com/office/powerpoint/2010/main" val="287114973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Configuration de VLAN</a:t>
            </a:r>
            <a:br>
              <a:rPr lang="en-US" altLang="en-US" dirty="0"/>
            </a:br>
            <a:r>
              <a:rPr lang="fr-FR"/>
              <a:t>Packet Tracer - Configuration de VLAN</a:t>
            </a:r>
          </a:p>
        </p:txBody>
      </p:sp>
      <p:sp>
        <p:nvSpPr>
          <p:cNvPr id="13315" name="Content Placeholder 2"/>
          <p:cNvSpPr>
            <a:spLocks noGrp="1"/>
          </p:cNvSpPr>
          <p:nvPr>
            <p:ph idx="1"/>
          </p:nvPr>
        </p:nvSpPr>
        <p:spPr>
          <a:xfrm>
            <a:off x="123574" y="867946"/>
            <a:ext cx="7950578" cy="1765525"/>
          </a:xfrm>
        </p:spPr>
        <p:txBody>
          <a:bodyPr/>
          <a:lstStyle/>
          <a:p>
            <a:pPr marL="0" indent="0" rtl="0">
              <a:buNone/>
            </a:pPr>
            <a:r>
              <a:rPr lang="fr-FR" sz="1600"/>
              <a:t>Dans cette activité Tracer de paquets, vous allez effectuer les opérations suivantes:</a:t>
            </a:r>
          </a:p>
          <a:p>
            <a:pPr lvl="1" rtl="0"/>
            <a:r>
              <a:rPr lang="fr-FR" sz="1600"/>
              <a:t>Vérifier la configuration des réseaux locaux virtuels (VLAN) par défaut</a:t>
            </a:r>
          </a:p>
          <a:p>
            <a:pPr lvl="1" rtl="0"/>
            <a:r>
              <a:rPr lang="fr-FR" sz="1600"/>
              <a:t>Configurer les VLAN</a:t>
            </a:r>
          </a:p>
          <a:p>
            <a:pPr lvl="1" rtl="0"/>
            <a:r>
              <a:rPr lang="fr-FR" sz="1600"/>
              <a:t>Attribuer les VLAN aux ports</a:t>
            </a:r>
          </a:p>
        </p:txBody>
      </p:sp>
    </p:spTree>
    <p:extLst>
      <p:ext uri="{BB962C8B-B14F-4D97-AF65-F5344CB8AC3E}">
        <p14:creationId xmlns:p14="http://schemas.microsoft.com/office/powerpoint/2010/main" val="359212437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3.4 Agrégations de VLAN</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1"/>
            <a:ext cx="9144000" cy="676656"/>
          </a:xfrm>
        </p:spPr>
        <p:txBody>
          <a:bodyPr/>
          <a:lstStyle/>
          <a:p>
            <a:pPr rtl="0"/>
            <a:r>
              <a:rPr lang="fr-FR" sz="1600"/>
              <a:t>Agrégations de VLAN</a:t>
            </a:r>
            <a:br>
              <a:rPr lang="en-US" altLang="en-US" sz="1600" dirty="0"/>
            </a:br>
            <a:r>
              <a:rPr lang="fr-FR"/>
              <a:t>Commandes de configuration de trunk</a:t>
            </a:r>
          </a:p>
        </p:txBody>
      </p:sp>
      <p:sp>
        <p:nvSpPr>
          <p:cNvPr id="55299" name="Rectangle 3"/>
          <p:cNvSpPr>
            <a:spLocks noGrp="1" noChangeArrowheads="1"/>
          </p:cNvSpPr>
          <p:nvPr>
            <p:ph type="body" idx="1"/>
          </p:nvPr>
        </p:nvSpPr>
        <p:spPr>
          <a:xfrm>
            <a:off x="201168" y="872067"/>
            <a:ext cx="8805672" cy="563541"/>
          </a:xfrm>
        </p:spPr>
        <p:txBody>
          <a:bodyPr/>
          <a:lstStyle/>
          <a:p>
            <a:pPr marL="0" indent="0" rtl="0">
              <a:buNone/>
            </a:pPr>
            <a:r>
              <a:rPr lang="fr-FR" sz="1600"/>
              <a:t>Configurez et vérifiez les trunks VLAN. Les trunks sont de couche 2 et transportent le trafic pour tous les VLAN.</a:t>
            </a:r>
          </a:p>
        </p:txBody>
      </p:sp>
      <p:graphicFrame>
        <p:nvGraphicFramePr>
          <p:cNvPr id="2" name="Table 1"/>
          <p:cNvGraphicFramePr>
            <a:graphicFrameLocks noGrp="1"/>
          </p:cNvGraphicFramePr>
          <p:nvPr>
            <p:extLst>
              <p:ext uri="{D42A27DB-BD31-4B8C-83A1-F6EECF244321}">
                <p14:modId xmlns:p14="http://schemas.microsoft.com/office/powerpoint/2010/main" val="783497885"/>
              </p:ext>
            </p:extLst>
          </p:nvPr>
        </p:nvGraphicFramePr>
        <p:xfrm>
          <a:off x="182880" y="1573022"/>
          <a:ext cx="8759952" cy="3012440"/>
        </p:xfrm>
        <a:graphic>
          <a:graphicData uri="http://schemas.openxmlformats.org/drawingml/2006/table">
            <a:tbl>
              <a:tblPr firstRow="1" bandRow="1">
                <a:tableStyleId>{5C22544A-7EE6-4342-B048-85BDC9FD1C3A}</a:tableStyleId>
              </a:tblPr>
              <a:tblGrid>
                <a:gridCol w="4123944">
                  <a:extLst>
                    <a:ext uri="{9D8B030D-6E8A-4147-A177-3AD203B41FA5}">
                      <a16:colId xmlns:a16="http://schemas.microsoft.com/office/drawing/2014/main" val="20000"/>
                    </a:ext>
                  </a:extLst>
                </a:gridCol>
                <a:gridCol w="4636008">
                  <a:extLst>
                    <a:ext uri="{9D8B030D-6E8A-4147-A177-3AD203B41FA5}">
                      <a16:colId xmlns:a16="http://schemas.microsoft.com/office/drawing/2014/main" val="20001"/>
                    </a:ext>
                  </a:extLst>
                </a:gridCol>
              </a:tblGrid>
              <a:tr h="370840">
                <a:tc>
                  <a:txBody>
                    <a:bodyPr/>
                    <a:lstStyle/>
                    <a:p>
                      <a:pPr rtl="0"/>
                      <a:r>
                        <a:rPr lang="fr-FR" sz="1600" b="1">
                          <a:effectLst/>
                        </a:rPr>
                        <a:t>Tâche</a:t>
                      </a:r>
                    </a:p>
                  </a:txBody>
                  <a:tcPr anchor="ctr"/>
                </a:tc>
                <a:tc>
                  <a:txBody>
                    <a:bodyPr/>
                    <a:lstStyle/>
                    <a:p>
                      <a:pPr rtl="0"/>
                      <a:r>
                        <a:rPr lang="fr-FR" sz="1600" b="1"/>
                        <a:t>Commande IOS</a:t>
                      </a:r>
                    </a:p>
                  </a:txBody>
                  <a:tcPr anchor="ctr"/>
                </a:tc>
                <a:extLst>
                  <a:ext uri="{0D108BD9-81ED-4DB2-BD59-A6C34878D82A}">
                    <a16:rowId xmlns:a16="http://schemas.microsoft.com/office/drawing/2014/main" val="10000"/>
                  </a:ext>
                </a:extLst>
              </a:tr>
              <a:tr h="370840">
                <a:tc>
                  <a:txBody>
                    <a:bodyPr/>
                    <a:lstStyle/>
                    <a:p>
                      <a:pPr rtl="0"/>
                      <a:r>
                        <a:rPr lang="fr-FR" sz="1600"/>
                        <a:t>Passez en mode de configuration globale.</a:t>
                      </a:r>
                    </a:p>
                  </a:txBody>
                  <a:tcPr anchor="ctr"/>
                </a:tc>
                <a:tc>
                  <a:txBody>
                    <a:bodyPr/>
                    <a:lstStyle/>
                    <a:p>
                      <a:pPr rtl="0"/>
                      <a:r>
                        <a:rPr lang="fr-FR" sz="1600"/>
                        <a:t>Switch# </a:t>
                      </a:r>
                      <a:r>
                        <a:rPr lang="fr-FR" sz="1600" b="1"/>
                        <a:t>configure terminal</a:t>
                      </a:r>
                    </a:p>
                  </a:txBody>
                  <a:tcPr anchor="ctr"/>
                </a:tc>
                <a:extLst>
                  <a:ext uri="{0D108BD9-81ED-4DB2-BD59-A6C34878D82A}">
                    <a16:rowId xmlns:a16="http://schemas.microsoft.com/office/drawing/2014/main" val="10001"/>
                  </a:ext>
                </a:extLst>
              </a:tr>
              <a:tr h="370840">
                <a:tc>
                  <a:txBody>
                    <a:bodyPr/>
                    <a:lstStyle/>
                    <a:p>
                      <a:pPr rtl="0"/>
                      <a:r>
                        <a:rPr lang="fr-FR" sz="1600"/>
                        <a:t>Passez en mode de configuration d'interface.</a:t>
                      </a:r>
                    </a:p>
                  </a:txBody>
                  <a:tcPr anchor="ctr"/>
                </a:tc>
                <a:tc>
                  <a:txBody>
                    <a:bodyPr/>
                    <a:lstStyle/>
                    <a:p>
                      <a:pPr rtl="0"/>
                      <a:r>
                        <a:rPr lang="fr-FR" sz="1600"/>
                        <a:t>Switch(config)# </a:t>
                      </a:r>
                      <a:r>
                        <a:rPr lang="fr-FR" sz="1600" b="1"/>
                        <a:t>interface </a:t>
                      </a:r>
                      <a:r>
                        <a:rPr lang="fr-FR" sz="1600" i="1"/>
                        <a:t>interface-id</a:t>
                      </a:r>
                    </a:p>
                  </a:txBody>
                  <a:tcPr anchor="ctr"/>
                </a:tc>
                <a:extLst>
                  <a:ext uri="{0D108BD9-81ED-4DB2-BD59-A6C34878D82A}">
                    <a16:rowId xmlns:a16="http://schemas.microsoft.com/office/drawing/2014/main" val="10002"/>
                  </a:ext>
                </a:extLst>
              </a:tr>
              <a:tr h="370840">
                <a:tc>
                  <a:txBody>
                    <a:bodyPr/>
                    <a:lstStyle/>
                    <a:p>
                      <a:pPr rtl="0"/>
                      <a:r>
                        <a:rPr lang="fr-FR" sz="1600"/>
                        <a:t>Réglez le port en mode de liaison permanent.</a:t>
                      </a:r>
                    </a:p>
                  </a:txBody>
                  <a:tcPr anchor="ctr"/>
                </a:tc>
                <a:tc>
                  <a:txBody>
                    <a:bodyPr/>
                    <a:lstStyle/>
                    <a:p>
                      <a:pPr rtl="0"/>
                      <a:r>
                        <a:rPr lang="fr-FR" sz="1600"/>
                        <a:t>Switch(config-if)# </a:t>
                      </a:r>
                      <a:r>
                        <a:rPr lang="fr-FR" sz="1600" b="1"/>
                        <a:t>switchport mode trunk</a:t>
                      </a:r>
                    </a:p>
                  </a:txBody>
                  <a:tcPr anchor="ctr"/>
                </a:tc>
                <a:extLst>
                  <a:ext uri="{0D108BD9-81ED-4DB2-BD59-A6C34878D82A}">
                    <a16:rowId xmlns:a16="http://schemas.microsoft.com/office/drawing/2014/main" val="10003"/>
                  </a:ext>
                </a:extLst>
              </a:tr>
              <a:tr h="370840">
                <a:tc>
                  <a:txBody>
                    <a:bodyPr/>
                    <a:lstStyle/>
                    <a:p>
                      <a:pPr rtl="0"/>
                      <a:r>
                        <a:rPr lang="fr-FR" sz="1600"/>
                        <a:t>Choisissez un VLAN natif autre que le VLAN 1</a:t>
                      </a:r>
                    </a:p>
                  </a:txBody>
                  <a:tcPr anchor="ctr"/>
                </a:tc>
                <a:tc>
                  <a:txBody>
                    <a:bodyPr/>
                    <a:lstStyle/>
                    <a:p>
                      <a:pPr rtl="0"/>
                      <a:r>
                        <a:rPr lang="fr-FR" sz="1600"/>
                        <a:t>Switch(config-if)# </a:t>
                      </a:r>
                      <a:r>
                        <a:rPr lang="fr-FR" sz="1600" b="1"/>
                        <a:t>switchport trunk native vlan </a:t>
                      </a:r>
                      <a:r>
                        <a:rPr lang="fr-FR" sz="1600" i="1"/>
                        <a:t>vlan-id</a:t>
                      </a:r>
                    </a:p>
                  </a:txBody>
                  <a:tcPr anchor="ctr"/>
                </a:tc>
                <a:extLst>
                  <a:ext uri="{0D108BD9-81ED-4DB2-BD59-A6C34878D82A}">
                    <a16:rowId xmlns:a16="http://schemas.microsoft.com/office/drawing/2014/main" val="10004"/>
                  </a:ext>
                </a:extLst>
              </a:tr>
              <a:tr h="370840">
                <a:tc>
                  <a:txBody>
                    <a:bodyPr/>
                    <a:lstStyle/>
                    <a:p>
                      <a:pPr rtl="0"/>
                      <a:r>
                        <a:rPr lang="fr-FR" sz="1600"/>
                        <a:t>Indiquez la liste des VLAN autorisés sur la liaison trunk.</a:t>
                      </a:r>
                    </a:p>
                  </a:txBody>
                  <a:tcPr anchor="ctr"/>
                </a:tc>
                <a:tc>
                  <a:txBody>
                    <a:bodyPr/>
                    <a:lstStyle/>
                    <a:p>
                      <a:pPr rtl="0"/>
                      <a:r>
                        <a:rPr lang="fr-FR" sz="1600"/>
                        <a:t>Switch(config-if)# </a:t>
                      </a:r>
                      <a:r>
                        <a:rPr lang="fr-FR" sz="1600" b="1"/>
                        <a:t>switchport trunk allowed vlan </a:t>
                      </a:r>
                      <a:r>
                        <a:rPr lang="fr-FR" sz="1600" i="1"/>
                        <a:t>vlan-list</a:t>
                      </a:r>
                    </a:p>
                  </a:txBody>
                  <a:tcPr anchor="ctr"/>
                </a:tc>
                <a:extLst>
                  <a:ext uri="{0D108BD9-81ED-4DB2-BD59-A6C34878D82A}">
                    <a16:rowId xmlns:a16="http://schemas.microsoft.com/office/drawing/2014/main" val="10005"/>
                  </a:ext>
                </a:extLst>
              </a:tr>
              <a:tr h="370840">
                <a:tc>
                  <a:txBody>
                    <a:bodyPr/>
                    <a:lstStyle/>
                    <a:p>
                      <a:pPr rtl="0"/>
                      <a:r>
                        <a:rPr lang="fr-FR" sz="1600"/>
                        <a:t>Repassez en mode d'exécution privilégié.</a:t>
                      </a:r>
                    </a:p>
                  </a:txBody>
                  <a:tcPr anchor="ctr"/>
                </a:tc>
                <a:tc>
                  <a:txBody>
                    <a:bodyPr/>
                    <a:lstStyle/>
                    <a:p>
                      <a:pPr rtl="0"/>
                      <a:r>
                        <a:rPr lang="fr-FR" sz="1600"/>
                        <a:t>Switch(config-if)# </a:t>
                      </a:r>
                      <a:r>
                        <a:rPr lang="fr-FR" sz="1600" b="1"/>
                        <a:t>end</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0083076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 y="0"/>
            <a:ext cx="4340351" cy="757551"/>
          </a:xfrm>
        </p:spPr>
        <p:txBody>
          <a:bodyPr/>
          <a:lstStyle/>
          <a:p>
            <a:pPr rtl="0"/>
            <a:r>
              <a:rPr lang="fr-FR" sz="1600"/>
              <a:t>Agrégations de VLAN</a:t>
            </a:r>
            <a:br>
              <a:rPr lang="en-US" altLang="en-US" sz="1600" dirty="0"/>
            </a:br>
            <a:r>
              <a:rPr lang="fr-FR"/>
              <a:t>Exemple de configuration de trunk</a:t>
            </a:r>
          </a:p>
        </p:txBody>
      </p:sp>
      <p:sp>
        <p:nvSpPr>
          <p:cNvPr id="55299" name="Rectangle 3"/>
          <p:cNvSpPr>
            <a:spLocks noGrp="1" noChangeArrowheads="1"/>
          </p:cNvSpPr>
          <p:nvPr>
            <p:ph type="body" idx="1"/>
          </p:nvPr>
        </p:nvSpPr>
        <p:spPr>
          <a:xfrm>
            <a:off x="0" y="796595"/>
            <a:ext cx="4398264" cy="1672285"/>
          </a:xfrm>
        </p:spPr>
        <p:txBody>
          <a:bodyPr/>
          <a:lstStyle/>
          <a:p>
            <a:pPr marL="0" indent="0" rtl="0">
              <a:buNone/>
            </a:pPr>
            <a:r>
              <a:rPr lang="fr-FR" sz="1600"/>
              <a:t>Les sous-réseaux associés à chaque VLAN sont:</a:t>
            </a:r>
          </a:p>
          <a:p>
            <a:pPr lvl="1" rtl="0"/>
            <a:r>
              <a:rPr lang="fr-FR" sz="1600"/>
              <a:t>VLAN 10 - Faculté/Personnel - 172.17.10.0/24</a:t>
            </a:r>
          </a:p>
          <a:p>
            <a:pPr lvl="1" rtl="0"/>
            <a:r>
              <a:rPr lang="fr-FR" sz="1600"/>
              <a:t>VLAN 20 - Étudiants - 172.17.20.0/24</a:t>
            </a:r>
          </a:p>
          <a:p>
            <a:pPr lvl="1" rtl="0"/>
            <a:r>
              <a:rPr lang="fr-FR" sz="1600"/>
              <a:t>VLAN 30 - Invités - 172.17.30.0/24</a:t>
            </a:r>
          </a:p>
          <a:p>
            <a:pPr lvl="1" rtl="0"/>
            <a:r>
              <a:rPr lang="fr-FR" sz="1600"/>
              <a:t>VLAN 99 - Natif - 172.17.99.0/24</a:t>
            </a:r>
          </a:p>
        </p:txBody>
      </p:sp>
      <p:sp>
        <p:nvSpPr>
          <p:cNvPr id="3" name="Rectangle 4"/>
          <p:cNvSpPr txBox="1"/>
          <p:nvPr/>
        </p:nvSpPr>
        <p:spPr>
          <a:xfrm>
            <a:off x="109728" y="2569464"/>
            <a:ext cx="3136392" cy="2062103"/>
          </a:xfrm>
          <a:prstGeom prst="rect">
            <a:avLst/>
          </a:prstGeom>
          <a:noFill/>
        </p:spPr>
        <p:txBody>
          <a:bodyPr wrap="square" rtlCol="0">
            <a:spAutoFit/>
          </a:bodyPr>
          <a:lstStyle/>
          <a:p>
            <a:pPr rtl="0"/>
            <a:r>
              <a:rPr lang="fr-FR" sz="1600">
                <a:solidFill>
                  <a:srgbClr val="000000"/>
                </a:solidFill>
              </a:rPr>
              <a:t>Le port F0/1 sur S1 est configuré en tant que port de trunk.</a:t>
            </a:r>
          </a:p>
          <a:p>
            <a:endParaRPr lang="en-US" sz="1600" dirty="0">
              <a:solidFill>
                <a:srgbClr val="000000"/>
              </a:solidFill>
            </a:endParaRPr>
          </a:p>
          <a:p>
            <a:pPr rtl="0"/>
            <a:r>
              <a:rPr lang="fr-FR" sz="1600" b="1">
                <a:solidFill>
                  <a:srgbClr val="000000"/>
                </a:solidFill>
              </a:rPr>
              <a:t>Remarque</a:t>
            </a:r>
            <a:r>
              <a:rPr lang="fr-FR" sz="1600">
                <a:solidFill>
                  <a:srgbClr val="000000"/>
                </a:solidFill>
              </a:rPr>
              <a:t> : Ceci suppose un commutateur 2960 utilisant l’étiquetage 802.1q. Les commutateurs de couche 3 nécessitent que l'encapsulation soit configurée avant le mode trunk. </a:t>
            </a:r>
            <a:r>
              <a:rPr lang="fr-FR" sz="1600" b="1">
                <a:solidFill>
                  <a:srgbClr val="000000"/>
                </a:solidFill>
              </a:rPr>
              <a:t> </a:t>
            </a:r>
          </a:p>
        </p:txBody>
      </p:sp>
      <p:graphicFrame>
        <p:nvGraphicFramePr>
          <p:cNvPr id="2" name="Table 1"/>
          <p:cNvGraphicFramePr>
            <a:graphicFrameLocks noGrp="1"/>
          </p:cNvGraphicFramePr>
          <p:nvPr>
            <p:extLst>
              <p:ext uri="{D42A27DB-BD31-4B8C-83A1-F6EECF244321}">
                <p14:modId xmlns:p14="http://schemas.microsoft.com/office/powerpoint/2010/main" val="1464695307"/>
              </p:ext>
            </p:extLst>
          </p:nvPr>
        </p:nvGraphicFramePr>
        <p:xfrm>
          <a:off x="3305442" y="2558606"/>
          <a:ext cx="5629656" cy="2225040"/>
        </p:xfrm>
        <a:graphic>
          <a:graphicData uri="http://schemas.openxmlformats.org/drawingml/2006/table">
            <a:tbl>
              <a:tblPr firstRow="1" bandRow="1">
                <a:tableStyleId>{5C22544A-7EE6-4342-B048-85BDC9FD1C3A}</a:tableStyleId>
              </a:tblPr>
              <a:tblGrid>
                <a:gridCol w="1432560">
                  <a:extLst>
                    <a:ext uri="{9D8B030D-6E8A-4147-A177-3AD203B41FA5}">
                      <a16:colId xmlns:a16="http://schemas.microsoft.com/office/drawing/2014/main" val="20000"/>
                    </a:ext>
                  </a:extLst>
                </a:gridCol>
                <a:gridCol w="4197096">
                  <a:extLst>
                    <a:ext uri="{9D8B030D-6E8A-4147-A177-3AD203B41FA5}">
                      <a16:colId xmlns:a16="http://schemas.microsoft.com/office/drawing/2014/main" val="20001"/>
                    </a:ext>
                  </a:extLst>
                </a:gridCol>
              </a:tblGrid>
              <a:tr h="370840">
                <a:tc>
                  <a:txBody>
                    <a:bodyPr/>
                    <a:lstStyle/>
                    <a:p>
                      <a:pPr rtl="0"/>
                      <a:r>
                        <a:rPr lang="fr-FR" sz="1600"/>
                        <a:t>Invite</a:t>
                      </a:r>
                    </a:p>
                  </a:txBody>
                  <a:tcPr/>
                </a:tc>
                <a:tc>
                  <a:txBody>
                    <a:bodyPr/>
                    <a:lstStyle/>
                    <a:p>
                      <a:pPr rtl="0"/>
                      <a:r>
                        <a:rPr lang="fr-FR" sz="1600"/>
                        <a:t>Commande</a:t>
                      </a:r>
                    </a:p>
                  </a:txBody>
                  <a:tcPr/>
                </a:tc>
                <a:extLst>
                  <a:ext uri="{0D108BD9-81ED-4DB2-BD59-A6C34878D82A}">
                    <a16:rowId xmlns:a16="http://schemas.microsoft.com/office/drawing/2014/main" val="10000"/>
                  </a:ext>
                </a:extLst>
              </a:tr>
              <a:tr h="370840">
                <a:tc>
                  <a:txBody>
                    <a:bodyPr/>
                    <a:lstStyle/>
                    <a:p>
                      <a:pPr rtl="0"/>
                      <a:r>
                        <a:rPr lang="fr-FR" sz="1600"/>
                        <a:t>S1(config)#</a:t>
                      </a:r>
                    </a:p>
                  </a:txBody>
                  <a:tcPr/>
                </a:tc>
                <a:tc>
                  <a:txBody>
                    <a:bodyPr/>
                    <a:lstStyle/>
                    <a:p>
                      <a:pPr rtl="0"/>
                      <a:r>
                        <a:rPr lang="fr-FR" sz="1600"/>
                        <a:t>Interface</a:t>
                      </a:r>
                      <a:r>
                        <a:rPr lang="fr-FR" sz="1600" baseline="0"/>
                        <a:t> fa0/1</a:t>
                      </a:r>
                    </a:p>
                  </a:txBody>
                  <a:tcPr/>
                </a:tc>
                <a:extLst>
                  <a:ext uri="{0D108BD9-81ED-4DB2-BD59-A6C34878D82A}">
                    <a16:rowId xmlns:a16="http://schemas.microsoft.com/office/drawing/2014/main" val="10001"/>
                  </a:ext>
                </a:extLst>
              </a:tr>
              <a:tr h="370840">
                <a:tc>
                  <a:txBody>
                    <a:bodyPr/>
                    <a:lstStyle/>
                    <a:p>
                      <a:pPr rtl="0"/>
                      <a:r>
                        <a:rPr lang="fr-FR" sz="1600"/>
                        <a:t>S1(config-if)#</a:t>
                      </a:r>
                    </a:p>
                  </a:txBody>
                  <a:tcPr/>
                </a:tc>
                <a:tc>
                  <a:txBody>
                    <a:bodyPr/>
                    <a:lstStyle/>
                    <a:p>
                      <a:pPr rtl="0"/>
                      <a:r>
                        <a:rPr lang="fr-FR" sz="1600"/>
                        <a:t>Switchport mode</a:t>
                      </a:r>
                      <a:r>
                        <a:rPr lang="fr-FR" sz="1600" baseline="0"/>
                        <a:t> trunk</a:t>
                      </a:r>
                    </a:p>
                  </a:txBody>
                  <a:tcPr/>
                </a:tc>
                <a:extLst>
                  <a:ext uri="{0D108BD9-81ED-4DB2-BD59-A6C34878D82A}">
                    <a16:rowId xmlns:a16="http://schemas.microsoft.com/office/drawing/2014/main" val="10002"/>
                  </a:ext>
                </a:extLst>
              </a:tr>
              <a:tr h="370840">
                <a:tc>
                  <a:txBody>
                    <a:bodyPr/>
                    <a:lstStyle/>
                    <a:p>
                      <a:pPr rtl="0"/>
                      <a:r>
                        <a:rPr lang="fr-FR" sz="1600"/>
                        <a:t>S1(config-if)#</a:t>
                      </a:r>
                    </a:p>
                  </a:txBody>
                  <a:tcPr/>
                </a:tc>
                <a:tc>
                  <a:txBody>
                    <a:bodyPr/>
                    <a:lstStyle/>
                    <a:p>
                      <a:pPr rtl="0"/>
                      <a:r>
                        <a:rPr lang="fr-FR" sz="1600"/>
                        <a:t>Switchport </a:t>
                      </a:r>
                      <a:r>
                        <a:rPr lang="fr-FR" sz="1600" baseline="0"/>
                        <a:t>trunk native vlan 99</a:t>
                      </a:r>
                    </a:p>
                  </a:txBody>
                  <a:tcPr/>
                </a:tc>
                <a:extLst>
                  <a:ext uri="{0D108BD9-81ED-4DB2-BD59-A6C34878D82A}">
                    <a16:rowId xmlns:a16="http://schemas.microsoft.com/office/drawing/2014/main" val="10003"/>
                  </a:ext>
                </a:extLst>
              </a:tr>
              <a:tr h="370840">
                <a:tc>
                  <a:txBody>
                    <a:bodyPr/>
                    <a:lstStyle/>
                    <a:p>
                      <a:pPr rtl="0"/>
                      <a:r>
                        <a:rPr lang="fr-FR" sz="1600"/>
                        <a:t>S1(config-if)#</a:t>
                      </a:r>
                    </a:p>
                  </a:txBody>
                  <a:tcPr/>
                </a:tc>
                <a:tc>
                  <a:txBody>
                    <a:bodyPr/>
                    <a:lstStyle/>
                    <a:p>
                      <a:pPr rtl="0"/>
                      <a:r>
                        <a:rPr lang="fr-FR" sz="1600"/>
                        <a:t>Switchport</a:t>
                      </a:r>
                      <a:r>
                        <a:rPr lang="fr-FR" sz="1600" baseline="0"/>
                        <a:t> trunk allowed vlan 10,20,30,99</a:t>
                      </a:r>
                    </a:p>
                  </a:txBody>
                  <a:tcPr/>
                </a:tc>
                <a:extLst>
                  <a:ext uri="{0D108BD9-81ED-4DB2-BD59-A6C34878D82A}">
                    <a16:rowId xmlns:a16="http://schemas.microsoft.com/office/drawing/2014/main" val="10004"/>
                  </a:ext>
                </a:extLst>
              </a:tr>
              <a:tr h="370840">
                <a:tc>
                  <a:txBody>
                    <a:bodyPr/>
                    <a:lstStyle/>
                    <a:p>
                      <a:pPr rtl="0"/>
                      <a:r>
                        <a:rPr lang="fr-FR" sz="1600"/>
                        <a:t>S1(config-if)#</a:t>
                      </a:r>
                    </a:p>
                  </a:txBody>
                  <a:tcPr/>
                </a:tc>
                <a:tc>
                  <a:txBody>
                    <a:bodyPr/>
                    <a:lstStyle/>
                    <a:p>
                      <a:pPr rtl="0"/>
                      <a:r>
                        <a:rPr lang="fr-FR" sz="1600"/>
                        <a:t>end</a:t>
                      </a:r>
                    </a:p>
                  </a:txBody>
                  <a:tcPr/>
                </a:tc>
                <a:extLst>
                  <a:ext uri="{0D108BD9-81ED-4DB2-BD59-A6C34878D82A}">
                    <a16:rowId xmlns:a16="http://schemas.microsoft.com/office/drawing/2014/main" val="10005"/>
                  </a:ext>
                </a:extLst>
              </a:tr>
            </a:tbl>
          </a:graphicData>
        </a:graphic>
      </p:graphicFrame>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752" y="81154"/>
            <a:ext cx="4061346" cy="2321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398264" cy="757551"/>
          </a:xfrm>
        </p:spPr>
        <p:txBody>
          <a:bodyPr/>
          <a:lstStyle/>
          <a:p>
            <a:pPr rtl="0"/>
            <a:r>
              <a:rPr lang="fr-FR" sz="1600"/>
              <a:t>Agrégations de VLAN</a:t>
            </a:r>
            <a:br>
              <a:rPr lang="en-US" altLang="en-US" sz="1600" dirty="0"/>
            </a:br>
            <a:r>
              <a:rPr lang="fr-FR"/>
              <a:t>Vérifier la configuration du trunk</a:t>
            </a:r>
          </a:p>
        </p:txBody>
      </p:sp>
      <p:sp>
        <p:nvSpPr>
          <p:cNvPr id="55299" name="Rectangle 3"/>
          <p:cNvSpPr>
            <a:spLocks noGrp="1" noChangeArrowheads="1"/>
          </p:cNvSpPr>
          <p:nvPr>
            <p:ph type="body" idx="1"/>
          </p:nvPr>
        </p:nvSpPr>
        <p:spPr>
          <a:xfrm>
            <a:off x="113464" y="828130"/>
            <a:ext cx="4401766" cy="3672114"/>
          </a:xfrm>
        </p:spPr>
        <p:txBody>
          <a:bodyPr/>
          <a:lstStyle/>
          <a:p>
            <a:pPr marL="0" indent="0" rtl="0">
              <a:buNone/>
            </a:pPr>
            <a:r>
              <a:rPr lang="fr-FR" sz="1600"/>
              <a:t>Définissez le mode de trunk et le vlan natif.</a:t>
            </a:r>
          </a:p>
          <a:p>
            <a:pPr marL="0" indent="0" rtl="0">
              <a:buNone/>
            </a:pPr>
            <a:r>
              <a:rPr lang="fr-FR" sz="1600"/>
              <a:t>Remarquez la commande </a:t>
            </a:r>
            <a:r>
              <a:rPr lang="fr-FR" sz="1600" b="1"/>
              <a:t>sh int fa0/1 switchport </a:t>
            </a:r>
            <a:r>
              <a:rPr lang="fr-FR" sz="1600"/>
              <a:t>:</a:t>
            </a:r>
          </a:p>
          <a:p>
            <a:pPr rtl="0">
              <a:buFont typeface="Arial" panose="020B0604020202020204" pitchFamily="34" charset="0"/>
              <a:buChar char="•"/>
            </a:pPr>
            <a:r>
              <a:rPr lang="fr-FR" sz="1600"/>
              <a:t>Est défini sur le trunk administrativement</a:t>
            </a:r>
          </a:p>
          <a:p>
            <a:pPr rtl="0">
              <a:buFont typeface="Arial" panose="020B0604020202020204" pitchFamily="34" charset="0"/>
              <a:buChar char="•"/>
            </a:pPr>
            <a:r>
              <a:rPr lang="fr-FR" sz="1600"/>
              <a:t>Est défini comme trunk opérationnel (fonctionnement)</a:t>
            </a:r>
          </a:p>
          <a:p>
            <a:pPr rtl="0">
              <a:buFont typeface="Arial" panose="020B0604020202020204" pitchFamily="34" charset="0"/>
              <a:buChar char="•"/>
            </a:pPr>
            <a:r>
              <a:rPr lang="fr-FR" sz="1600"/>
              <a:t>L'encapsulation est dot1q</a:t>
            </a:r>
          </a:p>
          <a:p>
            <a:pPr rtl="0">
              <a:buFont typeface="Arial" panose="020B0604020202020204" pitchFamily="34" charset="0"/>
              <a:buChar char="•"/>
            </a:pPr>
            <a:r>
              <a:rPr lang="fr-FR" sz="1600"/>
              <a:t>VLAN natif défini sur VLAN 99 </a:t>
            </a:r>
          </a:p>
          <a:p>
            <a:pPr rtl="0">
              <a:buFont typeface="Arial" panose="020B0604020202020204" pitchFamily="34" charset="0"/>
              <a:buChar char="•"/>
            </a:pPr>
            <a:r>
              <a:rPr lang="fr-FR" sz="1600"/>
              <a:t>Tous les VLAN créés sur le commutateur transmettront le trafic sur ce trunk</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5230" y="504016"/>
            <a:ext cx="4445889" cy="4189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fr-FR" sz="1600"/>
              <a:t>Agrégations de VLAN</a:t>
            </a:r>
            <a:br>
              <a:rPr lang="en-US" altLang="en-US" sz="1600" dirty="0"/>
            </a:br>
            <a:r>
              <a:rPr lang="fr-FR"/>
              <a:t>Réinitialisation du trunk à l’état par défaut</a:t>
            </a:r>
          </a:p>
        </p:txBody>
      </p:sp>
      <p:sp>
        <p:nvSpPr>
          <p:cNvPr id="55299" name="Rectangle 3"/>
          <p:cNvSpPr>
            <a:spLocks noGrp="1" noChangeArrowheads="1"/>
          </p:cNvSpPr>
          <p:nvPr>
            <p:ph type="body" idx="1"/>
          </p:nvPr>
        </p:nvSpPr>
        <p:spPr>
          <a:xfrm>
            <a:off x="116115" y="821051"/>
            <a:ext cx="4236429" cy="2260477"/>
          </a:xfrm>
        </p:spPr>
        <p:txBody>
          <a:bodyPr/>
          <a:lstStyle/>
          <a:p>
            <a:pPr rtl="0">
              <a:buFont typeface="Arial" panose="020B0604020202020204" pitchFamily="34" charset="0"/>
              <a:buChar char="•"/>
            </a:pPr>
            <a:r>
              <a:rPr lang="fr-FR" sz="1800"/>
              <a:t>Réinitialisez les paramètres de trunk par défaut avec la commande "no".</a:t>
            </a:r>
          </a:p>
          <a:p>
            <a:pPr lvl="1" rtl="0">
              <a:buFont typeface="Arial" panose="020B0604020202020204" pitchFamily="34" charset="0"/>
              <a:buChar char="•"/>
            </a:pPr>
            <a:r>
              <a:rPr lang="fr-FR" sz="1700"/>
              <a:t>Tous les VLAN sont autorisés à transmettre le trafic</a:t>
            </a:r>
          </a:p>
          <a:p>
            <a:pPr lvl="1" rtl="0">
              <a:buFont typeface="Arial" panose="020B0604020202020204" pitchFamily="34" charset="0"/>
              <a:buChar char="•"/>
            </a:pPr>
            <a:r>
              <a:rPr lang="fr-FR" sz="1700"/>
              <a:t>VLAN natif = VLAN 1</a:t>
            </a:r>
          </a:p>
          <a:p>
            <a:pPr rtl="0">
              <a:buFont typeface="Arial" panose="020B0604020202020204" pitchFamily="34" charset="0"/>
              <a:buChar char="•"/>
            </a:pPr>
            <a:r>
              <a:rPr lang="fr-FR" sz="1800"/>
              <a:t>Vérifiez les paramètres par défaut à l'aide du commande </a:t>
            </a:r>
            <a:r>
              <a:rPr lang="fr-FR" sz="1800" b="1"/>
              <a:t>sh int fa0/1 switchport </a:t>
            </a:r>
            <a:r>
              <a:rPr lang="fr-FR" sz="1800"/>
              <a:t>.</a:t>
            </a:r>
          </a:p>
          <a:p>
            <a:pPr>
              <a:buFont typeface="Arial" panose="020B0604020202020204" pitchFamily="34" charset="0"/>
              <a:buChar char="•"/>
            </a:pPr>
            <a:endParaRPr lang="en-US" sz="18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 y="3225927"/>
            <a:ext cx="4196334" cy="1126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034" y="853630"/>
            <a:ext cx="4587210" cy="3789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191498"/>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fr-FR" sz="1600"/>
              <a:t>Agrégations de VLAN</a:t>
            </a:r>
            <a:br>
              <a:rPr lang="en-US" altLang="en-US" sz="1600" dirty="0"/>
            </a:br>
            <a:r>
              <a:rPr lang="fr-FR"/>
              <a:t>Réinitialisation du trunk à l’état par défaut (Suite)</a:t>
            </a:r>
          </a:p>
        </p:txBody>
      </p:sp>
      <p:sp>
        <p:nvSpPr>
          <p:cNvPr id="55299" name="Rectangle 3"/>
          <p:cNvSpPr>
            <a:spLocks noGrp="1" noChangeArrowheads="1"/>
          </p:cNvSpPr>
          <p:nvPr>
            <p:ph type="body" idx="1"/>
          </p:nvPr>
        </p:nvSpPr>
        <p:spPr>
          <a:xfrm>
            <a:off x="1" y="821051"/>
            <a:ext cx="4663440" cy="3794491"/>
          </a:xfrm>
        </p:spPr>
        <p:txBody>
          <a:bodyPr/>
          <a:lstStyle/>
          <a:p>
            <a:pPr marL="0" indent="0" rtl="0">
              <a:buNone/>
            </a:pPr>
            <a:r>
              <a:rPr lang="fr-FR" sz="1600"/>
              <a:t>Réinitialisez le trunk à un mode d'accès à l'aide de la commande </a:t>
            </a:r>
            <a:r>
              <a:rPr lang="fr-FR" sz="1600" b="1"/>
              <a:t>switchport mode access </a:t>
            </a:r>
            <a:r>
              <a:rPr lang="fr-FR" sz="1600"/>
              <a:t>:</a:t>
            </a:r>
          </a:p>
          <a:p>
            <a:pPr lvl="1" rtl="0">
              <a:buFont typeface="Arial" panose="020B0604020202020204" pitchFamily="34" charset="0"/>
              <a:buChar char="•"/>
            </a:pPr>
            <a:r>
              <a:rPr lang="fr-FR" sz="1600"/>
              <a:t>Est défini sur une interface d'accès administrativement</a:t>
            </a:r>
          </a:p>
          <a:p>
            <a:pPr lvl="1" rtl="0">
              <a:buFont typeface="Arial" panose="020B0604020202020204" pitchFamily="34" charset="0"/>
              <a:buChar char="•"/>
            </a:pPr>
            <a:r>
              <a:rPr lang="fr-FR" sz="1600"/>
              <a:t>Est défini comme une interface d'accès opérationnelle (fonctionnement)</a:t>
            </a:r>
          </a:p>
          <a:p>
            <a:pPr marL="0" indent="0">
              <a:buNone/>
            </a:pPr>
            <a:endParaRPr lang="en-US" sz="1600" dirty="0"/>
          </a:p>
          <a:p>
            <a:pPr>
              <a:buFont typeface="Arial" panose="020B0604020202020204" pitchFamily="34" charset="0"/>
              <a:buChar char="•"/>
            </a:pPr>
            <a:endParaRPr lang="en-US" sz="1800"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872" y="953262"/>
            <a:ext cx="4335018" cy="2823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905251"/>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fr-FR" sz="1600"/>
              <a:t>Agrégations de VLAN</a:t>
            </a:r>
            <a:br>
              <a:rPr lang="en-US" altLang="en-US" sz="1600" dirty="0"/>
            </a:br>
            <a:r>
              <a:rPr lang="fr-FR"/>
              <a:t>Packet Tracer - Configuration de trunk</a:t>
            </a:r>
          </a:p>
        </p:txBody>
      </p:sp>
      <p:sp>
        <p:nvSpPr>
          <p:cNvPr id="55299" name="Rectangle 3"/>
          <p:cNvSpPr>
            <a:spLocks noGrp="1" noChangeArrowheads="1"/>
          </p:cNvSpPr>
          <p:nvPr>
            <p:ph type="body" idx="1"/>
          </p:nvPr>
        </p:nvSpPr>
        <p:spPr>
          <a:xfrm>
            <a:off x="116114" y="821051"/>
            <a:ext cx="8785081" cy="3794491"/>
          </a:xfrm>
        </p:spPr>
        <p:txBody>
          <a:bodyPr/>
          <a:lstStyle/>
          <a:p>
            <a:pPr marL="0" indent="0" rtl="0">
              <a:buNone/>
            </a:pPr>
            <a:r>
              <a:rPr lang="fr-FR" sz="1800"/>
              <a:t>Dans cette activité Packet Tracer, vous allez effectuer les opérations suivantes:</a:t>
            </a:r>
          </a:p>
          <a:p>
            <a:pPr lvl="1" rtl="0"/>
            <a:r>
              <a:rPr lang="fr-FR" sz="1800"/>
              <a:t>Vérifier des VLAN</a:t>
            </a:r>
          </a:p>
          <a:p>
            <a:pPr lvl="1" rtl="0"/>
            <a:r>
              <a:rPr lang="fr-FR" sz="1800"/>
              <a:t>Configurer des trunks</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Vérifiez votre compréhension</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sz="1600"/>
              <a:t>Les activités Vérifiez votre compréhension sont conçues pour permettre aux élèves de déterminer rapidement s'ils comprennent le contenu et s'ils peuvent poursuivre ou s'ils ont besoin de revoir. </a:t>
            </a:r>
          </a:p>
          <a:p>
            <a:pPr rtl="0">
              <a:spcBef>
                <a:spcPct val="30000"/>
              </a:spcBef>
              <a:buFont typeface="Arial" panose="020B0604020202020204" pitchFamily="34" charset="0"/>
              <a:buChar char="•"/>
            </a:pPr>
            <a:r>
              <a:rPr lang="fr-FR" sz="1600"/>
              <a:t>Les exercices du module Vérifiez votre compréhension </a:t>
            </a:r>
            <a:r>
              <a:rPr lang="fr-FR" sz="1600" b="1" i="1"/>
              <a:t>ne sont pas</a:t>
            </a:r>
            <a:r>
              <a:rPr lang="fr-FR" sz="1600"/>
              <a:t> comptés dans la note finale des candidats.</a:t>
            </a:r>
          </a:p>
          <a:p>
            <a:pPr rtl="0">
              <a:spcBef>
                <a:spcPct val="30000"/>
              </a:spcBef>
              <a:buFont typeface="Arial" panose="020B0604020202020204" pitchFamily="34" charset="0"/>
              <a:buChar char="•"/>
            </a:pPr>
            <a:r>
              <a:rPr lang="fr-FR" sz="1600"/>
              <a:t>Il n'existe aucune diapositive distincte pour ces exercices dans le fichier PPT. Ils sont répertoriés dans les notes de la diapositive qui apparaissent avant ces exercices.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 y="333487"/>
            <a:ext cx="9144000" cy="757551"/>
          </a:xfrm>
        </p:spPr>
        <p:txBody>
          <a:bodyPr/>
          <a:lstStyle/>
          <a:p>
            <a:pPr rtl="0"/>
            <a:r>
              <a:rPr lang="fr-FR"/>
              <a:t>Packet Tracer</a:t>
            </a:r>
            <a:r>
              <a:rPr lang="fr-FR" sz="1600"/>
              <a:t>Truncs VLAN</a:t>
            </a:r>
            <a:br>
              <a:rPr lang="en-US" altLang="en-US" sz="1600" dirty="0"/>
            </a:br>
            <a:r>
              <a:rPr lang="fr-FR"/>
              <a:t>– Configurer des VLAN et des trunking – Travaux Pratiques en Mode Physique</a:t>
            </a:r>
            <a:br>
              <a:rPr lang="en-US" altLang="en-US" dirty="0"/>
            </a:br>
            <a:r>
              <a:rPr lang="fr-FR"/>
              <a:t>– Configurer des VLAN et des trunking</a:t>
            </a:r>
          </a:p>
        </p:txBody>
      </p:sp>
      <p:sp>
        <p:nvSpPr>
          <p:cNvPr id="55299" name="Rectangle 3"/>
          <p:cNvSpPr>
            <a:spLocks noGrp="1" noChangeArrowheads="1"/>
          </p:cNvSpPr>
          <p:nvPr>
            <p:ph type="body" idx="1"/>
          </p:nvPr>
        </p:nvSpPr>
        <p:spPr>
          <a:xfrm>
            <a:off x="179459" y="1584845"/>
            <a:ext cx="8785081" cy="3794491"/>
          </a:xfrm>
        </p:spPr>
        <p:txBody>
          <a:bodyPr/>
          <a:lstStyle/>
          <a:p>
            <a:pPr marL="0" indent="0" rtl="0">
              <a:buNone/>
            </a:pPr>
            <a:r>
              <a:rPr lang="fr-FR" sz="1800"/>
              <a:t>Dans cette activité mode physique du Packet Tracer et dans les Travaux Pratiques, vous remplirez les objectifs suivants:</a:t>
            </a:r>
          </a:p>
          <a:p>
            <a:pPr lvl="1" rtl="0">
              <a:buFont typeface="Arial" panose="020B0604020202020204" pitchFamily="34" charset="0"/>
              <a:buChar char="•"/>
            </a:pPr>
            <a:r>
              <a:rPr lang="fr-FR" sz="1800"/>
              <a:t>Créer un réseau et configurer des paramètres de base des périphériques</a:t>
            </a:r>
          </a:p>
          <a:p>
            <a:pPr lvl="1" rtl="0">
              <a:buFont typeface="Arial" panose="020B0604020202020204" pitchFamily="34" charset="0"/>
              <a:buChar char="•"/>
            </a:pPr>
            <a:r>
              <a:rPr lang="fr-FR" sz="1800"/>
              <a:t>Créer un VLAN et attribuer les ports de commutateur</a:t>
            </a:r>
          </a:p>
          <a:p>
            <a:pPr lvl="1" rtl="0">
              <a:buFont typeface="Arial" panose="020B0604020202020204" pitchFamily="34" charset="0"/>
              <a:buChar char="•"/>
            </a:pPr>
            <a:r>
              <a:rPr lang="fr-FR" sz="1800"/>
              <a:t>Mettre à jour les attributions des ports VLAN et de la base de données VLAN</a:t>
            </a:r>
          </a:p>
          <a:p>
            <a:pPr lvl="1" rtl="0">
              <a:buFont typeface="Arial" panose="020B0604020202020204" pitchFamily="34" charset="0"/>
              <a:buChar char="•"/>
            </a:pPr>
            <a:r>
              <a:rPr lang="fr-FR" sz="1800"/>
              <a:t>Configurer un trunk 802.1Q entre les commutateurs</a:t>
            </a:r>
          </a:p>
          <a:p>
            <a:pPr lvl="1" rtl="0">
              <a:buFont typeface="Arial" panose="020B0604020202020204" pitchFamily="34" charset="0"/>
              <a:buChar char="•"/>
            </a:pPr>
            <a:r>
              <a:rPr lang="fr-FR" sz="1800"/>
              <a:t>Supprimer la base de données VLAN (Dans le TP uniquement)</a:t>
            </a:r>
          </a:p>
        </p:txBody>
      </p:sp>
    </p:spTree>
    <p:extLst>
      <p:ext uri="{BB962C8B-B14F-4D97-AF65-F5344CB8AC3E}">
        <p14:creationId xmlns:p14="http://schemas.microsoft.com/office/powerpoint/2010/main" val="1467073546"/>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3.5 Protocole DTP (Dynamic Trunking Protocol)</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Protocole DTP</a:t>
            </a:r>
            <a:br>
              <a:rPr lang="en-US" altLang="en-US" dirty="0"/>
            </a:br>
            <a:r>
              <a:rPr lang="fr-FR"/>
              <a:t>Présentation au protocole DTP</a:t>
            </a:r>
          </a:p>
        </p:txBody>
      </p:sp>
      <p:sp>
        <p:nvSpPr>
          <p:cNvPr id="13315" name="Content Placeholder 2"/>
          <p:cNvSpPr>
            <a:spLocks noGrp="1"/>
          </p:cNvSpPr>
          <p:nvPr>
            <p:ph idx="1"/>
          </p:nvPr>
        </p:nvSpPr>
        <p:spPr>
          <a:xfrm>
            <a:off x="265176" y="832105"/>
            <a:ext cx="8787385" cy="2651760"/>
          </a:xfrm>
        </p:spPr>
        <p:txBody>
          <a:bodyPr/>
          <a:lstStyle/>
          <a:p>
            <a:pPr marL="0" indent="0" rtl="0">
              <a:buNone/>
            </a:pPr>
            <a:r>
              <a:rPr lang="fr-FR" sz="1600"/>
              <a:t>Le protocole DTP (Dynamic Trunking Protocol) est un protocole de Cisco propriétaire.</a:t>
            </a:r>
          </a:p>
          <a:p>
            <a:pPr marL="0" indent="0" rtl="0">
              <a:buNone/>
            </a:pPr>
            <a:r>
              <a:rPr lang="fr-FR" sz="1600"/>
              <a:t>Les caractéristiques de protocole DTP sont les suivantes:</a:t>
            </a:r>
          </a:p>
          <a:p>
            <a:pPr lvl="1" rtl="0">
              <a:buFont typeface="Arial" panose="020B0604020202020204" pitchFamily="34" charset="0"/>
              <a:buChar char="•"/>
            </a:pPr>
            <a:r>
              <a:rPr lang="fr-FR" sz="1600"/>
              <a:t>Activé par défaut sur les commutateurs Catalyst 2960 et 2950</a:t>
            </a:r>
          </a:p>
          <a:p>
            <a:pPr lvl="1" rtl="0">
              <a:buFont typeface="Arial" panose="020B0604020202020204" pitchFamily="34" charset="0"/>
              <a:buChar char="•"/>
            </a:pPr>
            <a:r>
              <a:rPr lang="fr-FR" sz="1600"/>
              <a:t>Dynamic-auto est par défaut sur les commutateurs 2960 et 2950</a:t>
            </a:r>
          </a:p>
          <a:p>
            <a:pPr lvl="1" rtl="0">
              <a:buFont typeface="Arial" panose="020B0604020202020204" pitchFamily="34" charset="0"/>
              <a:buChar char="•"/>
            </a:pPr>
            <a:r>
              <a:rPr lang="fr-FR" sz="1600"/>
              <a:t>Peut être désactivé avec la commande nonegotiate</a:t>
            </a:r>
          </a:p>
          <a:p>
            <a:pPr lvl="1" rtl="0">
              <a:buFont typeface="Arial" panose="020B0604020202020204" pitchFamily="34" charset="0"/>
              <a:buChar char="•"/>
            </a:pPr>
            <a:r>
              <a:rPr lang="fr-FR" sz="1600"/>
              <a:t>Peut être réactivé en réglant l'interface sur dynamic-auto</a:t>
            </a:r>
          </a:p>
          <a:p>
            <a:pPr lvl="1" rtl="0">
              <a:buFont typeface="Arial" panose="020B0604020202020204" pitchFamily="34" charset="0"/>
              <a:buChar char="•"/>
            </a:pPr>
            <a:r>
              <a:rPr lang="fr-FR" sz="1600"/>
              <a:t>La définition d'un commutateur sur un trunk statique ou un accès statique évitera les problèmes de négociation avec la commande </a:t>
            </a:r>
            <a:r>
              <a:rPr lang="fr-FR" sz="1600" b="1"/>
              <a:t>switchport mode trunk </a:t>
            </a:r>
            <a:r>
              <a:rPr lang="fr-FR" sz="1600"/>
              <a:t>ou </a:t>
            </a:r>
            <a:r>
              <a:rPr lang="fr-FR" sz="1600" b="1"/>
              <a:t>switchport mode access </a:t>
            </a:r>
            <a:r>
              <a:rPr lang="fr-FR" sz="1600"/>
              <a:t>.</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059" y="3566160"/>
            <a:ext cx="391477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059" y="4223385"/>
            <a:ext cx="39147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Protocole DTP</a:t>
            </a:r>
            <a:br>
              <a:rPr lang="en-US" altLang="en-US" dirty="0"/>
            </a:br>
            <a:r>
              <a:rPr lang="fr-FR"/>
              <a:t>Modes d'interface négociés</a:t>
            </a:r>
          </a:p>
        </p:txBody>
      </p:sp>
      <p:sp>
        <p:nvSpPr>
          <p:cNvPr id="13315" name="Content Placeholder 2"/>
          <p:cNvSpPr>
            <a:spLocks noGrp="1"/>
          </p:cNvSpPr>
          <p:nvPr>
            <p:ph idx="1"/>
          </p:nvPr>
        </p:nvSpPr>
        <p:spPr>
          <a:xfrm>
            <a:off x="128016" y="866834"/>
            <a:ext cx="8853715" cy="801256"/>
          </a:xfrm>
        </p:spPr>
        <p:txBody>
          <a:bodyPr/>
          <a:lstStyle/>
          <a:p>
            <a:pPr marL="0" indent="0" rtl="0">
              <a:buNone/>
            </a:pPr>
            <a:r>
              <a:rPr lang="fr-FR" sz="1600"/>
              <a:t>La commande </a:t>
            </a:r>
            <a:r>
              <a:rPr lang="fr-FR" sz="1600" b="1"/>
              <a:t>switchport mode</a:t>
            </a:r>
            <a:r>
              <a:rPr lang="fr-FR" sz="1600"/>
              <a:t> comporte des options supplémentaires.</a:t>
            </a:r>
          </a:p>
          <a:p>
            <a:pPr marL="0" indent="0" rtl="0">
              <a:buNone/>
            </a:pPr>
            <a:r>
              <a:rPr lang="fr-FR" sz="1600"/>
              <a:t>Utilisez la commande de configuration d'interface </a:t>
            </a:r>
            <a:r>
              <a:rPr lang="fr-FR" sz="1600" b="1"/>
              <a:t>switchport nonegotiate</a:t>
            </a:r>
            <a:r>
              <a:rPr lang="fr-FR" sz="1600"/>
              <a:t> pour arrêter la négociation DTP.</a:t>
            </a:r>
          </a:p>
          <a:p>
            <a:pPr lvl="1"/>
            <a:endParaRPr lang="en-CA" altLang="en-US" dirty="0"/>
          </a:p>
          <a:p>
            <a:pPr lvl="1"/>
            <a:endParaRPr lang="en-CA" altLang="en-US" dirty="0"/>
          </a:p>
        </p:txBody>
      </p:sp>
      <p:graphicFrame>
        <p:nvGraphicFramePr>
          <p:cNvPr id="2" name="Table 1"/>
          <p:cNvGraphicFramePr>
            <a:graphicFrameLocks noGrp="1"/>
          </p:cNvGraphicFramePr>
          <p:nvPr>
            <p:extLst>
              <p:ext uri="{D42A27DB-BD31-4B8C-83A1-F6EECF244321}">
                <p14:modId xmlns:p14="http://schemas.microsoft.com/office/powerpoint/2010/main" val="3844752828"/>
              </p:ext>
            </p:extLst>
          </p:nvPr>
        </p:nvGraphicFramePr>
        <p:xfrm>
          <a:off x="128016" y="1746758"/>
          <a:ext cx="8732520" cy="2687320"/>
        </p:xfrm>
        <a:graphic>
          <a:graphicData uri="http://schemas.openxmlformats.org/drawingml/2006/table">
            <a:tbl>
              <a:tblPr firstRow="1" bandRow="1">
                <a:tableStyleId>{5C22544A-7EE6-4342-B048-85BDC9FD1C3A}</a:tableStyleId>
              </a:tblPr>
              <a:tblGrid>
                <a:gridCol w="2020824">
                  <a:extLst>
                    <a:ext uri="{9D8B030D-6E8A-4147-A177-3AD203B41FA5}">
                      <a16:colId xmlns:a16="http://schemas.microsoft.com/office/drawing/2014/main" val="20000"/>
                    </a:ext>
                  </a:extLst>
                </a:gridCol>
                <a:gridCol w="6711696">
                  <a:extLst>
                    <a:ext uri="{9D8B030D-6E8A-4147-A177-3AD203B41FA5}">
                      <a16:colId xmlns:a16="http://schemas.microsoft.com/office/drawing/2014/main" val="20001"/>
                    </a:ext>
                  </a:extLst>
                </a:gridCol>
              </a:tblGrid>
              <a:tr h="370840">
                <a:tc>
                  <a:txBody>
                    <a:bodyPr/>
                    <a:lstStyle/>
                    <a:p>
                      <a:pPr rtl="0"/>
                      <a:r>
                        <a:rPr lang="fr-FR" b="1"/>
                        <a:t>Option</a:t>
                      </a:r>
                    </a:p>
                  </a:txBody>
                  <a:tcPr anchor="ctr"/>
                </a:tc>
                <a:tc>
                  <a:txBody>
                    <a:bodyPr/>
                    <a:lstStyle/>
                    <a:p>
                      <a:pPr rtl="0"/>
                      <a:r>
                        <a:rPr lang="fr-FR" b="1"/>
                        <a:t>Description</a:t>
                      </a:r>
                    </a:p>
                  </a:txBody>
                  <a:tcPr anchor="ctr"/>
                </a:tc>
                <a:extLst>
                  <a:ext uri="{0D108BD9-81ED-4DB2-BD59-A6C34878D82A}">
                    <a16:rowId xmlns:a16="http://schemas.microsoft.com/office/drawing/2014/main" val="10000"/>
                  </a:ext>
                </a:extLst>
              </a:tr>
              <a:tr h="370840">
                <a:tc>
                  <a:txBody>
                    <a:bodyPr/>
                    <a:lstStyle/>
                    <a:p>
                      <a:pPr rtl="0"/>
                      <a:r>
                        <a:rPr lang="fr-FR" sz="1600" b="1"/>
                        <a:t>accès</a:t>
                      </a:r>
                    </a:p>
                  </a:txBody>
                  <a:tcPr anchor="ctr"/>
                </a:tc>
                <a:tc>
                  <a:txBody>
                    <a:bodyPr/>
                    <a:lstStyle/>
                    <a:p>
                      <a:pPr rtl="0">
                        <a:buFont typeface="Arial"/>
                        <a:buNone/>
                      </a:pPr>
                      <a:r>
                        <a:rPr lang="fr-FR" sz="1600"/>
                        <a:t>Mode d'accès permanent et négocie pour convertir le lien voisin en un lien d'</a:t>
                      </a:r>
                      <a:r>
                        <a:rPr lang="fr-FR" sz="1600" baseline="0"/>
                        <a:t> accès</a:t>
                      </a:r>
                    </a:p>
                  </a:txBody>
                  <a:tcPr anchor="ctr"/>
                </a:tc>
                <a:extLst>
                  <a:ext uri="{0D108BD9-81ED-4DB2-BD59-A6C34878D82A}">
                    <a16:rowId xmlns:a16="http://schemas.microsoft.com/office/drawing/2014/main" val="10001"/>
                  </a:ext>
                </a:extLst>
              </a:tr>
              <a:tr h="370840">
                <a:tc>
                  <a:txBody>
                    <a:bodyPr/>
                    <a:lstStyle/>
                    <a:p>
                      <a:pPr rtl="0"/>
                      <a:r>
                        <a:rPr lang="fr-FR" sz="1600" b="1"/>
                        <a:t>Dynamique Automatique</a:t>
                      </a:r>
                    </a:p>
                  </a:txBody>
                  <a:tcPr anchor="ctr"/>
                </a:tc>
                <a:tc>
                  <a:txBody>
                    <a:bodyPr/>
                    <a:lstStyle/>
                    <a:p>
                      <a:pPr rtl="0">
                        <a:buFont typeface="Arial"/>
                        <a:buNone/>
                      </a:pPr>
                      <a:r>
                        <a:rPr lang="fr-FR" sz="1600"/>
                        <a:t>l'interface devient un trunk si l'interface voisine est configurée en mode trunk inconditionnel ou souhaitable.</a:t>
                      </a:r>
                    </a:p>
                  </a:txBody>
                  <a:tcPr anchor="ctr"/>
                </a:tc>
                <a:extLst>
                  <a:ext uri="{0D108BD9-81ED-4DB2-BD59-A6C34878D82A}">
                    <a16:rowId xmlns:a16="http://schemas.microsoft.com/office/drawing/2014/main" val="10002"/>
                  </a:ext>
                </a:extLst>
              </a:tr>
              <a:tr h="370840">
                <a:tc>
                  <a:txBody>
                    <a:bodyPr/>
                    <a:lstStyle/>
                    <a:p>
                      <a:pPr rtl="0"/>
                      <a:r>
                        <a:rPr lang="fr-FR" sz="1600" b="1"/>
                        <a:t>dynamique souhaitable</a:t>
                      </a:r>
                    </a:p>
                  </a:txBody>
                  <a:tcPr anchor="ctr"/>
                </a:tc>
                <a:tc>
                  <a:txBody>
                    <a:bodyPr/>
                    <a:lstStyle/>
                    <a:p>
                      <a:pPr rtl="0">
                        <a:buFont typeface="Arial"/>
                        <a:buNone/>
                      </a:pPr>
                      <a:r>
                        <a:rPr lang="fr-FR" sz="1600"/>
                        <a:t>Cherche activement</a:t>
                      </a:r>
                      <a:r>
                        <a:rPr lang="fr-FR" sz="1600" baseline="0"/>
                        <a:t> à devenir un trunk en négociant avec d'autres interfaces automatiques ou souhaitables</a:t>
                      </a:r>
                    </a:p>
                  </a:txBody>
                  <a:tcPr anchor="ctr"/>
                </a:tc>
                <a:extLst>
                  <a:ext uri="{0D108BD9-81ED-4DB2-BD59-A6C34878D82A}">
                    <a16:rowId xmlns:a16="http://schemas.microsoft.com/office/drawing/2014/main" val="10003"/>
                  </a:ext>
                </a:extLst>
              </a:tr>
              <a:tr h="370840">
                <a:tc>
                  <a:txBody>
                    <a:bodyPr/>
                    <a:lstStyle/>
                    <a:p>
                      <a:pPr rtl="0"/>
                      <a:r>
                        <a:rPr lang="fr-FR" sz="1600" b="1"/>
                        <a:t>trunk</a:t>
                      </a:r>
                    </a:p>
                  </a:txBody>
                  <a:tcPr anchor="ctr"/>
                </a:tc>
                <a:tc>
                  <a:txBody>
                    <a:bodyPr/>
                    <a:lstStyle/>
                    <a:p>
                      <a:pPr rtl="0">
                        <a:buFont typeface="Arial"/>
                        <a:buNone/>
                      </a:pPr>
                      <a:r>
                        <a:rPr lang="fr-FR" sz="1600"/>
                        <a:t>Mode de trunking permanent avec négociation pour convertir le liaison voisin en liaison trunk</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1866069"/>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Protocole DTP</a:t>
            </a:r>
            <a:br>
              <a:rPr lang="en-US" altLang="en-US" dirty="0"/>
            </a:br>
            <a:r>
              <a:rPr lang="fr-FR" sz="2400"/>
              <a:t>Résultats d'une configuration du protocole DTP</a:t>
            </a:r>
          </a:p>
        </p:txBody>
      </p:sp>
      <p:sp>
        <p:nvSpPr>
          <p:cNvPr id="2" name="Content Placeholder 1"/>
          <p:cNvSpPr>
            <a:spLocks noGrp="1"/>
          </p:cNvSpPr>
          <p:nvPr>
            <p:ph idx="1"/>
          </p:nvPr>
        </p:nvSpPr>
        <p:spPr>
          <a:xfrm>
            <a:off x="145357" y="1042752"/>
            <a:ext cx="8853286" cy="515115"/>
          </a:xfrm>
        </p:spPr>
        <p:txBody>
          <a:bodyPr/>
          <a:lstStyle/>
          <a:p>
            <a:pPr marL="0" indent="0" rtl="0">
              <a:buNone/>
            </a:pPr>
            <a:r>
              <a:rPr lang="fr-FR" sz="1600"/>
              <a:t>Les options de configuration du protocole DTP sont les suivantes:</a:t>
            </a:r>
          </a:p>
        </p:txBody>
      </p:sp>
      <p:graphicFrame>
        <p:nvGraphicFramePr>
          <p:cNvPr id="11" name="Content Placeholder 7"/>
          <p:cNvGraphicFramePr>
            <a:graphicFrameLocks/>
          </p:cNvGraphicFramePr>
          <p:nvPr>
            <p:extLst>
              <p:ext uri="{D42A27DB-BD31-4B8C-83A1-F6EECF244321}">
                <p14:modId xmlns:p14="http://schemas.microsoft.com/office/powerpoint/2010/main" val="2244831063"/>
              </p:ext>
            </p:extLst>
          </p:nvPr>
        </p:nvGraphicFramePr>
        <p:xfrm>
          <a:off x="145158" y="1743424"/>
          <a:ext cx="8853485" cy="2687320"/>
        </p:xfrm>
        <a:graphic>
          <a:graphicData uri="http://schemas.openxmlformats.org/drawingml/2006/table">
            <a:tbl>
              <a:tblPr firstRow="1" bandRow="1">
                <a:tableStyleId>{5C22544A-7EE6-4342-B048-85BDC9FD1C3A}</a:tableStyleId>
              </a:tblPr>
              <a:tblGrid>
                <a:gridCol w="1770697">
                  <a:extLst>
                    <a:ext uri="{9D8B030D-6E8A-4147-A177-3AD203B41FA5}">
                      <a16:colId xmlns:a16="http://schemas.microsoft.com/office/drawing/2014/main" val="20000"/>
                    </a:ext>
                  </a:extLst>
                </a:gridCol>
                <a:gridCol w="1770697">
                  <a:extLst>
                    <a:ext uri="{9D8B030D-6E8A-4147-A177-3AD203B41FA5}">
                      <a16:colId xmlns:a16="http://schemas.microsoft.com/office/drawing/2014/main" val="20001"/>
                    </a:ext>
                  </a:extLst>
                </a:gridCol>
                <a:gridCol w="1770697">
                  <a:extLst>
                    <a:ext uri="{9D8B030D-6E8A-4147-A177-3AD203B41FA5}">
                      <a16:colId xmlns:a16="http://schemas.microsoft.com/office/drawing/2014/main" val="20002"/>
                    </a:ext>
                  </a:extLst>
                </a:gridCol>
                <a:gridCol w="1770697">
                  <a:extLst>
                    <a:ext uri="{9D8B030D-6E8A-4147-A177-3AD203B41FA5}">
                      <a16:colId xmlns:a16="http://schemas.microsoft.com/office/drawing/2014/main" val="20003"/>
                    </a:ext>
                  </a:extLst>
                </a:gridCol>
                <a:gridCol w="1770697">
                  <a:extLst>
                    <a:ext uri="{9D8B030D-6E8A-4147-A177-3AD203B41FA5}">
                      <a16:colId xmlns:a16="http://schemas.microsoft.com/office/drawing/2014/main" val="20004"/>
                    </a:ext>
                  </a:extLst>
                </a:gridCol>
              </a:tblGrid>
              <a:tr h="370840">
                <a:tc>
                  <a:txBody>
                    <a:bodyPr/>
                    <a:lstStyle/>
                    <a:p>
                      <a:endParaRPr lang="en-US" sz="1600" dirty="0">
                        <a:effectLst/>
                      </a:endParaRPr>
                    </a:p>
                  </a:txBody>
                  <a:tcPr anchor="ctr"/>
                </a:tc>
                <a:tc>
                  <a:txBody>
                    <a:bodyPr/>
                    <a:lstStyle/>
                    <a:p>
                      <a:pPr rtl="0"/>
                      <a:r>
                        <a:rPr lang="fr-FR" sz="1600" b="1">
                          <a:effectLst/>
                        </a:rPr>
                        <a:t>Dynamique Automatique</a:t>
                      </a:r>
                    </a:p>
                  </a:txBody>
                  <a:tcPr anchor="ctr"/>
                </a:tc>
                <a:tc>
                  <a:txBody>
                    <a:bodyPr/>
                    <a:lstStyle/>
                    <a:p>
                      <a:pPr rtl="0"/>
                      <a:r>
                        <a:rPr lang="fr-FR" sz="1600" b="1">
                          <a:effectLst/>
                        </a:rPr>
                        <a:t>Dynamique souhaitable</a:t>
                      </a:r>
                    </a:p>
                  </a:txBody>
                  <a:tcPr anchor="ctr"/>
                </a:tc>
                <a:tc>
                  <a:txBody>
                    <a:bodyPr/>
                    <a:lstStyle/>
                    <a:p>
                      <a:pPr rtl="0"/>
                      <a:r>
                        <a:rPr lang="fr-FR" sz="1600" b="1">
                          <a:effectLst/>
                        </a:rPr>
                        <a:t>Trunk</a:t>
                      </a:r>
                    </a:p>
                  </a:txBody>
                  <a:tcPr anchor="ctr"/>
                </a:tc>
                <a:tc>
                  <a:txBody>
                    <a:bodyPr/>
                    <a:lstStyle/>
                    <a:p>
                      <a:pPr rtl="0"/>
                      <a:r>
                        <a:rPr lang="fr-FR" sz="1600" b="1">
                          <a:effectLst/>
                        </a:rPr>
                        <a:t>Accès</a:t>
                      </a:r>
                    </a:p>
                  </a:txBody>
                  <a:tcPr anchor="ctr"/>
                </a:tc>
                <a:extLst>
                  <a:ext uri="{0D108BD9-81ED-4DB2-BD59-A6C34878D82A}">
                    <a16:rowId xmlns:a16="http://schemas.microsoft.com/office/drawing/2014/main" val="10000"/>
                  </a:ext>
                </a:extLst>
              </a:tr>
              <a:tr h="370840">
                <a:tc>
                  <a:txBody>
                    <a:bodyPr/>
                    <a:lstStyle/>
                    <a:p>
                      <a:pPr rtl="0"/>
                      <a:r>
                        <a:rPr lang="fr-FR" sz="1600" b="1"/>
                        <a:t>Dynamique Automatique</a:t>
                      </a:r>
                    </a:p>
                  </a:txBody>
                  <a:tcPr anchor="ctr"/>
                </a:tc>
                <a:tc>
                  <a:txBody>
                    <a:bodyPr/>
                    <a:lstStyle/>
                    <a:p>
                      <a:pPr rtl="0"/>
                      <a:r>
                        <a:rPr lang="fr-FR" sz="1600"/>
                        <a:t>Accès</a:t>
                      </a:r>
                    </a:p>
                  </a:txBody>
                  <a:tcPr anchor="ctr"/>
                </a:tc>
                <a:tc>
                  <a:txBody>
                    <a:bodyPr/>
                    <a:lstStyle/>
                    <a:p>
                      <a:pPr rtl="0"/>
                      <a:r>
                        <a:rPr lang="fr-FR" sz="1600"/>
                        <a:t>Trunk</a:t>
                      </a:r>
                    </a:p>
                  </a:txBody>
                  <a:tcPr anchor="ctr"/>
                </a:tc>
                <a:tc>
                  <a:txBody>
                    <a:bodyPr/>
                    <a:lstStyle/>
                    <a:p>
                      <a:pPr rtl="0"/>
                      <a:r>
                        <a:rPr lang="fr-FR" sz="1600"/>
                        <a:t>Trunc</a:t>
                      </a:r>
                    </a:p>
                  </a:txBody>
                  <a:tcPr anchor="ctr"/>
                </a:tc>
                <a:tc>
                  <a:txBody>
                    <a:bodyPr/>
                    <a:lstStyle/>
                    <a:p>
                      <a:pPr rtl="0"/>
                      <a:r>
                        <a:rPr lang="fr-FR" sz="1600"/>
                        <a:t>Accès</a:t>
                      </a:r>
                    </a:p>
                  </a:txBody>
                  <a:tcPr anchor="ctr"/>
                </a:tc>
                <a:extLst>
                  <a:ext uri="{0D108BD9-81ED-4DB2-BD59-A6C34878D82A}">
                    <a16:rowId xmlns:a16="http://schemas.microsoft.com/office/drawing/2014/main" val="10001"/>
                  </a:ext>
                </a:extLst>
              </a:tr>
              <a:tr h="370840">
                <a:tc>
                  <a:txBody>
                    <a:bodyPr/>
                    <a:lstStyle/>
                    <a:p>
                      <a:pPr rtl="0"/>
                      <a:r>
                        <a:rPr lang="fr-FR" sz="1600" b="1"/>
                        <a:t>Dynamique souhaitable</a:t>
                      </a:r>
                    </a:p>
                  </a:txBody>
                  <a:tcPr anchor="ctr"/>
                </a:tc>
                <a:tc>
                  <a:txBody>
                    <a:bodyPr/>
                    <a:lstStyle/>
                    <a:p>
                      <a:pPr rtl="0"/>
                      <a:r>
                        <a:rPr lang="fr-FR" sz="1600"/>
                        <a:t>Trunc</a:t>
                      </a:r>
                    </a:p>
                  </a:txBody>
                  <a:tcPr anchor="ctr"/>
                </a:tc>
                <a:tc>
                  <a:txBody>
                    <a:bodyPr/>
                    <a:lstStyle/>
                    <a:p>
                      <a:pPr rtl="0"/>
                      <a:r>
                        <a:rPr lang="fr-FR" sz="1600"/>
                        <a:t>Trunc</a:t>
                      </a:r>
                    </a:p>
                  </a:txBody>
                  <a:tcPr anchor="ctr"/>
                </a:tc>
                <a:tc>
                  <a:txBody>
                    <a:bodyPr/>
                    <a:lstStyle/>
                    <a:p>
                      <a:pPr rtl="0"/>
                      <a:r>
                        <a:rPr lang="fr-FR" sz="1600"/>
                        <a:t>Trunc</a:t>
                      </a:r>
                    </a:p>
                  </a:txBody>
                  <a:tcPr anchor="ctr"/>
                </a:tc>
                <a:tc>
                  <a:txBody>
                    <a:bodyPr/>
                    <a:lstStyle/>
                    <a:p>
                      <a:pPr rtl="0"/>
                      <a:r>
                        <a:rPr lang="fr-FR" sz="1600"/>
                        <a:t>Accès</a:t>
                      </a:r>
                    </a:p>
                  </a:txBody>
                  <a:tcPr anchor="ctr"/>
                </a:tc>
                <a:extLst>
                  <a:ext uri="{0D108BD9-81ED-4DB2-BD59-A6C34878D82A}">
                    <a16:rowId xmlns:a16="http://schemas.microsoft.com/office/drawing/2014/main" val="10002"/>
                  </a:ext>
                </a:extLst>
              </a:tr>
              <a:tr h="370840">
                <a:tc>
                  <a:txBody>
                    <a:bodyPr/>
                    <a:lstStyle/>
                    <a:p>
                      <a:pPr rtl="0"/>
                      <a:r>
                        <a:rPr lang="fr-FR" sz="1600" b="1"/>
                        <a:t>Trunk</a:t>
                      </a:r>
                    </a:p>
                  </a:txBody>
                  <a:tcPr anchor="ctr"/>
                </a:tc>
                <a:tc>
                  <a:txBody>
                    <a:bodyPr/>
                    <a:lstStyle/>
                    <a:p>
                      <a:pPr rtl="0"/>
                      <a:r>
                        <a:rPr lang="fr-FR" sz="1600"/>
                        <a:t>Trunc</a:t>
                      </a:r>
                    </a:p>
                  </a:txBody>
                  <a:tcPr anchor="ctr"/>
                </a:tc>
                <a:tc>
                  <a:txBody>
                    <a:bodyPr/>
                    <a:lstStyle/>
                    <a:p>
                      <a:pPr rtl="0"/>
                      <a:r>
                        <a:rPr lang="fr-FR" sz="1600"/>
                        <a:t>Trunc</a:t>
                      </a:r>
                    </a:p>
                  </a:txBody>
                  <a:tcPr anchor="ctr"/>
                </a:tc>
                <a:tc>
                  <a:txBody>
                    <a:bodyPr/>
                    <a:lstStyle/>
                    <a:p>
                      <a:pPr rtl="0"/>
                      <a:r>
                        <a:rPr lang="fr-FR" sz="1600"/>
                        <a:t>Trunc</a:t>
                      </a:r>
                    </a:p>
                  </a:txBody>
                  <a:tcPr anchor="ctr"/>
                </a:tc>
                <a:tc>
                  <a:txBody>
                    <a:bodyPr/>
                    <a:lstStyle/>
                    <a:p>
                      <a:pPr rtl="0"/>
                      <a:r>
                        <a:rPr lang="fr-FR" sz="1600"/>
                        <a:t>Connectivité limitée</a:t>
                      </a:r>
                    </a:p>
                  </a:txBody>
                  <a:tcPr anchor="ctr"/>
                </a:tc>
                <a:extLst>
                  <a:ext uri="{0D108BD9-81ED-4DB2-BD59-A6C34878D82A}">
                    <a16:rowId xmlns:a16="http://schemas.microsoft.com/office/drawing/2014/main" val="10003"/>
                  </a:ext>
                </a:extLst>
              </a:tr>
              <a:tr h="370840">
                <a:tc>
                  <a:txBody>
                    <a:bodyPr/>
                    <a:lstStyle/>
                    <a:p>
                      <a:pPr rtl="0"/>
                      <a:r>
                        <a:rPr lang="fr-FR" sz="1600" b="1"/>
                        <a:t>Accès</a:t>
                      </a:r>
                    </a:p>
                  </a:txBody>
                  <a:tcPr anchor="ctr"/>
                </a:tc>
                <a:tc>
                  <a:txBody>
                    <a:bodyPr/>
                    <a:lstStyle/>
                    <a:p>
                      <a:pPr rtl="0"/>
                      <a:r>
                        <a:rPr lang="fr-FR" sz="1600"/>
                        <a:t>Accès</a:t>
                      </a:r>
                    </a:p>
                  </a:txBody>
                  <a:tcPr anchor="ctr"/>
                </a:tc>
                <a:tc>
                  <a:txBody>
                    <a:bodyPr/>
                    <a:lstStyle/>
                    <a:p>
                      <a:pPr rtl="0"/>
                      <a:r>
                        <a:rPr lang="fr-FR" sz="1600"/>
                        <a:t>Accès</a:t>
                      </a:r>
                    </a:p>
                  </a:txBody>
                  <a:tcPr anchor="ctr"/>
                </a:tc>
                <a:tc>
                  <a:txBody>
                    <a:bodyPr/>
                    <a:lstStyle/>
                    <a:p>
                      <a:pPr rtl="0"/>
                      <a:r>
                        <a:rPr lang="fr-FR" sz="1600"/>
                        <a:t>Connectivité limitée</a:t>
                      </a:r>
                    </a:p>
                  </a:txBody>
                  <a:tcPr anchor="ctr"/>
                </a:tc>
                <a:tc>
                  <a:txBody>
                    <a:bodyPr/>
                    <a:lstStyle/>
                    <a:p>
                      <a:pPr rtl="0"/>
                      <a:r>
                        <a:rPr lang="fr-FR" sz="1600"/>
                        <a:t>Accès</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Protocole DTP</a:t>
            </a:r>
            <a:br>
              <a:rPr lang="en-US" altLang="en-US" dirty="0"/>
            </a:br>
            <a:r>
              <a:rPr lang="fr-FR" sz="2400"/>
              <a:t>Vérifier le mode du protocole DTP</a:t>
            </a:r>
          </a:p>
        </p:txBody>
      </p:sp>
      <p:sp>
        <p:nvSpPr>
          <p:cNvPr id="3" name="Content Placeholder 2"/>
          <p:cNvSpPr>
            <a:spLocks noGrp="1"/>
          </p:cNvSpPr>
          <p:nvPr>
            <p:ph idx="1"/>
          </p:nvPr>
        </p:nvSpPr>
        <p:spPr>
          <a:xfrm>
            <a:off x="181356" y="985647"/>
            <a:ext cx="3896059" cy="2942877"/>
          </a:xfrm>
        </p:spPr>
        <p:txBody>
          <a:bodyPr/>
          <a:lstStyle/>
          <a:p>
            <a:pPr marL="0" indent="0" rtl="0">
              <a:buNone/>
            </a:pPr>
            <a:r>
              <a:rPr lang="fr-FR"/>
              <a:t>La configuration du protocole DTP par défaut dépend de la version et de la plate-forme de Cisco IOS.</a:t>
            </a:r>
          </a:p>
          <a:p>
            <a:pPr rtl="0"/>
            <a:r>
              <a:rPr lang="fr-FR"/>
              <a:t>Utilisez la commande </a:t>
            </a:r>
            <a:r>
              <a:rPr lang="fr-FR" b="1"/>
              <a:t>show dtp interface </a:t>
            </a:r>
            <a:r>
              <a:rPr lang="fr-FR"/>
              <a:t>pour déterminer le mode DTP actuel.</a:t>
            </a:r>
          </a:p>
          <a:p>
            <a:pPr rtl="0"/>
            <a:r>
              <a:rPr lang="fr-FR"/>
              <a:t>La meilleure pratique recommande que les interfaces soient configurées pour l'accès ou le trunk et pour passer au PAO</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444" y="985647"/>
            <a:ext cx="464820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511304"/>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Protocole DTP (Dynamic Trunking Protocol)</a:t>
            </a:r>
            <a:br>
              <a:rPr lang="en-US" altLang="en-US" dirty="0"/>
            </a:br>
            <a:r>
              <a:rPr lang="fr-FR"/>
              <a:t>Packet Tracer - Configuration de protocole DTP</a:t>
            </a:r>
          </a:p>
        </p:txBody>
      </p:sp>
      <p:sp>
        <p:nvSpPr>
          <p:cNvPr id="13315" name="Content Placeholder 2"/>
          <p:cNvSpPr>
            <a:spLocks noGrp="1"/>
          </p:cNvSpPr>
          <p:nvPr>
            <p:ph idx="1"/>
          </p:nvPr>
        </p:nvSpPr>
        <p:spPr>
          <a:xfrm>
            <a:off x="329184" y="875526"/>
            <a:ext cx="8814816" cy="3323113"/>
          </a:xfrm>
        </p:spPr>
        <p:txBody>
          <a:bodyPr/>
          <a:lstStyle/>
          <a:p>
            <a:pPr marL="0" indent="0" rtl="0">
              <a:buNone/>
            </a:pPr>
            <a:r>
              <a:rPr lang="fr-FR" sz="1800"/>
              <a:t>Dans cette activité Packet Tracer, vous allez effectuer les opérations suivantes:</a:t>
            </a:r>
          </a:p>
          <a:p>
            <a:pPr rtl="0">
              <a:buFont typeface="Arial" panose="020B0604020202020204" pitchFamily="34" charset="0"/>
              <a:buChar char="•"/>
            </a:pPr>
            <a:r>
              <a:rPr lang="fr-FR" sz="1800"/>
              <a:t>Configurer le trunking statique </a:t>
            </a:r>
          </a:p>
          <a:p>
            <a:pPr rtl="0">
              <a:buFont typeface="Arial" panose="020B0604020202020204" pitchFamily="34" charset="0"/>
              <a:buChar char="•"/>
            </a:pPr>
            <a:r>
              <a:rPr lang="fr-FR" sz="1800"/>
              <a:t>Configurer et vérifier le protocole DTP </a:t>
            </a:r>
          </a:p>
          <a:p>
            <a:pPr marL="0" indent="0">
              <a:buNone/>
            </a:pPr>
            <a:endParaRPr lang="en-CA" altLang="en-US" dirty="0"/>
          </a:p>
        </p:txBody>
      </p:sp>
    </p:spTree>
    <p:extLst>
      <p:ext uri="{BB962C8B-B14F-4D97-AF65-F5344CB8AC3E}">
        <p14:creationId xmlns:p14="http://schemas.microsoft.com/office/powerpoint/2010/main" val="3462195043"/>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3.6 Module pratique et questionnaire </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fr-FR" sz="1600"/>
              <a:t>Module pratique et questionnaire</a:t>
            </a:r>
            <a:br>
              <a:rPr lang="en-US" altLang="en-US" sz="1600" dirty="0"/>
            </a:br>
            <a:r>
              <a:rPr lang="fr-FR"/>
              <a:t>Packet Tracer - Mise en œuvre de VLAN et de Trunking</a:t>
            </a:r>
          </a:p>
        </p:txBody>
      </p:sp>
      <p:sp>
        <p:nvSpPr>
          <p:cNvPr id="55299" name="Rectangle 3"/>
          <p:cNvSpPr>
            <a:spLocks noGrp="1" noChangeArrowheads="1"/>
          </p:cNvSpPr>
          <p:nvPr>
            <p:ph type="body" idx="1"/>
          </p:nvPr>
        </p:nvSpPr>
        <p:spPr>
          <a:xfrm>
            <a:off x="116114" y="821051"/>
            <a:ext cx="8785081" cy="3794491"/>
          </a:xfrm>
        </p:spPr>
        <p:txBody>
          <a:bodyPr/>
          <a:lstStyle/>
          <a:p>
            <a:pPr marL="0" indent="0" rtl="0">
              <a:buNone/>
            </a:pPr>
            <a:r>
              <a:rPr lang="fr-FR" sz="1800"/>
              <a:t>Dans cette activité Packet Tracer, vous allez effectuer les opérations suivantes:</a:t>
            </a:r>
          </a:p>
          <a:p>
            <a:pPr lvl="1" rtl="0">
              <a:buFont typeface="Arial" panose="020B0604020202020204" pitchFamily="34" charset="0"/>
              <a:buChar char="•"/>
            </a:pPr>
            <a:r>
              <a:rPr lang="fr-FR" sz="1800"/>
              <a:t>Configurer les VLAN</a:t>
            </a:r>
          </a:p>
          <a:p>
            <a:pPr lvl="1" rtl="0">
              <a:buFont typeface="Arial" panose="020B0604020202020204" pitchFamily="34" charset="0"/>
              <a:buChar char="•"/>
            </a:pPr>
            <a:r>
              <a:rPr lang="fr-FR" sz="1800"/>
              <a:t>Attribuer les ports aux VLAN</a:t>
            </a:r>
          </a:p>
          <a:p>
            <a:pPr lvl="1" rtl="0">
              <a:buFont typeface="Arial" panose="020B0604020202020204" pitchFamily="34" charset="0"/>
              <a:buChar char="•"/>
            </a:pPr>
            <a:r>
              <a:rPr lang="fr-FR" sz="1800"/>
              <a:t>Configurer le trunking statique</a:t>
            </a:r>
          </a:p>
          <a:p>
            <a:pPr lvl="1" rtl="0">
              <a:buFont typeface="Arial" panose="020B0604020202020204" pitchFamily="34" charset="0"/>
              <a:buChar char="•"/>
            </a:pPr>
            <a:r>
              <a:rPr lang="fr-FR" sz="1800"/>
              <a:t>Configurer le protocole DTP (Dynamic Trunking Protocol).</a:t>
            </a:r>
          </a:p>
        </p:txBody>
      </p:sp>
    </p:spTree>
    <p:extLst>
      <p:ext uri="{BB962C8B-B14F-4D97-AF65-F5344CB8AC3E}">
        <p14:creationId xmlns:p14="http://schemas.microsoft.com/office/powerpoint/2010/main" val="3066166025"/>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fr-FR" sz="1600"/>
              <a:t>Module pratique et questionnaire</a:t>
            </a:r>
            <a:br>
              <a:rPr lang="en-US" altLang="en-US" sz="1600" dirty="0"/>
            </a:br>
            <a:r>
              <a:rPr lang="fr-FR"/>
              <a:t>Packet Tracer - Mise en œuvre de VLAN et de Trunking</a:t>
            </a:r>
          </a:p>
        </p:txBody>
      </p:sp>
      <p:sp>
        <p:nvSpPr>
          <p:cNvPr id="55299" name="Rectangle 3"/>
          <p:cNvSpPr>
            <a:spLocks noGrp="1" noChangeArrowheads="1"/>
          </p:cNvSpPr>
          <p:nvPr>
            <p:ph type="body" idx="1"/>
          </p:nvPr>
        </p:nvSpPr>
        <p:spPr>
          <a:xfrm>
            <a:off x="116114" y="821051"/>
            <a:ext cx="8785081" cy="3794491"/>
          </a:xfrm>
        </p:spPr>
        <p:txBody>
          <a:bodyPr/>
          <a:lstStyle/>
          <a:p>
            <a:pPr marL="0" indent="0" rtl="0">
              <a:buNone/>
            </a:pPr>
            <a:r>
              <a:rPr lang="fr-FR" sz="1800"/>
              <a:t>Dans ce TP, vous effectuerez les opérations suivantes:</a:t>
            </a:r>
          </a:p>
          <a:p>
            <a:pPr lvl="1" rtl="0"/>
            <a:r>
              <a:rPr lang="fr-FR" sz="1800"/>
              <a:t>Créer un réseau et configurer des paramètres de base des périphériques</a:t>
            </a:r>
          </a:p>
          <a:p>
            <a:pPr lvl="1" rtl="0"/>
            <a:r>
              <a:rPr lang="fr-FR" sz="1800"/>
              <a:t>Créer un VLAN et attribuer les ports de commutateur</a:t>
            </a:r>
          </a:p>
          <a:p>
            <a:pPr lvl="1" rtl="0"/>
            <a:r>
              <a:rPr lang="fr-FR" sz="1800"/>
              <a:t>Configurer un trunk 802.1Q entre les commutateurs</a:t>
            </a:r>
          </a:p>
        </p:txBody>
      </p:sp>
    </p:spTree>
    <p:extLst>
      <p:ext uri="{BB962C8B-B14F-4D97-AF65-F5344CB8AC3E}">
        <p14:creationId xmlns:p14="http://schemas.microsoft.com/office/powerpoint/2010/main" val="71944304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Activités du mode physique du Packet Tracer :</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spcBef>
                <a:spcPct val="30000"/>
              </a:spcBef>
              <a:buFont typeface="Arial" panose="020B0604020202020204" pitchFamily="34" charset="0"/>
              <a:buChar char="•"/>
            </a:pPr>
            <a:r>
              <a:rPr lang="fr-FR"/>
              <a:t>Ces activités sont effectuées à l'aide du traceur de paquets en mode physique. </a:t>
            </a:r>
          </a:p>
          <a:p>
            <a:pPr rtl="0">
              <a:spcBef>
                <a:spcPct val="30000"/>
              </a:spcBef>
              <a:buFont typeface="Arial" panose="020B0604020202020204" pitchFamily="34" charset="0"/>
              <a:buChar char="•"/>
            </a:pPr>
            <a:r>
              <a:rPr lang="fr-FR"/>
              <a:t>Ils sont conçus pour émuler les travaux pratiques correspondants. </a:t>
            </a:r>
          </a:p>
          <a:p>
            <a:pPr rtl="0">
              <a:spcBef>
                <a:spcPct val="30000"/>
              </a:spcBef>
              <a:buFont typeface="Arial" panose="020B0604020202020204" pitchFamily="34" charset="0"/>
              <a:buChar char="•"/>
            </a:pPr>
            <a:r>
              <a:rPr lang="fr-FR"/>
              <a:t>Ils peuvent être utilisés à la place du laboratoire lorsque l'accès à l'équipement physique n'est pas possible. </a:t>
            </a:r>
          </a:p>
          <a:p>
            <a:pPr rtl="0">
              <a:spcBef>
                <a:spcPct val="30000"/>
              </a:spcBef>
              <a:buFont typeface="Arial" panose="020B0604020202020204" pitchFamily="34" charset="0"/>
              <a:buChar char="•"/>
            </a:pPr>
            <a:r>
              <a:rPr lang="fr-FR"/>
              <a:t>Les activités du mode physique de Packet Tracer peuvent ne pas avoir autant d'échafaudage que les activités de PT qui les précèdent immédiatement.</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r>
              <a:rPr lang="fr-FR" sz="1600"/>
              <a:t>Module Pratique et Questionnaire</a:t>
            </a:r>
            <a:br>
              <a:rPr lang="en-US" altLang="en-US" dirty="0"/>
            </a:br>
            <a:r>
              <a:rPr lang="fr-FR"/>
              <a:t>Qu'est-ce que j'ai appris dans ce module?</a:t>
            </a:r>
          </a:p>
        </p:txBody>
      </p:sp>
      <p:sp>
        <p:nvSpPr>
          <p:cNvPr id="13315" name="Content Placeholder 2"/>
          <p:cNvSpPr>
            <a:spLocks noGrp="1"/>
          </p:cNvSpPr>
          <p:nvPr>
            <p:ph idx="1"/>
          </p:nvPr>
        </p:nvSpPr>
        <p:spPr>
          <a:xfrm>
            <a:off x="0" y="801475"/>
            <a:ext cx="8878824" cy="3780050"/>
          </a:xfrm>
        </p:spPr>
        <p:txBody>
          <a:bodyPr/>
          <a:lstStyle/>
          <a:p>
            <a:pPr lvl="2" rtl="0"/>
            <a:r>
              <a:rPr lang="fr-FR" sz="1800"/>
              <a:t>Les VLAN reposent sur des connexions logiques au lieu de connexions physiques.</a:t>
            </a:r>
          </a:p>
          <a:p>
            <a:pPr lvl="2" rtl="0"/>
            <a:r>
              <a:rPr lang="fr-FR" sz="1800"/>
              <a:t>Les VLAN peuvent segmenter des réseaux selon la fonction de l'équipe ou de l'application.</a:t>
            </a:r>
          </a:p>
          <a:p>
            <a:pPr lvl="2" rtl="0"/>
            <a:r>
              <a:rPr lang="fr-FR" sz="1800"/>
              <a:t>Chaque VLAN est considéré comme un réseau logique distinct.</a:t>
            </a:r>
          </a:p>
          <a:p>
            <a:pPr lvl="2" rtl="0"/>
            <a:r>
              <a:rPr lang="fr-FR" sz="1800"/>
              <a:t>Un trunk est une liaison point à point qui porte plusieurs VLAN. </a:t>
            </a:r>
          </a:p>
          <a:p>
            <a:pPr lvl="2" rtl="0"/>
            <a:r>
              <a:rPr lang="fr-FR" sz="1800"/>
              <a:t>Les champs d'étiquette VLAN comprennent le type, la priorité de l'utilisateur, la CFI et le VID.</a:t>
            </a:r>
          </a:p>
          <a:p>
            <a:pPr lvl="2" rtl="0"/>
            <a:r>
              <a:rPr lang="fr-FR" sz="1800"/>
              <a:t>Un VLAN voix distinct est nécessaire pour prendre en charge la voix sur IP (VoIP).</a:t>
            </a:r>
          </a:p>
          <a:p>
            <a:pPr lvl="2" rtl="0"/>
            <a:r>
              <a:rPr lang="fr-FR" sz="1800"/>
              <a:t>Les configurations VLAN de plage normale sont stockées dans le fichier vlan.dat en flash.</a:t>
            </a:r>
          </a:p>
          <a:p>
            <a:pPr lvl="2" rtl="0"/>
            <a:r>
              <a:rPr lang="fr-FR" sz="1800"/>
              <a:t>Un port d'accès peut correspondre à un VLAN de données à la fois, mais il peut aussi avoir un VLAN voix.</a:t>
            </a:r>
          </a:p>
        </p:txBody>
      </p:sp>
    </p:spTree>
    <p:extLst>
      <p:ext uri="{BB962C8B-B14F-4D97-AF65-F5344CB8AC3E}">
        <p14:creationId xmlns:p14="http://schemas.microsoft.com/office/powerpoint/2010/main" val="1710489231"/>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r>
              <a:rPr lang="fr-FR" sz="1600"/>
              <a:t>Module pratique et questionnaire</a:t>
            </a:r>
            <a:br>
              <a:rPr lang="en-US" altLang="en-US" dirty="0"/>
            </a:br>
            <a:r>
              <a:rPr lang="fr-FR"/>
              <a:t>Qu'est-ce que j'ai appris dans ce module? (Cont.)</a:t>
            </a:r>
          </a:p>
        </p:txBody>
      </p:sp>
      <p:sp>
        <p:nvSpPr>
          <p:cNvPr id="13315" name="Content Placeholder 2"/>
          <p:cNvSpPr>
            <a:spLocks noGrp="1"/>
          </p:cNvSpPr>
          <p:nvPr>
            <p:ph idx="1"/>
          </p:nvPr>
        </p:nvSpPr>
        <p:spPr>
          <a:xfrm>
            <a:off x="0" y="801475"/>
            <a:ext cx="8840141" cy="3722900"/>
          </a:xfrm>
        </p:spPr>
        <p:txBody>
          <a:bodyPr/>
          <a:lstStyle/>
          <a:p>
            <a:pPr lvl="2" rtl="0"/>
            <a:r>
              <a:rPr lang="fr-FR" sz="1800"/>
              <a:t>Un trunk est une liaison de couche 2 entre deux commutateurs qui transporte le trafic pour tous les VLAN.</a:t>
            </a:r>
          </a:p>
          <a:p>
            <a:pPr lvl="2" rtl="0"/>
            <a:r>
              <a:rPr lang="fr-FR" sz="1800"/>
              <a:t>Les trunks doivent être étiquetés pour les différents VLAN, généralement 802.1q.</a:t>
            </a:r>
          </a:p>
          <a:p>
            <a:pPr lvl="2" rtl="0"/>
            <a:r>
              <a:rPr lang="fr-FR" sz="1800"/>
              <a:t>L'étiquetage IEEE 802.1q prévoit un VLAN natif qui ne sera pas étiqueté.</a:t>
            </a:r>
          </a:p>
          <a:p>
            <a:pPr lvl="2" rtl="0"/>
            <a:r>
              <a:rPr lang="fr-FR" sz="1800"/>
              <a:t>Une interface peut être définie sur "trunking" ou "non-trunking".</a:t>
            </a:r>
          </a:p>
          <a:p>
            <a:pPr lvl="2" rtl="0"/>
            <a:r>
              <a:rPr lang="fr-FR" sz="1800"/>
              <a:t>La négociation de trunk est gérée par le protocole DTP (Dynamic Trunking Protocol).</a:t>
            </a:r>
          </a:p>
          <a:p>
            <a:pPr lvl="2" rtl="0"/>
            <a:r>
              <a:rPr lang="fr-FR" sz="1800"/>
              <a:t>Le protocole DTP est un protocole propriétaire de Cisco qui gère la négociation des trunks.</a:t>
            </a:r>
          </a:p>
        </p:txBody>
      </p:sp>
    </p:spTree>
    <p:extLst>
      <p:ext uri="{BB962C8B-B14F-4D97-AF65-F5344CB8AC3E}">
        <p14:creationId xmlns:p14="http://schemas.microsoft.com/office/powerpoint/2010/main" val="3717343036"/>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3"/>
            <a:ext cx="9144000" cy="632375"/>
          </a:xfrm>
        </p:spPr>
        <p:txBody>
          <a:bodyPr/>
          <a:lstStyle/>
          <a:p>
            <a:pPr rtl="0"/>
            <a:r>
              <a:rPr lang="fr-FR" sz="1400"/>
              <a:t>Pratique de Module et Questionnaire</a:t>
            </a:r>
            <a:br>
              <a:rPr lang="en-US" dirty="0">
                <a:latin typeface="Arial" charset="0"/>
              </a:rPr>
            </a:br>
            <a:r>
              <a:rPr lang="fr-FR">
                <a:latin typeface="Arial" charset="0"/>
              </a:rPr>
              <a:t>Nouveaux termes et commandes</a:t>
            </a:r>
          </a:p>
        </p:txBody>
      </p:sp>
      <p:graphicFrame>
        <p:nvGraphicFramePr>
          <p:cNvPr id="5" name="Content Placeholder 2"/>
          <p:cNvGraphicFramePr>
            <a:graphicFrameLocks/>
          </p:cNvGraphicFramePr>
          <p:nvPr>
            <p:extLst>
              <p:ext uri="{D42A27DB-BD31-4B8C-83A1-F6EECF244321}">
                <p14:modId xmlns:p14="http://schemas.microsoft.com/office/powerpoint/2010/main" val="3523661684"/>
              </p:ext>
            </p:extLst>
          </p:nvPr>
        </p:nvGraphicFramePr>
        <p:xfrm>
          <a:off x="144461" y="798513"/>
          <a:ext cx="8472890" cy="38709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731093094"/>
                    </a:ext>
                  </a:extLst>
                </a:gridCol>
                <a:gridCol w="4236445">
                  <a:extLst>
                    <a:ext uri="{9D8B030D-6E8A-4147-A177-3AD203B41FA5}">
                      <a16:colId xmlns:a16="http://schemas.microsoft.com/office/drawing/2014/main" val="2353496225"/>
                    </a:ext>
                  </a:extLst>
                </a:gridCol>
              </a:tblGrid>
              <a:tr h="370840">
                <a:tc>
                  <a:txBody>
                    <a:bodyPr/>
                    <a:lstStyle/>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VLAN</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Domaine de diffusion logique</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VLAN de données</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VLAN par défaut</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VLAN natif</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VLAN de gestion</a:t>
                      </a:r>
                    </a:p>
                    <a:p>
                      <a:pPr marL="173038" indent="-173038" rtl="0">
                        <a:spcBef>
                          <a:spcPts val="200"/>
                        </a:spcBef>
                        <a:spcAft>
                          <a:spcPts val="200"/>
                        </a:spcAft>
                        <a:buFont typeface="Arial" panose="020B0604020202020204" pitchFamily="34" charset="0"/>
                        <a:buChar char="•"/>
                      </a:pPr>
                      <a:r>
                        <a:rPr lang="fr-FR" sz="1600" b="1">
                          <a:solidFill>
                            <a:schemeClr val="tx1"/>
                          </a:solidFill>
                          <a:latin typeface="+mn-lt"/>
                        </a:rPr>
                        <a:t>show vlan brief</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VLAN voix</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Trunk de VLAN</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Segmentation d'un VLAN</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IEEE 802.1Q</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Balisage VLAN</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CFI (Canonical Format Identifier)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Priorité utilisateur</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ID du réseau local virtuel</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Type</a:t>
                      </a:r>
                    </a:p>
                    <a:p>
                      <a:pPr marL="173038" indent="-173038" algn="l" defTabSz="685777" rtl="0" eaLnBrk="1" latinLnBrk="0" hangingPunct="1">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show interfaces </a:t>
                      </a:r>
                      <a:r>
                        <a:rPr lang="fr-FR" sz="1600" b="0" i="1" kern="1200">
                          <a:solidFill>
                            <a:schemeClr val="tx1"/>
                          </a:solidFill>
                          <a:latin typeface="+mn-lt"/>
                          <a:ea typeface="+mn-ea"/>
                          <a:cs typeface="+mn-cs"/>
                        </a:rPr>
                        <a:t>int</a:t>
                      </a:r>
                      <a:r>
                        <a:rPr lang="fr-FR" sz="1600" b="1" kern="1200">
                          <a:solidFill>
                            <a:schemeClr val="tx1"/>
                          </a:solidFill>
                          <a:latin typeface="+mn-lt"/>
                          <a:ea typeface="+mn-ea"/>
                          <a:cs typeface="+mn-cs"/>
                        </a:rPr>
                        <a:t> switchport</a:t>
                      </a:r>
                    </a:p>
                    <a:p>
                      <a:pPr marL="285750" indent="-285750" algn="l" defTabSz="685777" rtl="0" eaLnBrk="1" latinLnBrk="0" hangingPunct="1">
                        <a:buFont typeface="Arial" panose="020B0604020202020204" pitchFamily="34" charset="0"/>
                        <a:buChar char="•"/>
                      </a:pP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2052626069"/>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rtl="0"/>
            <a:r>
              <a:rPr lang="fr-FR" sz="1400"/>
              <a:t>Pratique de Module et Questionnaire</a:t>
            </a:r>
            <a:br>
              <a:rPr lang="en-US" dirty="0">
                <a:latin typeface="Arial" charset="0"/>
              </a:rPr>
            </a:br>
            <a:r>
              <a:rPr lang="fr-FR">
                <a:latin typeface="Arial" charset="0"/>
              </a:rPr>
              <a:t>Nouveaux termes et commandes</a:t>
            </a:r>
          </a:p>
        </p:txBody>
      </p:sp>
      <p:graphicFrame>
        <p:nvGraphicFramePr>
          <p:cNvPr id="5" name="Content Placeholder 2"/>
          <p:cNvGraphicFramePr>
            <a:graphicFrameLocks/>
          </p:cNvGraphicFramePr>
          <p:nvPr>
            <p:extLst>
              <p:ext uri="{D42A27DB-BD31-4B8C-83A1-F6EECF244321}">
                <p14:modId xmlns:p14="http://schemas.microsoft.com/office/powerpoint/2010/main" val="3733747967"/>
              </p:ext>
            </p:extLst>
          </p:nvPr>
        </p:nvGraphicFramePr>
        <p:xfrm>
          <a:off x="144463" y="798513"/>
          <a:ext cx="8853486" cy="3773487"/>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val="2731093094"/>
                    </a:ext>
                  </a:extLst>
                </a:gridCol>
                <a:gridCol w="2951162">
                  <a:extLst>
                    <a:ext uri="{9D8B030D-6E8A-4147-A177-3AD203B41FA5}">
                      <a16:colId xmlns:a16="http://schemas.microsoft.com/office/drawing/2014/main" val="2353496225"/>
                    </a:ext>
                  </a:extLst>
                </a:gridCol>
                <a:gridCol w="2951162">
                  <a:extLst>
                    <a:ext uri="{9D8B030D-6E8A-4147-A177-3AD203B41FA5}">
                      <a16:colId xmlns:a16="http://schemas.microsoft.com/office/drawing/2014/main" val="281959122"/>
                    </a:ext>
                  </a:extLst>
                </a:gridCol>
              </a:tblGrid>
              <a:tr h="3773487">
                <a:tc>
                  <a:txBody>
                    <a:bodyPr/>
                    <a:lstStyle/>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Réseaux locaux virtuels à plage normale</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Réseaux locaux virtuels à plage étendue</a:t>
                      </a:r>
                    </a:p>
                    <a:p>
                      <a:pPr marL="173038" indent="-173038" algn="l" defTabSz="685777" rtl="0" eaLnBrk="1" latinLnBrk="0" hangingPunct="1">
                        <a:spcBef>
                          <a:spcPts val="200"/>
                        </a:spcBef>
                        <a:spcAft>
                          <a:spcPts val="200"/>
                        </a:spcAft>
                        <a:buFont typeface="Arial" panose="020B0604020202020204" pitchFamily="34" charset="0"/>
                        <a:buChar char="•"/>
                      </a:pPr>
                      <a:r>
                        <a:rPr lang="fr-FR" sz="1600" b="1">
                          <a:solidFill>
                            <a:schemeClr val="tx1"/>
                          </a:solidFill>
                          <a:latin typeface="+mn-lt"/>
                        </a:rPr>
                        <a:t>vlan </a:t>
                      </a:r>
                      <a:r>
                        <a:rPr lang="fr-FR" sz="1600" b="0" i="1" kern="1200">
                          <a:solidFill>
                            <a:schemeClr val="tx1"/>
                          </a:solidFill>
                          <a:latin typeface="+mn-lt"/>
                          <a:ea typeface="+mn-ea"/>
                          <a:cs typeface="+mn-cs"/>
                        </a:rPr>
                        <a:t>vlan-id</a:t>
                      </a:r>
                    </a:p>
                    <a:p>
                      <a:pPr marL="173038" indent="-173038" rtl="0">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name </a:t>
                      </a:r>
                      <a:r>
                        <a:rPr lang="fr-FR" sz="1600" b="0" i="1" kern="1200">
                          <a:solidFill>
                            <a:schemeClr val="tx1"/>
                          </a:solidFill>
                          <a:latin typeface="+mn-lt"/>
                          <a:ea typeface="+mn-ea"/>
                          <a:cs typeface="+mn-cs"/>
                        </a:rPr>
                        <a:t>vlan-name</a:t>
                      </a:r>
                    </a:p>
                    <a:p>
                      <a:pPr marL="173038" indent="-173038" rtl="0">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switchport mode access</a:t>
                      </a:r>
                    </a:p>
                    <a:p>
                      <a:pPr marL="173038" indent="-173038" algn="l" defTabSz="685777" rtl="0" eaLnBrk="1" latinLnBrk="0" hangingPunct="1">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switchport access vlan </a:t>
                      </a:r>
                      <a:r>
                        <a:rPr lang="fr-FR" sz="1600" b="0" i="1" kern="1200">
                          <a:solidFill>
                            <a:schemeClr val="tx1"/>
                          </a:solidFill>
                          <a:latin typeface="+mn-lt"/>
                          <a:ea typeface="+mn-ea"/>
                          <a:cs typeface="+mn-cs"/>
                        </a:rPr>
                        <a:t>vlan-id</a:t>
                      </a:r>
                    </a:p>
                    <a:p>
                      <a:pPr marL="173038" indent="-173038" rtl="0">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gamme d'interfaces</a:t>
                      </a:r>
                    </a:p>
                    <a:p>
                      <a:pPr marL="173038" indent="-173038" algn="l" defTabSz="685777" rtl="0" eaLnBrk="1" latinLnBrk="0" hangingPunct="1">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no switchport access vlan </a:t>
                      </a:r>
                      <a:r>
                        <a:rPr lang="fr-FR" sz="1600" b="0" i="1" kern="1200">
                          <a:solidFill>
                            <a:schemeClr val="tx1"/>
                          </a:solidFill>
                          <a:latin typeface="+mn-lt"/>
                          <a:ea typeface="+mn-ea"/>
                          <a:cs typeface="+mn-cs"/>
                        </a:rPr>
                        <a:t>vlan-id</a:t>
                      </a:r>
                    </a:p>
                    <a:p>
                      <a:pPr marL="173038" indent="-173038" algn="l" defTabSz="685777" rtl="0" eaLnBrk="1" latinLnBrk="0" hangingPunct="1">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no vlan </a:t>
                      </a:r>
                      <a:r>
                        <a:rPr lang="fr-FR" sz="1600" b="0" i="1" kern="1200">
                          <a:solidFill>
                            <a:schemeClr val="tx1"/>
                          </a:solidFill>
                          <a:latin typeface="+mn-lt"/>
                          <a:ea typeface="+mn-ea"/>
                          <a:cs typeface="+mn-cs"/>
                        </a:rPr>
                        <a:t>vlan-id</a:t>
                      </a:r>
                    </a:p>
                    <a:p>
                      <a:pPr marL="173038" indent="-173038" rtl="0">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delete flash:vlan.dat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fr-FR" sz="1600" b="1" kern="1200">
                          <a:solidFill>
                            <a:schemeClr val="tx1"/>
                          </a:solidFill>
                          <a:latin typeface="+mn-lt"/>
                          <a:ea typeface="+mn-ea"/>
                          <a:cs typeface="+mn-cs"/>
                        </a:rPr>
                        <a:t>delete vlan.dat</a:t>
                      </a:r>
                    </a:p>
                    <a:p>
                      <a:pPr marL="173038" indent="-173038" algn="l" defTabSz="685777" rtl="0" eaLnBrk="1" latinLnBrk="0" hangingPunct="1">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show vlan</a:t>
                      </a:r>
                    </a:p>
                    <a:p>
                      <a:pPr marL="173038" indent="-173038" algn="l" defTabSz="685777" rtl="0" eaLnBrk="1" latinLnBrk="0" hangingPunct="1">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show interfaces</a:t>
                      </a:r>
                    </a:p>
                    <a:p>
                      <a:pPr marL="173038" indent="-173038" algn="l" defTabSz="685777" rtl="0" eaLnBrk="1" latinLnBrk="0" hangingPunct="1">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show vlan summary</a:t>
                      </a:r>
                    </a:p>
                    <a:p>
                      <a:pPr marL="173038" indent="-173038" algn="l" defTabSz="685777" rtl="0" eaLnBrk="1" latinLnBrk="0" hangingPunct="1">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show interfaces vlan </a:t>
                      </a:r>
                      <a:r>
                        <a:rPr lang="fr-FR" sz="1600" b="0" i="1" kern="1200">
                          <a:solidFill>
                            <a:schemeClr val="tx1"/>
                          </a:solidFill>
                          <a:latin typeface="+mn-lt"/>
                          <a:ea typeface="+mn-ea"/>
                          <a:cs typeface="+mn-cs"/>
                        </a:rPr>
                        <a:t>vlan_id</a:t>
                      </a:r>
                    </a:p>
                    <a:p>
                      <a:pPr marL="173038" indent="-173038" algn="l" defTabSz="685777" rtl="0" eaLnBrk="1" latinLnBrk="0" hangingPunct="1">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switchport mode trunk</a:t>
                      </a:r>
                    </a:p>
                    <a:p>
                      <a:pPr marL="173038" indent="-173038" algn="l" defTabSz="685777" rtl="0" eaLnBrk="1" latinLnBrk="0" hangingPunct="1">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switchport trunk allowed vlan </a:t>
                      </a:r>
                      <a:r>
                        <a:rPr lang="fr-FR" sz="1600" b="0" i="1" kern="1200">
                          <a:solidFill>
                            <a:schemeClr val="tx1"/>
                          </a:solidFill>
                          <a:latin typeface="+mn-lt"/>
                          <a:ea typeface="+mn-ea"/>
                          <a:cs typeface="+mn-cs"/>
                        </a:rPr>
                        <a:t>vlan_list</a:t>
                      </a:r>
                    </a:p>
                    <a:p>
                      <a:pPr marL="173038" indent="-173038" algn="l" defTabSz="685777" rtl="0" eaLnBrk="1" latinLnBrk="0" hangingPunct="1">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switchport trunk native vlan </a:t>
                      </a:r>
                      <a:r>
                        <a:rPr lang="fr-FR" sz="1600" b="0" i="1" kern="1200">
                          <a:solidFill>
                            <a:schemeClr val="tx1"/>
                          </a:solidFill>
                          <a:latin typeface="+mn-lt"/>
                          <a:ea typeface="+mn-ea"/>
                          <a:cs typeface="+mn-cs"/>
                        </a:rPr>
                        <a:t>vlan_id</a:t>
                      </a:r>
                    </a:p>
                    <a:p>
                      <a:pPr marL="173038" indent="-173038" algn="l" defTabSz="685777" rtl="0" eaLnBrk="1" latinLnBrk="0" hangingPunct="1">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no switchport trunk allowed vlan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fr-FR" sz="1600" b="1" kern="1200">
                          <a:solidFill>
                            <a:schemeClr val="tx1"/>
                          </a:solidFill>
                          <a:latin typeface="+mn-lt"/>
                          <a:ea typeface="+mn-ea"/>
                          <a:cs typeface="+mn-cs"/>
                        </a:rPr>
                        <a:t>no switchport trunk native vlan</a:t>
                      </a:r>
                    </a:p>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fr-FR" sz="1600" b="1" kern="1200">
                          <a:solidFill>
                            <a:schemeClr val="tx1"/>
                          </a:solidFill>
                          <a:latin typeface="+mn-lt"/>
                          <a:ea typeface="+mn-ea"/>
                          <a:cs typeface="+mn-cs"/>
                        </a:rPr>
                        <a:t>show interfaces switchport</a:t>
                      </a:r>
                    </a:p>
                    <a:p>
                      <a:pPr marL="173038" indent="-173038" algn="l" defTabSz="685777" rtl="0" eaLnBrk="1" latinLnBrk="0" hangingPunct="1">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no switchport access vlan </a:t>
                      </a:r>
                      <a:r>
                        <a:rPr lang="fr-FR" sz="1600" b="0" i="1" kern="1200">
                          <a:solidFill>
                            <a:schemeClr val="tx1"/>
                          </a:solidFill>
                          <a:latin typeface="+mn-lt"/>
                          <a:ea typeface="+mn-ea"/>
                          <a:cs typeface="+mn-cs"/>
                        </a:rPr>
                        <a:t>vlan_id</a:t>
                      </a:r>
                    </a:p>
                    <a:p>
                      <a:pPr marL="173038" indent="-173038" algn="l" defTabSz="685777" rtl="0" eaLnBrk="1" latinLnBrk="0" hangingPunct="1">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show interfaces trunk</a:t>
                      </a:r>
                    </a:p>
                    <a:p>
                      <a:pPr marL="173038" indent="-173038" algn="l" defTabSz="685777" rtl="0" eaLnBrk="1" latinLnBrk="0" hangingPunct="1">
                        <a:spcBef>
                          <a:spcPts val="200"/>
                        </a:spcBef>
                        <a:spcAft>
                          <a:spcPts val="200"/>
                        </a:spcAft>
                        <a:buFont typeface="Arial" panose="020B0604020202020204" pitchFamily="34" charset="0"/>
                        <a:buChar char="•"/>
                      </a:pPr>
                      <a:r>
                        <a:rPr lang="fr-FR" sz="1600" b="1" kern="1200">
                          <a:solidFill>
                            <a:schemeClr val="tx1"/>
                          </a:solidFill>
                          <a:latin typeface="+mn-lt"/>
                          <a:ea typeface="+mn-ea"/>
                          <a:cs typeface="+mn-cs"/>
                        </a:rPr>
                        <a:t>show interfaces </a:t>
                      </a:r>
                      <a:r>
                        <a:rPr lang="fr-FR" sz="1600" b="0" i="1" kern="1200">
                          <a:solidFill>
                            <a:schemeClr val="tx1"/>
                          </a:solidFill>
                          <a:latin typeface="+mn-lt"/>
                          <a:ea typeface="+mn-ea"/>
                          <a:cs typeface="+mn-cs"/>
                        </a:rPr>
                        <a:t>int_id </a:t>
                      </a:r>
                      <a:r>
                        <a:rPr lang="fr-FR" sz="1600" b="1" kern="1200">
                          <a:solidFill>
                            <a:schemeClr val="tx1"/>
                          </a:solidFill>
                          <a:latin typeface="+mn-lt"/>
                          <a:ea typeface="+mn-ea"/>
                          <a:cs typeface="+mn-cs"/>
                        </a:rPr>
                        <a:t>trunk</a:t>
                      </a:r>
                    </a:p>
                    <a:p>
                      <a:pPr marL="0" indent="0" algn="l" defTabSz="685777" rtl="0" eaLnBrk="1" latinLnBrk="0" hangingPunct="1">
                        <a:spcBef>
                          <a:spcPts val="200"/>
                        </a:spcBef>
                        <a:spcAft>
                          <a:spcPts val="200"/>
                        </a:spcAft>
                        <a:buFont typeface="Arial" panose="020B0604020202020204" pitchFamily="34" charset="0"/>
                        <a:buNone/>
                      </a:pP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3254925983"/>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739579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rtl="0" eaLnBrk="1" hangingPunct="1"/>
            <a:r>
              <a:rPr lang="fr-FR"/>
              <a:t>Module 3: Activités</a:t>
            </a:r>
          </a:p>
        </p:txBody>
      </p:sp>
      <p:sp>
        <p:nvSpPr>
          <p:cNvPr id="6147" name="Rectangle 34"/>
          <p:cNvSpPr>
            <a:spLocks noGrp="1" noChangeArrowheads="1"/>
          </p:cNvSpPr>
          <p:nvPr>
            <p:ph idx="1"/>
          </p:nvPr>
        </p:nvSpPr>
        <p:spPr>
          <a:xfrm>
            <a:off x="136630" y="497876"/>
            <a:ext cx="8695135" cy="348414"/>
          </a:xfrm>
        </p:spPr>
        <p:txBody>
          <a:bodyPr/>
          <a:lstStyle/>
          <a:p>
            <a:pPr marL="0" indent="0" rtl="0">
              <a:spcBef>
                <a:spcPct val="30000"/>
              </a:spcBef>
              <a:buNone/>
            </a:pPr>
            <a:r>
              <a:rPr lang="fr-FR"/>
              <a:t>Quelles sont les activités associées à ce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843460664"/>
              </p:ext>
            </p:extLst>
          </p:nvPr>
        </p:nvGraphicFramePr>
        <p:xfrm>
          <a:off x="369488" y="846290"/>
          <a:ext cx="8229418" cy="377712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N° de page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Type d'exercice</a:t>
                      </a:r>
                    </a:p>
                  </a:txBody>
                  <a:tcPr marL="68580" marR="68580" marT="34290" marB="34290" anchor="ctr"/>
                </a:tc>
                <a:tc>
                  <a:txBody>
                    <a:bodyPr/>
                    <a:lstStyle/>
                    <a:p>
                      <a:pPr rtl="0"/>
                      <a:r>
                        <a:rPr lang="fr-FR" sz="1200"/>
                        <a:t>Nom de l'exercice</a:t>
                      </a:r>
                    </a:p>
                  </a:txBody>
                  <a:tcPr marL="68580" marR="68580" marT="34290" marB="34290" anchor="ctr"/>
                </a:tc>
                <a:tc>
                  <a:txBody>
                    <a:bodyPr/>
                    <a:lstStyle/>
                    <a:p>
                      <a:pPr rtl="0"/>
                      <a:r>
                        <a:rPr lang="fr-FR" sz="1200"/>
                        <a:t>Facultatif ?</a:t>
                      </a:r>
                    </a:p>
                  </a:txBody>
                  <a:tcPr marL="68580" marR="68580" marT="34290" marB="34290" anchor="ctr"/>
                </a:tc>
                <a:extLst>
                  <a:ext uri="{0D108BD9-81ED-4DB2-BD59-A6C34878D82A}">
                    <a16:rowId xmlns:a16="http://schemas.microsoft.com/office/drawing/2014/main" val="10000"/>
                  </a:ext>
                </a:extLst>
              </a:tr>
              <a:tr h="236179">
                <a:tc>
                  <a:txBody>
                    <a:bodyPr/>
                    <a:lstStyle/>
                    <a:p>
                      <a:pPr algn="ctr" rtl="0"/>
                      <a:r>
                        <a:rPr lang="fr-FR" sz="1100"/>
                        <a:t>3.1.4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t>Packet Tracer</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fr-FR" sz="1100">
                          <a:solidFill>
                            <a:schemeClr val="tx1"/>
                          </a:solidFill>
                        </a:rPr>
                        <a:t>Qui entend la diffusion ?</a:t>
                      </a:r>
                    </a:p>
                  </a:txBody>
                  <a:tcPr marL="68580" marR="68580" marT="34290" marB="34290" anchor="ctr"/>
                </a:tc>
                <a:tc>
                  <a:txBody>
                    <a:bodyPr/>
                    <a:lstStyle/>
                    <a:p>
                      <a:pPr rtl="0"/>
                      <a:r>
                        <a:rPr lang="fr-FR" sz="1100"/>
                        <a:t>Recommandé</a:t>
                      </a:r>
                    </a:p>
                  </a:txBody>
                  <a:tcPr marL="68580" marR="68580" marT="34290" marB="34290" anchor="ctr"/>
                </a:tc>
                <a:extLst>
                  <a:ext uri="{0D108BD9-81ED-4DB2-BD59-A6C34878D82A}">
                    <a16:rowId xmlns:a16="http://schemas.microsoft.com/office/drawing/2014/main" val="10001"/>
                  </a:ext>
                </a:extLst>
              </a:tr>
              <a:tr h="236179">
                <a:tc>
                  <a:txBody>
                    <a:bodyPr/>
                    <a:lstStyle/>
                    <a:p>
                      <a:pPr algn="ctr" rtl="0"/>
                      <a:r>
                        <a:rPr lang="fr-FR" sz="1100"/>
                        <a:t>3.1.5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Vérifiez vos connaissances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b="0">
                          <a:solidFill>
                            <a:schemeClr val="tx1"/>
                          </a:solidFill>
                        </a:rPr>
                        <a:t>Aperçu</a:t>
                      </a:r>
                      <a:r>
                        <a:rPr lang="fr-FR" sz="1100" b="0" baseline="0">
                          <a:solidFill>
                            <a:schemeClr val="tx1"/>
                          </a:solidFill>
                        </a:rPr>
                        <a:t> des </a:t>
                      </a:r>
                      <a:r>
                        <a:rPr lang="fr-FR" sz="1100">
                          <a:solidFill>
                            <a:schemeClr val="tx1"/>
                          </a:solidFill>
                        </a:rPr>
                        <a:t>réseaux locaux virtuels (VLAN)</a:t>
                      </a:r>
                    </a:p>
                  </a:txBody>
                  <a:tcPr marL="68580" marR="68580" marT="34290" marB="34290" anchor="ctr"/>
                </a:tc>
                <a:tc>
                  <a:txBody>
                    <a:bodyPr/>
                    <a:lstStyle/>
                    <a:p>
                      <a:pPr rtl="0"/>
                      <a:r>
                        <a:rPr lang="fr-FR" sz="1100"/>
                        <a:t>Recommandation</a:t>
                      </a:r>
                    </a:p>
                  </a:txBody>
                  <a:tcPr marL="68580" marR="68580" marT="34290" marB="34290" anchor="ctr"/>
                </a:tc>
                <a:extLst>
                  <a:ext uri="{0D108BD9-81ED-4DB2-BD59-A6C34878D82A}">
                    <a16:rowId xmlns:a16="http://schemas.microsoft.com/office/drawing/2014/main" val="3039725069"/>
                  </a:ext>
                </a:extLst>
              </a:tr>
              <a:tr h="236179">
                <a:tc>
                  <a:txBody>
                    <a:bodyPr/>
                    <a:lstStyle/>
                    <a:p>
                      <a:pPr algn="ctr" rtl="0"/>
                      <a:r>
                        <a:rPr lang="fr-FR" sz="1100"/>
                        <a:t>3.2.8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Packet Tracer</a:t>
                      </a:r>
                    </a:p>
                  </a:txBody>
                  <a:tcPr marL="68580" marR="68580" marT="34290" marB="34290" anchor="ctr"/>
                </a:tc>
                <a:tc>
                  <a:txBody>
                    <a:bodyPr/>
                    <a:lstStyle/>
                    <a:p>
                      <a:pPr rtl="0"/>
                      <a:r>
                        <a:rPr lang="fr-FR" sz="1100">
                          <a:solidFill>
                            <a:schemeClr val="tx1"/>
                          </a:solidFill>
                        </a:rPr>
                        <a:t>Investiguer la mise en œuvre d'un VLAN</a:t>
                      </a:r>
                    </a:p>
                  </a:txBody>
                  <a:tcPr marL="68580" marR="68580" marT="34290" marB="34290" anchor="ctr"/>
                </a:tc>
                <a:tc>
                  <a:txBody>
                    <a:bodyPr/>
                    <a:lstStyle/>
                    <a:p>
                      <a:pPr rtl="0"/>
                      <a:r>
                        <a:rPr lang="fr-FR" sz="1100"/>
                        <a:t>Recommandation</a:t>
                      </a:r>
                    </a:p>
                  </a:txBody>
                  <a:tcPr marL="68580" marR="68580" marT="34290" marB="34290" anchor="ctr"/>
                </a:tc>
                <a:extLst>
                  <a:ext uri="{0D108BD9-81ED-4DB2-BD59-A6C34878D82A}">
                    <a16:rowId xmlns:a16="http://schemas.microsoft.com/office/drawing/2014/main" val="1814984366"/>
                  </a:ext>
                </a:extLst>
              </a:tr>
              <a:tr h="236179">
                <a:tc>
                  <a:txBody>
                    <a:bodyPr/>
                    <a:lstStyle/>
                    <a:p>
                      <a:pPr algn="ctr" rtl="0"/>
                      <a:r>
                        <a:rPr lang="fr-FR" sz="1100"/>
                        <a:t>3.2.9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Vérifiez vos connaissances</a:t>
                      </a:r>
                    </a:p>
                  </a:txBody>
                  <a:tcPr marL="68580" marR="68580" marT="34290" marB="34290" anchor="ctr"/>
                </a:tc>
                <a:tc>
                  <a:txBody>
                    <a:bodyPr/>
                    <a:lstStyle/>
                    <a:p>
                      <a:pPr rtl="0"/>
                      <a:r>
                        <a:rPr lang="fr-FR" sz="1100">
                          <a:solidFill>
                            <a:schemeClr val="tx1"/>
                          </a:solidFill>
                        </a:rPr>
                        <a:t>VLAN dans un environnement à commutateurs multiples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Recommandation</a:t>
                      </a:r>
                    </a:p>
                  </a:txBody>
                  <a:tcPr marL="68580" marR="68580" marT="34290" marB="34290" anchor="ctr"/>
                </a:tc>
                <a:extLst>
                  <a:ext uri="{0D108BD9-81ED-4DB2-BD59-A6C34878D82A}">
                    <a16:rowId xmlns:a16="http://schemas.microsoft.com/office/drawing/2014/main" val="1074708435"/>
                  </a:ext>
                </a:extLst>
              </a:tr>
              <a:tr h="236179">
                <a:tc>
                  <a:txBody>
                    <a:bodyPr/>
                    <a:lstStyle/>
                    <a:p>
                      <a:pPr algn="ctr" rtl="0"/>
                      <a:r>
                        <a:rPr lang="fr-FR" sz="1100"/>
                        <a:t>3.3.11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Vérificateur</a:t>
                      </a:r>
                      <a:r>
                        <a:rPr lang="fr-FR" sz="1100" baseline="0"/>
                        <a:t> de Syntaxe</a:t>
                      </a:r>
                    </a:p>
                  </a:txBody>
                  <a:tcPr marL="68580" marR="68580" marT="34290" marB="34290" anchor="ctr"/>
                </a:tc>
                <a:tc>
                  <a:txBody>
                    <a:bodyPr/>
                    <a:lstStyle/>
                    <a:p>
                      <a:pPr rtl="0"/>
                      <a:r>
                        <a:rPr lang="fr-FR" sz="1100">
                          <a:solidFill>
                            <a:schemeClr val="tx1"/>
                          </a:solidFill>
                        </a:rPr>
                        <a:t>Configuration du VLAN</a:t>
                      </a:r>
                    </a:p>
                  </a:txBody>
                  <a:tcPr marL="68580" marR="68580" marT="34290" marB="34290" anchor="ctr"/>
                </a:tc>
                <a:tc>
                  <a:txBody>
                    <a:bodyPr/>
                    <a:lstStyle/>
                    <a:p>
                      <a:pPr rtl="0"/>
                      <a:r>
                        <a:rPr lang="fr-FR" sz="1100"/>
                        <a:t>Recommandation</a:t>
                      </a:r>
                    </a:p>
                  </a:txBody>
                  <a:tcPr marL="68580" marR="68580" marT="34290" marB="34290" anchor="ctr"/>
                </a:tc>
                <a:extLst>
                  <a:ext uri="{0D108BD9-81ED-4DB2-BD59-A6C34878D82A}">
                    <a16:rowId xmlns:a16="http://schemas.microsoft.com/office/drawing/2014/main" val="10006"/>
                  </a:ext>
                </a:extLst>
              </a:tr>
              <a:tr h="236179">
                <a:tc>
                  <a:txBody>
                    <a:bodyPr/>
                    <a:lstStyle/>
                    <a:p>
                      <a:pPr algn="ctr" rtl="0"/>
                      <a:r>
                        <a:rPr lang="fr-FR" sz="1100"/>
                        <a:t>3.3.12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Packet Tracer</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fr-FR" sz="1100">
                          <a:solidFill>
                            <a:schemeClr val="tx1"/>
                          </a:solidFill>
                        </a:rPr>
                        <a:t>Configuration du VLAN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Recommandation</a:t>
                      </a:r>
                    </a:p>
                  </a:txBody>
                  <a:tcPr marL="68580" marR="68580" marT="34290" marB="34290" anchor="ctr"/>
                </a:tc>
                <a:extLst>
                  <a:ext uri="{0D108BD9-81ED-4DB2-BD59-A6C34878D82A}">
                    <a16:rowId xmlns:a16="http://schemas.microsoft.com/office/drawing/2014/main" val="1161252496"/>
                  </a:ext>
                </a:extLst>
              </a:tr>
              <a:tr h="208254">
                <a:tc>
                  <a:txBody>
                    <a:bodyPr/>
                    <a:lstStyle/>
                    <a:p>
                      <a:pPr algn="ctr" rtl="0"/>
                      <a:r>
                        <a:rPr lang="fr-FR" sz="1100"/>
                        <a:t>3.4.5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58585B"/>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b="0">
                          <a:solidFill>
                            <a:schemeClr val="tx1"/>
                          </a:solidFill>
                        </a:rPr>
                        <a:t>Configurer des trunks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Recommandation</a:t>
                      </a:r>
                    </a:p>
                  </a:txBody>
                  <a:tcPr marL="68580" marR="68580" marT="34290" marB="34290" anchor="ctr"/>
                </a:tc>
                <a:extLst>
                  <a:ext uri="{0D108BD9-81ED-4DB2-BD59-A6C34878D82A}">
                    <a16:rowId xmlns:a16="http://schemas.microsoft.com/office/drawing/2014/main" val="2582900979"/>
                  </a:ext>
                </a:extLst>
              </a:tr>
              <a:tr h="236179">
                <a:tc>
                  <a:txBody>
                    <a:bodyPr/>
                    <a:lstStyle/>
                    <a:p>
                      <a:pPr algn="ctr" rtl="0"/>
                      <a:r>
                        <a:rPr lang="fr-FR" sz="1100"/>
                        <a:t>3.4.6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Mode physique du 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chemeClr val="tx1"/>
                          </a:solidFill>
                        </a:rPr>
                        <a:t>Packet Tracer - Configurer les VLAN et le trunk - Mode physique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58585B"/>
                          </a:solidFill>
                          <a:effectLst/>
                          <a:uLnTx/>
                          <a:uFillTx/>
                          <a:latin typeface="Arial"/>
                          <a:ea typeface="+mn-ea"/>
                          <a:cs typeface="+mn-cs"/>
                        </a:rPr>
                        <a:t>Recommandation</a:t>
                      </a:r>
                    </a:p>
                  </a:txBody>
                  <a:tcPr marL="68580" marR="68580" marT="34290" marB="34290" anchor="ctr"/>
                </a:tc>
                <a:extLst>
                  <a:ext uri="{0D108BD9-81ED-4DB2-BD59-A6C34878D82A}">
                    <a16:rowId xmlns:a16="http://schemas.microsoft.com/office/drawing/2014/main" val="3943012274"/>
                  </a:ext>
                </a:extLst>
              </a:tr>
              <a:tr h="236179">
                <a:tc>
                  <a:txBody>
                    <a:bodyPr/>
                    <a:lstStyle/>
                    <a:p>
                      <a:pPr algn="ctr" rtl="0"/>
                      <a:r>
                        <a:rPr lang="fr-FR" sz="1100"/>
                        <a:t>3.4.6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Travaux pratiques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chemeClr val="tx1"/>
                          </a:solidFill>
                        </a:rPr>
                        <a:t>Configurer les VLAN</a:t>
                      </a:r>
                      <a:r>
                        <a:rPr lang="fr-FR" sz="1100" baseline="0">
                          <a:solidFill>
                            <a:schemeClr val="tx1"/>
                          </a:solidFill>
                        </a:rPr>
                        <a:t> et le trunk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Recommandation</a:t>
                      </a:r>
                    </a:p>
                  </a:txBody>
                  <a:tcPr marL="68580" marR="68580" marT="34290" marB="34290" anchor="ctr"/>
                </a:tc>
                <a:extLst>
                  <a:ext uri="{0D108BD9-81ED-4DB2-BD59-A6C34878D82A}">
                    <a16:rowId xmlns:a16="http://schemas.microsoft.com/office/drawing/2014/main" val="3522544737"/>
                  </a:ext>
                </a:extLst>
              </a:tr>
              <a:tr h="236179">
                <a:tc>
                  <a:txBody>
                    <a:bodyPr/>
                    <a:lstStyle/>
                    <a:p>
                      <a:pPr algn="ctr" rtl="0"/>
                      <a:r>
                        <a:rPr lang="fr-FR" sz="1100"/>
                        <a:t>3.5.5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chemeClr val="tx1"/>
                          </a:solidFill>
                        </a:rPr>
                        <a:t>Configurer le protocole DTP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Recommandation</a:t>
                      </a:r>
                    </a:p>
                  </a:txBody>
                  <a:tcPr marL="68580" marR="68580" marT="34290" marB="34290" anchor="ctr"/>
                </a:tc>
                <a:extLst>
                  <a:ext uri="{0D108BD9-81ED-4DB2-BD59-A6C34878D82A}">
                    <a16:rowId xmlns:a16="http://schemas.microsoft.com/office/drawing/2014/main"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fr-FR" sz="1100"/>
                        <a:t>3.5.6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Vérifiez vos connaissances</a:t>
                      </a:r>
                    </a:p>
                  </a:txBody>
                  <a:tcPr marL="68580" marR="68580" marT="34290" marB="34290" anchor="ctr"/>
                </a:tc>
                <a:tc>
                  <a:txBody>
                    <a:bodyPr/>
                    <a:lstStyle/>
                    <a:p>
                      <a:pPr rtl="0"/>
                      <a:r>
                        <a:rPr lang="fr-FR" sz="1100">
                          <a:solidFill>
                            <a:schemeClr val="tx1"/>
                          </a:solidFill>
                        </a:rPr>
                        <a:t>Protocole DTP (Dynamic Trunking Protocol)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Recommandation</a:t>
                      </a:r>
                    </a:p>
                  </a:txBody>
                  <a:tcPr marL="68580" marR="68580" marT="34290" marB="34290" anchor="ctr"/>
                </a:tc>
                <a:extLst>
                  <a:ext uri="{0D108BD9-81ED-4DB2-BD59-A6C34878D82A}">
                    <a16:rowId xmlns:a16="http://schemas.microsoft.com/office/drawing/2014/main" val="1464881506"/>
                  </a:ext>
                </a:extLst>
              </a:tr>
              <a:tr h="237247">
                <a:tc>
                  <a:txBody>
                    <a:bodyPr/>
                    <a:lstStyle/>
                    <a:p>
                      <a:pPr algn="ctr" rtl="0"/>
                      <a:r>
                        <a:rPr lang="fr-FR" sz="1100"/>
                        <a:t>3.6.1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Mise en œuvre</a:t>
                      </a:r>
                      <a:r>
                        <a:rPr lang="fr-FR" sz="1100" baseline="0"/>
                        <a:t> des VLAN et de trunking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Recommandation</a:t>
                      </a:r>
                    </a:p>
                  </a:txBody>
                  <a:tcPr marL="68580" marR="68580" marT="34290" marB="34290" anchor="ctr"/>
                </a:tc>
                <a:extLst>
                  <a:ext uri="{0D108BD9-81ED-4DB2-BD59-A6C34878D82A}">
                    <a16:rowId xmlns:a16="http://schemas.microsoft.com/office/drawing/2014/main" val="3001172460"/>
                  </a:ext>
                </a:extLst>
              </a:tr>
              <a:tr h="236179">
                <a:tc>
                  <a:txBody>
                    <a:bodyPr/>
                    <a:lstStyle/>
                    <a:p>
                      <a:pPr algn="ctr" rtl="0"/>
                      <a:r>
                        <a:rPr lang="fr-FR" sz="1100"/>
                        <a:t>3.6.2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de prototypage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Mise en œuvre</a:t>
                      </a:r>
                      <a:r>
                        <a:rPr lang="fr-FR" sz="1100" baseline="0"/>
                        <a:t> des VLAN et de trunking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Recommandation</a:t>
                      </a:r>
                    </a:p>
                  </a:txBody>
                  <a:tcPr marL="68580" marR="68580" marT="34290" marB="34290" anchor="ctr"/>
                </a:tc>
                <a:extLst>
                  <a:ext uri="{0D108BD9-81ED-4DB2-BD59-A6C34878D82A}">
                    <a16:rowId xmlns:a16="http://schemas.microsoft.com/office/drawing/2014/main" val="10012"/>
                  </a:ext>
                </a:extLst>
              </a:tr>
              <a:tr h="236179">
                <a:tc>
                  <a:txBody>
                    <a:bodyPr/>
                    <a:lstStyle/>
                    <a:p>
                      <a:pPr algn="ctr" rtl="0"/>
                      <a:r>
                        <a:rPr lang="fr-FR" sz="1100"/>
                        <a:t>3.6.4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Questionnaire du module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VLAN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58585B"/>
                          </a:solidFill>
                          <a:effectLst/>
                          <a:uLnTx/>
                          <a:uFillTx/>
                          <a:latin typeface="+mn-lt"/>
                          <a:ea typeface="+mn-ea"/>
                          <a:cs typeface="+mn-cs"/>
                        </a:rPr>
                        <a:t>Recommandation</a:t>
                      </a:r>
                    </a:p>
                  </a:txBody>
                  <a:tcPr marL="68580" marR="68580" marT="34290" marB="34290" anchor="ctr"/>
                </a:tc>
                <a:extLst>
                  <a:ext uri="{0D108BD9-81ED-4DB2-BD59-A6C34878D82A}">
                    <a16:rowId xmlns:a16="http://schemas.microsoft.com/office/drawing/2014/main" val="1880414824"/>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32375"/>
          </a:xfrm>
        </p:spPr>
        <p:txBody>
          <a:bodyPr/>
          <a:lstStyle/>
          <a:p>
            <a:pPr rtl="0"/>
            <a:r>
              <a:rPr lang="fr-FR"/>
              <a:t>Module 3: Meilleures Pratiques (Suite)</a:t>
            </a:r>
          </a:p>
        </p:txBody>
      </p:sp>
      <p:sp>
        <p:nvSpPr>
          <p:cNvPr id="11266" name="Rectangle 34"/>
          <p:cNvSpPr>
            <a:spLocks noGrp="1" noChangeArrowheads="1"/>
          </p:cNvSpPr>
          <p:nvPr>
            <p:ph idx="1"/>
          </p:nvPr>
        </p:nvSpPr>
        <p:spPr>
          <a:xfrm>
            <a:off x="169422" y="757989"/>
            <a:ext cx="8853286" cy="3826042"/>
          </a:xfrm>
        </p:spPr>
        <p:txBody>
          <a:bodyPr/>
          <a:lstStyle/>
          <a:p>
            <a:pPr marL="0" indent="0" rtl="0">
              <a:lnSpc>
                <a:spcPct val="85000"/>
              </a:lnSpc>
              <a:spcBef>
                <a:spcPct val="30000"/>
              </a:spcBef>
              <a:buNone/>
            </a:pPr>
            <a:r>
              <a:rPr lang="fr-FR" sz="1600"/>
              <a:t>Avant d'enseigner le contenu du module 3, l'enseignant doit:</a:t>
            </a:r>
          </a:p>
          <a:p>
            <a:pPr rtl="0">
              <a:lnSpc>
                <a:spcPct val="85000"/>
              </a:lnSpc>
              <a:spcBef>
                <a:spcPct val="30000"/>
              </a:spcBef>
              <a:buFont typeface="Arial" panose="020B0604020202020204" pitchFamily="34" charset="0"/>
              <a:buChar char="•"/>
            </a:pPr>
            <a:r>
              <a:rPr lang="fr-FR" sz="1600"/>
              <a:t>Examiner les activités et les évaluations de ce module.</a:t>
            </a:r>
          </a:p>
          <a:p>
            <a:pPr rtl="0">
              <a:lnSpc>
                <a:spcPct val="85000"/>
              </a:lnSpc>
              <a:spcBef>
                <a:spcPct val="30000"/>
              </a:spcBef>
              <a:buFont typeface="Arial" panose="020B0604020202020204" pitchFamily="34" charset="0"/>
              <a:buChar char="•"/>
            </a:pPr>
            <a:r>
              <a:rPr lang="fr-FR" sz="1600"/>
              <a:t>Essayez d'inclure autant de questions que possible pour maintenir l'intérêt des élèves pendant la présentation en classe.</a:t>
            </a:r>
          </a:p>
          <a:p>
            <a:pPr marL="0" indent="0" rtl="0">
              <a:buNone/>
            </a:pPr>
            <a:r>
              <a:rPr lang="fr-FR" sz="1600"/>
              <a:t>Rubrique 3.1</a:t>
            </a:r>
          </a:p>
          <a:p>
            <a:pPr lvl="1" rtl="0"/>
            <a:r>
              <a:rPr lang="fr-FR" sz="1600"/>
              <a:t>Demandez à la classe s'ils savent ce qu'est un VLAN. Une analogie utile est que les VLAN sont comme plusieurs classes conduites dans un grand espace commun.  Les VLAN de couche 2 sont comme des murs qui peuvent être construits autour des groupes. Cependant, la couche 2 ne peut pas créer de portes. Nous verrons la couche 3 nous aider avec cela. La couche 2 peut créer des domaines de diffusion, mais ne peut pas acheminer le trafic entre ces groupes car la couche 2 ne comprend pas l'adressage IP de chaque groupe.</a:t>
            </a:r>
          </a:p>
          <a:p>
            <a:pPr lvl="1" rtl="0"/>
            <a:r>
              <a:rPr lang="fr-FR" sz="1600"/>
              <a:t>Expliquez que le VLAN 1 est le VLAN par défaut.  La raison en est que le commutateur est conçu pour fonctionner par défaut avec une configuration supplémentaire. Ce n'est pas la meilleure pratique, mais elle peut le faire. Nous pouvons acheter un commutateur, le brancher et il fonctionnera bien en passant le trafic LAN. </a:t>
            </a:r>
          </a:p>
          <a:p>
            <a:pPr marL="142875" lvl="1" indent="0">
              <a:buNone/>
            </a:pPr>
            <a:endParaRPr lang="en-US"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08312"/>
          </a:xfrm>
        </p:spPr>
        <p:txBody>
          <a:bodyPr/>
          <a:lstStyle/>
          <a:p>
            <a:pPr rtl="0"/>
            <a:r>
              <a:rPr lang="fr-FR"/>
              <a:t>Module 3: Meilleures Pratiques (Suite)</a:t>
            </a:r>
          </a:p>
        </p:txBody>
      </p:sp>
      <p:sp>
        <p:nvSpPr>
          <p:cNvPr id="11266" name="Rectangle 34"/>
          <p:cNvSpPr>
            <a:spLocks noGrp="1" noChangeArrowheads="1"/>
          </p:cNvSpPr>
          <p:nvPr>
            <p:ph idx="1"/>
          </p:nvPr>
        </p:nvSpPr>
        <p:spPr>
          <a:xfrm>
            <a:off x="145358" y="685800"/>
            <a:ext cx="8853286" cy="4006516"/>
          </a:xfrm>
        </p:spPr>
        <p:txBody>
          <a:bodyPr/>
          <a:lstStyle/>
          <a:p>
            <a:pPr marL="0" lvl="0" indent="0" rtl="0">
              <a:buNone/>
            </a:pPr>
            <a:r>
              <a:rPr lang="fr-FR" sz="1600"/>
              <a:t>Rubrique 3.2</a:t>
            </a:r>
          </a:p>
          <a:p>
            <a:pPr lvl="1" rtl="0"/>
            <a:r>
              <a:rPr lang="fr-FR" sz="1600"/>
              <a:t>Discutez des trunks d'importance par rapport à l'ancienne façon de se connecter. Les ports d'accès connectés de façon héritée pour chaque VLAN entre les commutateurs. Évidemment, cela pourrait consommer beaucoup de ports.</a:t>
            </a:r>
          </a:p>
          <a:p>
            <a:pPr lvl="1" rtl="0"/>
            <a:r>
              <a:rPr lang="fr-FR" sz="1600"/>
              <a:t>Le balisage est essentiel pour que les circuits fonctionnent. Il y a de nombreuses années Cisco a pris en charge isl trunking, dot1q est préféré sur le réseau d'aujourd'hui pour de nombreuses raisons, l'une des plus grandes raisons est que dot1q prend en charge QoS et isl ne le fait pas.</a:t>
            </a:r>
          </a:p>
          <a:p>
            <a:pPr lvl="1" rtl="0"/>
            <a:r>
              <a:rPr lang="fr-FR" sz="1600"/>
              <a:t>Demandez à la classe pourquoi le VLAN vocal est lié à une interface d'accès et non à un trunk. Les raisons en sont multiples. En 2005, une VoIP était connectée à une interface de trunk. À l'époque, nous n'avions pas de sécurité de port, ce qui exige que l'appareil final soit connecté à une interface d'accès. Aussi comprendre pourquoi le trafic de téléphone devrait être séparé du trafic de données. Tout d'abord, les trafics UDP et TCP ne se combinent pas bien à cause de la saturation du TCP. C'est là que le TCP est abandonné lorsque nos mémoires tampons sont pleines, car il sera renvoyé, mais il réduit alors son trafic de moitié. UDP prend plus de bande passante et répète le cycle (TCP est à nouveau abandonné et le coupe de moitié de moitié) jusqu'à ce qu'il n'y ait presque pas de trafic TCP. </a:t>
            </a:r>
          </a:p>
        </p:txBody>
      </p:sp>
    </p:spTree>
    <p:extLst>
      <p:ext uri="{BB962C8B-B14F-4D97-AF65-F5344CB8AC3E}">
        <p14:creationId xmlns:p14="http://schemas.microsoft.com/office/powerpoint/2010/main" val="296139971"/>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21071</TotalTime>
  <Words>6217</Words>
  <Application>Microsoft Office PowerPoint</Application>
  <PresentationFormat>On-screen Show (16:9)</PresentationFormat>
  <Paragraphs>818</Paragraphs>
  <Slides>64</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CiscoSans ExtraLight</vt:lpstr>
      <vt:lpstr>Arial</vt:lpstr>
      <vt:lpstr>Calibri</vt:lpstr>
      <vt:lpstr>Wingdings</vt:lpstr>
      <vt:lpstr>Default Theme</vt:lpstr>
      <vt:lpstr>Module 3:Les VLAN</vt:lpstr>
      <vt:lpstr>Contenu pédagogique de l'instructeur - Guide de planification du module 3</vt:lpstr>
      <vt:lpstr>À quoi s'attendre dans ce module</vt:lpstr>
      <vt:lpstr>À quoi s'attendre dans ce module (suite)</vt:lpstr>
      <vt:lpstr>Vérifiez votre compréhension</vt:lpstr>
      <vt:lpstr>Activités du mode physique du Packet Tracer :</vt:lpstr>
      <vt:lpstr>Module 3: Activités</vt:lpstr>
      <vt:lpstr>Module 3: Meilleures Pratiques (Suite)</vt:lpstr>
      <vt:lpstr>Module 3: Meilleures Pratiques (Suite)</vt:lpstr>
      <vt:lpstr>Module 3: Meilleures Pratiques (Suite)</vt:lpstr>
      <vt:lpstr>Module 3: Meilleures Pratiques (Suite)</vt:lpstr>
      <vt:lpstr>Module 3: Meilleures Pratiques (Suite)</vt:lpstr>
      <vt:lpstr>Module 3: Les VLAN</vt:lpstr>
      <vt:lpstr>Objectifs du Module</vt:lpstr>
      <vt:lpstr>3.1 Présentation des VLAN</vt:lpstr>
      <vt:lpstr>Présentation des VLAN Définitions des VLAN</vt:lpstr>
      <vt:lpstr>Présentation des VLAN Avantages du concept de VLAN</vt:lpstr>
      <vt:lpstr>Présentation des VLAN Types de VLAN</vt:lpstr>
      <vt:lpstr>Présentation des VLAN Types de VLAN (Suite)</vt:lpstr>
      <vt:lpstr>Présentation des VLAN Types de VLAN (Suite)</vt:lpstr>
      <vt:lpstr>Présentation des VLAN Packet Tracer - Qui entend la diffusion?</vt:lpstr>
      <vt:lpstr>3.2 Les VLAN dans un environnement à  plusieurs commutateurs</vt:lpstr>
      <vt:lpstr>VLAN dans un environnement à plusieurs commutateurs Définir les trunks de VLAN</vt:lpstr>
      <vt:lpstr>Les VLAN dans un environnement à plusieurs commutateurs Réseaux sans VLAN</vt:lpstr>
      <vt:lpstr>VLAN dans un environnement à plusieurs commutateurs Réseaux sans VLAN</vt:lpstr>
      <vt:lpstr>VLAN dans un environnement à plusieurs commutateurs Identification du VLAN avec une étiquette</vt:lpstr>
      <vt:lpstr>VLAN dans un environnement à plusieurs commutateurs VLAN natifs et étiquetage 802.1Q</vt:lpstr>
      <vt:lpstr>VLAN dans un environnement à plusieurs commutateurs L'étiquetage du VLAN voix</vt:lpstr>
      <vt:lpstr>VLAN dans un environnement à plusieurs commutateurs Exemple de vérification d'un VLAN voix</vt:lpstr>
      <vt:lpstr>VLAN dans un environnement à plusieurs commutateurs Packet Tracer - Étude de l’implémentation d’un VLAN</vt:lpstr>
      <vt:lpstr>3.3 Configuration de VLAN</vt:lpstr>
      <vt:lpstr>Configuration de VLAN Plages de VLAN sur les commutateurs Catalyst</vt:lpstr>
      <vt:lpstr>Configuration de VLAN Commandes de création de VLAN</vt:lpstr>
      <vt:lpstr>Configuration de VLAN Exemple de création de VLAN</vt:lpstr>
      <vt:lpstr>Configuration de VLAN Commandes d'attribution de port à des VLAN</vt:lpstr>
      <vt:lpstr>Configuration de VLAN Exemples d'attribution de port à des VLAN</vt:lpstr>
      <vt:lpstr>Configuration de VLAN VLAN de données et de voix</vt:lpstr>
      <vt:lpstr>Configuration de VLAN Exemple de VLAN de données et de voix</vt:lpstr>
      <vt:lpstr>Configuration de VLAN Vérifier les informations sur les VLAN</vt:lpstr>
      <vt:lpstr>Configuration de VLAN Modification de l’appartenance des ports aux VLAN</vt:lpstr>
      <vt:lpstr>Configuration de VLAN Suppression de VLAN</vt:lpstr>
      <vt:lpstr>Configuration de VLAN Packet Tracer - Configuration de VLAN</vt:lpstr>
      <vt:lpstr>3.4 Agrégations de VLAN</vt:lpstr>
      <vt:lpstr>Agrégations de VLAN Commandes de configuration de trunk</vt:lpstr>
      <vt:lpstr>Agrégations de VLAN Exemple de configuration de trunk</vt:lpstr>
      <vt:lpstr>Agrégations de VLAN Vérifier la configuration du trunk</vt:lpstr>
      <vt:lpstr>Agrégations de VLAN Réinitialisation du trunk à l’état par défaut</vt:lpstr>
      <vt:lpstr>Agrégations de VLAN Réinitialisation du trunk à l’état par défaut (Suite)</vt:lpstr>
      <vt:lpstr>Agrégations de VLAN Packet Tracer - Configuration de trunk</vt:lpstr>
      <vt:lpstr>Packet TracerTruncs VLAN – Configurer des VLAN et des trunking – Travaux Pratiques en Mode Physique – Configurer des VLAN et des trunking</vt:lpstr>
      <vt:lpstr>3.5 Protocole DTP (Dynamic Trunking Protocol)</vt:lpstr>
      <vt:lpstr>Protocole DTP Présentation au protocole DTP</vt:lpstr>
      <vt:lpstr>Protocole DTP Modes d'interface négociés</vt:lpstr>
      <vt:lpstr>Protocole DTP Résultats d'une configuration du protocole DTP</vt:lpstr>
      <vt:lpstr>Protocole DTP Vérifier le mode du protocole DTP</vt:lpstr>
      <vt:lpstr>Protocole DTP (Dynamic Trunking Protocol) Packet Tracer - Configuration de protocole DTP</vt:lpstr>
      <vt:lpstr>3.6 Module pratique et questionnaire </vt:lpstr>
      <vt:lpstr>Module pratique et questionnaire Packet Tracer - Mise en œuvre de VLAN et de Trunking</vt:lpstr>
      <vt:lpstr>Module pratique et questionnaire Packet Tracer - Mise en œuvre de VLAN et de Trunking</vt:lpstr>
      <vt:lpstr>Module Pratique et Questionnaire Qu'est-ce que j'ai appris dans ce module?</vt:lpstr>
      <vt:lpstr>Module pratique et questionnaire Qu'est-ce que j'ai appris dans ce module? (Cont.)</vt:lpstr>
      <vt:lpstr>Pratique de Module et Questionnaire Nouveaux termes et commandes</vt:lpstr>
      <vt:lpstr>Pratique de Module et Questionnaire Nouveaux termes et commandes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Jeff Luman -X (jluman - UNICON INC at Cisco)</cp:lastModifiedBy>
  <cp:revision>1068</cp:revision>
  <dcterms:created xsi:type="dcterms:W3CDTF">2016-08-22T22:27:36Z</dcterms:created>
  <dcterms:modified xsi:type="dcterms:W3CDTF">2021-04-13T19:32:57Z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