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6.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7.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8.xml" ContentType="application/vnd.openxmlformats-officedocument.presentationml.tags+xml"/>
  <Override PartName="/ppt/notesSlides/notesSlide45.xml" ContentType="application/vnd.openxmlformats-officedocument.presentationml.notesSlide+xml"/>
  <Override PartName="/ppt/tags/tag19.xml" ContentType="application/vnd.openxmlformats-officedocument.presentationml.tags+xml"/>
  <Override PartName="/ppt/notesSlides/notesSlide46.xml" ContentType="application/vnd.openxmlformats-officedocument.presentationml.notesSlide+xml"/>
  <Override PartName="/ppt/tags/tag20.xml" ContentType="application/vnd.openxmlformats-officedocument.presentationml.tags+xml"/>
  <Override PartName="/ppt/notesSlides/notesSlide47.xml" ContentType="application/vnd.openxmlformats-officedocument.presentationml.notesSlide+xml"/>
  <Override PartName="/ppt/tags/tag21.xml" ContentType="application/vnd.openxmlformats-officedocument.presentationml.tags+xml"/>
  <Override PartName="/ppt/notesSlides/notesSlide48.xml" ContentType="application/vnd.openxmlformats-officedocument.presentationml.notesSlide+xml"/>
  <Override PartName="/ppt/tags/tag22.xml" ContentType="application/vnd.openxmlformats-officedocument.presentationml.tags+xml"/>
  <Override PartName="/ppt/notesSlides/notesSlide49.xml" ContentType="application/vnd.openxmlformats-officedocument.presentationml.notesSlide+xml"/>
  <Override PartName="/ppt/tags/tag23.xml" ContentType="application/vnd.openxmlformats-officedocument.presentationml.tags+xml"/>
  <Override PartName="/ppt/notesSlides/notesSlide50.xml" ContentType="application/vnd.openxmlformats-officedocument.presentationml.notesSlide+xml"/>
  <Override PartName="/ppt/tags/tag24.xml" ContentType="application/vnd.openxmlformats-officedocument.presentationml.tags+xml"/>
  <Override PartName="/ppt/notesSlides/notesSlide51.xml" ContentType="application/vnd.openxmlformats-officedocument.presentationml.notesSlide+xml"/>
  <Override PartName="/ppt/tags/tag25.xml" ContentType="application/vnd.openxmlformats-officedocument.presentationml.tags+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6"/>
  </p:notesMasterIdLst>
  <p:sldIdLst>
    <p:sldId id="513" r:id="rId2"/>
    <p:sldId id="730" r:id="rId3"/>
    <p:sldId id="1070" r:id="rId4"/>
    <p:sldId id="1254" r:id="rId5"/>
    <p:sldId id="1053" r:id="rId6"/>
    <p:sldId id="1072" r:id="rId7"/>
    <p:sldId id="763" r:id="rId8"/>
    <p:sldId id="1224" r:id="rId9"/>
    <p:sldId id="1052" r:id="rId10"/>
    <p:sldId id="1069" r:id="rId11"/>
    <p:sldId id="876" r:id="rId12"/>
    <p:sldId id="860" r:id="rId13"/>
    <p:sldId id="759" r:id="rId14"/>
    <p:sldId id="1108" r:id="rId15"/>
    <p:sldId id="1225" r:id="rId16"/>
    <p:sldId id="1226" r:id="rId17"/>
    <p:sldId id="1227" r:id="rId18"/>
    <p:sldId id="1228" r:id="rId19"/>
    <p:sldId id="1103" r:id="rId20"/>
    <p:sldId id="1172" r:id="rId21"/>
    <p:sldId id="1230" r:id="rId22"/>
    <p:sldId id="1231" r:id="rId23"/>
    <p:sldId id="1232" r:id="rId24"/>
    <p:sldId id="1233" r:id="rId25"/>
    <p:sldId id="1234" r:id="rId26"/>
    <p:sldId id="1235" r:id="rId27"/>
    <p:sldId id="1236" r:id="rId28"/>
    <p:sldId id="1237" r:id="rId29"/>
    <p:sldId id="1171" r:id="rId30"/>
    <p:sldId id="1173" r:id="rId31"/>
    <p:sldId id="1238" r:id="rId32"/>
    <p:sldId id="1239" r:id="rId33"/>
    <p:sldId id="1240" r:id="rId34"/>
    <p:sldId id="1241" r:id="rId35"/>
    <p:sldId id="1242" r:id="rId36"/>
    <p:sldId id="1243" r:id="rId37"/>
    <p:sldId id="1244" r:id="rId38"/>
    <p:sldId id="1104" r:id="rId39"/>
    <p:sldId id="1174" r:id="rId40"/>
    <p:sldId id="1245" r:id="rId41"/>
    <p:sldId id="1246" r:id="rId42"/>
    <p:sldId id="1247" r:id="rId43"/>
    <p:sldId id="1248" r:id="rId44"/>
    <p:sldId id="1249" r:id="rId45"/>
    <p:sldId id="1250" r:id="rId46"/>
    <p:sldId id="1251" r:id="rId47"/>
    <p:sldId id="957" r:id="rId48"/>
    <p:sldId id="1176" r:id="rId49"/>
    <p:sldId id="1177" r:id="rId50"/>
    <p:sldId id="1138" r:id="rId51"/>
    <p:sldId id="1252" r:id="rId52"/>
    <p:sldId id="1253" r:id="rId53"/>
    <p:sldId id="874" r:id="rId54"/>
    <p:sldId id="291" r:id="rId55"/>
  </p:sldIdLst>
  <p:sldSz cx="9144000" cy="5143500" type="screen16x9"/>
  <p:notesSz cx="6858000" cy="9144000"/>
  <p:custDataLst>
    <p:tags r:id="rId57"/>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05" autoAdjust="0"/>
    <p:restoredTop sz="81317" autoAdjust="0"/>
  </p:normalViewPr>
  <p:slideViewPr>
    <p:cSldViewPr snapToGrid="0" showGuides="1">
      <p:cViewPr varScale="1">
        <p:scale>
          <a:sx n="73" d="100"/>
          <a:sy n="73" d="100"/>
        </p:scale>
        <p:origin x="680" y="4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4/13/2021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Programme de l'Académie des Réseaux Cisco</a:t>
            </a:r>
            <a:br>
              <a:rPr lang="en-US" dirty="0"/>
            </a:br>
            <a:r>
              <a:rPr lang="fr-FR"/>
              <a:t>Notions de base sur la commutation, le routage et le sans fil v7.0 (SRWE)</a:t>
            </a:r>
          </a:p>
          <a:p>
            <a:pPr rtl="0"/>
            <a:r>
              <a:rPr lang="fr-FR"/>
              <a:t>Module 4 : Routage inter-VLAN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rtl="0"/>
              <a:t>12</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Routage inter VLAN</a:t>
            </a:r>
          </a:p>
          <a:p>
            <a:pPr rtl="0"/>
            <a:r>
              <a:rPr lang="fr-FR"/>
              <a:t>4.1 - Fonctionnement du routage inter-VLAN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625529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4.1 - Fonctionnement du routage inter-VLAN</a:t>
            </a:r>
          </a:p>
          <a:p>
            <a:pPr rtl="0"/>
            <a:r>
              <a:rPr lang="fr-FR"/>
              <a:t>4.1.1 - Qu'est-ce que le routage inter-VLAN?</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4.1 - Fonctionnement du routage inter-VLAN</a:t>
            </a:r>
          </a:p>
          <a:p>
            <a:pPr rtl="0"/>
            <a:r>
              <a:rPr lang="fr-FR"/>
              <a:t>4.1.2 - Routage des anciens réseaux inter-VLAN</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3851080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4.1 - Fonctionnement du routage inter-VLAN</a:t>
            </a:r>
          </a:p>
          <a:p>
            <a:pPr rtl="0"/>
            <a:r>
              <a:rPr lang="fr-FR"/>
              <a:t>4.1.3 - Le routage inter-VLAN « Router-on-a-Stick »</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658400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4.1 - Fonctionnement du routage inter-VLAN</a:t>
            </a:r>
          </a:p>
          <a:p>
            <a:pPr rtl="0"/>
            <a:r>
              <a:rPr lang="fr-FR"/>
              <a:t>4.1.4 - Routage inter-VLAN sur un commutateur de couche 3</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2588727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4.1 - Fonctionnement du routage inter-VLAN</a:t>
            </a:r>
          </a:p>
          <a:p>
            <a:pPr rtl="0"/>
            <a:r>
              <a:rPr lang="fr-FR"/>
              <a:t>4.1.4 - Routage inter-VLAN sur un commutateur de couche 3 (suite)</a:t>
            </a:r>
          </a:p>
          <a:p>
            <a:pPr rtl="0"/>
            <a:r>
              <a:rPr lang="fr-FR"/>
              <a:t>4.1.5 — Vérifiez votre compréhension — Fonctionnement du routage inter-VLAN</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1816926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Routage inter VLAN</a:t>
            </a:r>
          </a:p>
          <a:p>
            <a:pPr rtl="0"/>
            <a:r>
              <a:rPr lang="fr-FR"/>
              <a:t>4.2 - Routage inter-VLAN «Router-on-a-Stick»</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4.2 - Routage inter-VLAN «Router-on-a-Stick»</a:t>
            </a:r>
          </a:p>
          <a:p>
            <a:pPr rtl="0"/>
            <a:r>
              <a:rPr lang="fr-FR"/>
              <a:t>4.2.1 — Scénario de «Router-on-a-Stick»</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3729660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4.2 - Routage inter-VLAN «Router-on-a-Stick»</a:t>
            </a:r>
          </a:p>
          <a:p>
            <a:pPr rtl="0"/>
            <a:r>
              <a:rPr lang="fr-FR"/>
              <a:t>4.2.2 - Configuration du VLAN S1 et du trunking</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14486834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4.2 - Routage inter-VLAN «Router-on-a-Stick»</a:t>
            </a:r>
          </a:p>
          <a:p>
            <a:pPr rtl="0"/>
            <a:r>
              <a:rPr lang="fr-FR"/>
              <a:t>4.2.2 - Configuration du VLAN S1 et du trunking</a:t>
            </a:r>
          </a:p>
        </p:txBody>
      </p:sp>
      <p:sp>
        <p:nvSpPr>
          <p:cNvPr id="4" name="Slide Number Placeholder 3"/>
          <p:cNvSpPr>
            <a:spLocks noGrp="1"/>
          </p:cNvSpPr>
          <p:nvPr>
            <p:ph type="sldNum" sz="quarter" idx="5"/>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2413068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4.2 - Routage inter-VLAN «Router-on-a-Stick»</a:t>
            </a:r>
          </a:p>
          <a:p>
            <a:pPr rtl="0"/>
            <a:r>
              <a:rPr lang="fr-FR"/>
              <a:t>4.2.4 — Configuration de la sous-interface R1</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13008461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4.2 - Routage inter-VLAN «Router-on-a-Stick»</a:t>
            </a:r>
          </a:p>
          <a:p>
            <a:pPr rtl="0"/>
            <a:r>
              <a:rPr lang="fr-FR"/>
              <a:t>4.2.4 — Configuration de la sous-interface R1 (suite)</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2783980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4.2 - Routage inter-VLAN «Router-on-a-Stick»</a:t>
            </a:r>
          </a:p>
          <a:p>
            <a:pPr rtl="0"/>
            <a:r>
              <a:rPr lang="fr-FR"/>
              <a:t>4.2.5 — </a:t>
            </a:r>
            <a:r>
              <a:rPr lang="fr-FR" sz="1200"/>
              <a:t>Vérifier la connectivité entre PC1 et PC2</a:t>
            </a:r>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646561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4.2 - Routage inter-VLAN «Router-on-a-Stick»</a:t>
            </a:r>
          </a:p>
          <a:p>
            <a:pPr rtl="0"/>
            <a:r>
              <a:rPr lang="fr-FR"/>
              <a:t>4.2.6 — </a:t>
            </a:r>
            <a:r>
              <a:rPr lang="fr-FR" sz="1200"/>
              <a:t>Vérification du routage inter-VLAN «Router-on-a-Stick»</a:t>
            </a:r>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3840699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4.2 - Routage inter-VLAN «Router-on-a-Stick»</a:t>
            </a:r>
          </a:p>
          <a:p>
            <a:pPr rtl="0"/>
            <a:r>
              <a:rPr lang="fr-FR"/>
              <a:t>4.2.7 — Packet Tracer — Configurer le routage interVLAN du «Router-on-a-Stick»</a:t>
            </a:r>
          </a:p>
        </p:txBody>
      </p:sp>
      <p:sp>
        <p:nvSpPr>
          <p:cNvPr id="4" name="Slide Number Placeholder 3"/>
          <p:cNvSpPr>
            <a:spLocks noGrp="1"/>
          </p:cNvSpPr>
          <p:nvPr>
            <p:ph type="sldNum" sz="quarter" idx="5"/>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3884753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4.2 - Routage inter-VLAN «Router-on-a-Stick»</a:t>
            </a:r>
          </a:p>
          <a:p>
            <a:pPr rtl="0"/>
            <a:r>
              <a:rPr lang="fr-FR"/>
              <a:t>4.2.8 – Travaux pratiques - Configuration du routage inter-VLAN avec la méthode router-on-a-stick</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1462090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Routage inter VLAN</a:t>
            </a:r>
          </a:p>
          <a:p>
            <a:pPr rtl="0"/>
            <a:r>
              <a:rPr lang="fr-FR"/>
              <a:t>4.3 - Routage inter-VLAN à l'aide de commutateurs de couche 3</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19684803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4.3 Routage inter-VLAN à l'aide de commutateurs de couche 3</a:t>
            </a:r>
          </a:p>
          <a:p>
            <a:pPr rtl="0"/>
            <a:r>
              <a:rPr lang="fr-FR"/>
              <a:t>4.3.1 – Routage inter-VLAN de commutateur de couche 3</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40211151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4.3 Routage inter-VLAN à l'aide de commutateurs de couche 3</a:t>
            </a:r>
          </a:p>
          <a:p>
            <a:pPr rtl="0"/>
            <a:r>
              <a:rPr lang="fr-FR"/>
              <a:t>4.3.2 — Scénario de commutateur de couche 3</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3095514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rtl="0"/>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4.3 Routage inter-VLAN à l'aide de commutateurs de couche 3</a:t>
            </a:r>
          </a:p>
          <a:p>
            <a:pPr rtl="0"/>
            <a:r>
              <a:rPr lang="fr-FR"/>
              <a:t>4.3.3 – Configuration du commutateur de couche 3</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16574274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4.3 Routage inter-VLAN à l'aide de commutateurs de couche 3</a:t>
            </a:r>
          </a:p>
          <a:p>
            <a:pPr rtl="0"/>
            <a:r>
              <a:rPr lang="fr-FR"/>
              <a:t>4.3.4 — Vérification du routage inter-VLAN des commutateurs de couche 3</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3331314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4.3 Routage inter-VLAN à l'aide de commutateurs de couche 3</a:t>
            </a:r>
          </a:p>
          <a:p>
            <a:pPr rtl="0"/>
            <a:r>
              <a:rPr lang="fr-FR"/>
              <a:t>4.3.5 - Routage sur un commutateur de couche 3</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9387158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4.3 Routage inter-VLAN à l'aide de commutateurs de couche 3</a:t>
            </a:r>
          </a:p>
          <a:p>
            <a:pPr rtl="0"/>
            <a:r>
              <a:rPr lang="fr-FR"/>
              <a:t>4.3.6 - Scénario de routage sur un commutateur de couche 3</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21808121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4.3 Routage inter-VLAN à l'aide de commutateurs de couche 3</a:t>
            </a:r>
          </a:p>
          <a:p>
            <a:pPr rtl="0"/>
            <a:r>
              <a:rPr lang="fr-FR"/>
              <a:t>4.3.7 — Configuration du routage sur un commutateur de couche 3</a:t>
            </a:r>
          </a:p>
        </p:txBody>
      </p:sp>
      <p:sp>
        <p:nvSpPr>
          <p:cNvPr id="4" name="Slide Number Placeholder 3"/>
          <p:cNvSpPr>
            <a:spLocks noGrp="1"/>
          </p:cNvSpPr>
          <p:nvPr>
            <p:ph type="sldNum" sz="quarter" idx="5"/>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41604159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4.3 Routage inter-VLAN à l'aide de commutateurs de couche 3</a:t>
            </a:r>
          </a:p>
          <a:p>
            <a:pPr rtl="0"/>
            <a:r>
              <a:rPr lang="fr-FR"/>
              <a:t>4.3.7 – Packet Tracer - Configuration de la commutation de couche 3 et du routage inter-VLAN</a:t>
            </a:r>
          </a:p>
        </p:txBody>
      </p:sp>
      <p:sp>
        <p:nvSpPr>
          <p:cNvPr id="4" name="Slide Number Placeholder 3"/>
          <p:cNvSpPr>
            <a:spLocks noGrp="1"/>
          </p:cNvSpPr>
          <p:nvPr>
            <p:ph type="sldNum" sz="quarter" idx="5"/>
          </p:nvPr>
        </p:nvSpPr>
        <p:spPr/>
        <p:txBody>
          <a:bodyPr/>
          <a:lstStyle/>
          <a:p>
            <a:pPr rtl="0"/>
            <a:fld id="{5641018C-6CAF-B84E-B92C-ECB119457FBA}" type="slidenum">
              <a:rPr/>
              <a:t>37</a:t>
            </a:fld>
            <a:endParaRPr/>
          </a:p>
        </p:txBody>
      </p:sp>
    </p:spTree>
    <p:extLst>
      <p:ext uri="{BB962C8B-B14F-4D97-AF65-F5344CB8AC3E}">
        <p14:creationId xmlns:p14="http://schemas.microsoft.com/office/powerpoint/2010/main" val="40735614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Routage inter VLAN</a:t>
            </a:r>
          </a:p>
          <a:p>
            <a:pPr rtl="0"/>
            <a:r>
              <a:rPr lang="fr-FR"/>
              <a:t>4.4 - Dépannage du routage inter-VLAN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38</a:t>
            </a:fld>
            <a:endParaRPr/>
          </a:p>
        </p:txBody>
      </p:sp>
    </p:spTree>
    <p:extLst>
      <p:ext uri="{BB962C8B-B14F-4D97-AF65-F5344CB8AC3E}">
        <p14:creationId xmlns:p14="http://schemas.microsoft.com/office/powerpoint/2010/main" val="26683847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4.4 - Dépannage du routage inter-VLAN</a:t>
            </a:r>
          </a:p>
          <a:p>
            <a:pPr rtl="0"/>
            <a:r>
              <a:rPr lang="fr-FR"/>
              <a:t>4.4.1 — Problèmes communs inter-VLAN</a:t>
            </a:r>
          </a:p>
        </p:txBody>
      </p:sp>
      <p:sp>
        <p:nvSpPr>
          <p:cNvPr id="4" name="Slide Number Placeholder 3"/>
          <p:cNvSpPr>
            <a:spLocks noGrp="1"/>
          </p:cNvSpPr>
          <p:nvPr>
            <p:ph type="sldNum" sz="quarter" idx="5"/>
          </p:nvPr>
        </p:nvSpPr>
        <p:spPr/>
        <p:txBody>
          <a:bodyPr/>
          <a:lstStyle/>
          <a:p>
            <a:pPr rtl="0"/>
            <a:fld id="{5641018C-6CAF-B84E-B92C-ECB119457FBA}" type="slidenum">
              <a:rPr/>
              <a:t>39</a:t>
            </a:fld>
            <a:endParaRPr/>
          </a:p>
        </p:txBody>
      </p:sp>
    </p:spTree>
    <p:extLst>
      <p:ext uri="{BB962C8B-B14F-4D97-AF65-F5344CB8AC3E}">
        <p14:creationId xmlns:p14="http://schemas.microsoft.com/office/powerpoint/2010/main" val="5272117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4.4 - Dépannage du routage inter-VLAN</a:t>
            </a:r>
          </a:p>
          <a:p>
            <a:pPr rtl="0"/>
            <a:r>
              <a:rPr lang="fr-FR"/>
              <a:t>4.4.2 - Scénario de dépannage du routage inter-VLAN</a:t>
            </a:r>
          </a:p>
        </p:txBody>
      </p:sp>
      <p:sp>
        <p:nvSpPr>
          <p:cNvPr id="4" name="Slide Number Placeholder 3"/>
          <p:cNvSpPr>
            <a:spLocks noGrp="1"/>
          </p:cNvSpPr>
          <p:nvPr>
            <p:ph type="sldNum" sz="quarter" idx="5"/>
          </p:nvPr>
        </p:nvSpPr>
        <p:spPr/>
        <p:txBody>
          <a:bodyPr/>
          <a:lstStyle/>
          <a:p>
            <a:pPr rtl="0"/>
            <a:fld id="{5641018C-6CAF-B84E-B92C-ECB119457FBA}" type="slidenum">
              <a:rPr/>
              <a:t>40</a:t>
            </a:fld>
            <a:endParaRPr/>
          </a:p>
        </p:txBody>
      </p:sp>
    </p:spTree>
    <p:extLst>
      <p:ext uri="{BB962C8B-B14F-4D97-AF65-F5344CB8AC3E}">
        <p14:creationId xmlns:p14="http://schemas.microsoft.com/office/powerpoint/2010/main" val="365063126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4.4 - Dépannage du routage inter-VLAN</a:t>
            </a:r>
          </a:p>
          <a:p>
            <a:pPr rtl="0"/>
            <a:r>
              <a:rPr lang="fr-FR"/>
              <a:t>4.4.3 – VLAN manquants</a:t>
            </a:r>
          </a:p>
        </p:txBody>
      </p:sp>
      <p:sp>
        <p:nvSpPr>
          <p:cNvPr id="4" name="Slide Number Placeholder 3"/>
          <p:cNvSpPr>
            <a:spLocks noGrp="1"/>
          </p:cNvSpPr>
          <p:nvPr>
            <p:ph type="sldNum" sz="quarter" idx="5"/>
          </p:nvPr>
        </p:nvSpPr>
        <p:spPr/>
        <p:txBody>
          <a:bodyPr/>
          <a:lstStyle/>
          <a:p>
            <a:pPr rtl="0"/>
            <a:fld id="{5641018C-6CAF-B84E-B92C-ECB119457FBA}" type="slidenum">
              <a:rPr/>
              <a:t>41</a:t>
            </a:fld>
            <a:endParaRPr/>
          </a:p>
        </p:txBody>
      </p:sp>
    </p:spTree>
    <p:extLst>
      <p:ext uri="{BB962C8B-B14F-4D97-AF65-F5344CB8AC3E}">
        <p14:creationId xmlns:p14="http://schemas.microsoft.com/office/powerpoint/2010/main" val="1788980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rtl="0"/>
              <a:t>6</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977174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4.4 - Dépannage du routage inter-VLAN</a:t>
            </a:r>
          </a:p>
          <a:p>
            <a:pPr rtl="0"/>
            <a:r>
              <a:rPr lang="fr-FR"/>
              <a:t>4.4.4 — Problèmes de port de trunk de commutation</a:t>
            </a:r>
          </a:p>
        </p:txBody>
      </p:sp>
      <p:sp>
        <p:nvSpPr>
          <p:cNvPr id="4" name="Slide Number Placeholder 3"/>
          <p:cNvSpPr>
            <a:spLocks noGrp="1"/>
          </p:cNvSpPr>
          <p:nvPr>
            <p:ph type="sldNum" sz="quarter" idx="5"/>
          </p:nvPr>
        </p:nvSpPr>
        <p:spPr/>
        <p:txBody>
          <a:bodyPr/>
          <a:lstStyle/>
          <a:p>
            <a:pPr rtl="0"/>
            <a:fld id="{5641018C-6CAF-B84E-B92C-ECB119457FBA}" type="slidenum">
              <a:rPr/>
              <a:t>42</a:t>
            </a:fld>
            <a:endParaRPr/>
          </a:p>
        </p:txBody>
      </p:sp>
    </p:spTree>
    <p:extLst>
      <p:ext uri="{BB962C8B-B14F-4D97-AF65-F5344CB8AC3E}">
        <p14:creationId xmlns:p14="http://schemas.microsoft.com/office/powerpoint/2010/main" val="10933165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4.4 - Dépannage du routage inter-VLAN</a:t>
            </a:r>
          </a:p>
          <a:p>
            <a:pPr rtl="0"/>
            <a:r>
              <a:rPr lang="fr-FR"/>
              <a:t>4.4.5 — Problèmes de port d'accès au commutateur</a:t>
            </a:r>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26732772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4.4 - Dépannage du routage inter-VLAN</a:t>
            </a:r>
          </a:p>
          <a:p>
            <a:pPr rtl="0"/>
            <a:r>
              <a:rPr lang="fr-FR"/>
              <a:t>4.4.6 – Problèmes de configuration du routeur</a:t>
            </a:r>
          </a:p>
          <a:p>
            <a:pPr rtl="0"/>
            <a:r>
              <a:rPr lang="fr-FR"/>
              <a:t>4.4.7 — Vérifiez votre compréhension — Dépanner le routage inter-VLAN</a:t>
            </a:r>
          </a:p>
        </p:txBody>
      </p:sp>
      <p:sp>
        <p:nvSpPr>
          <p:cNvPr id="4" name="Slide Number Placeholder 3"/>
          <p:cNvSpPr>
            <a:spLocks noGrp="1"/>
          </p:cNvSpPr>
          <p:nvPr>
            <p:ph type="sldNum" sz="quarter" idx="5"/>
          </p:nvPr>
        </p:nvSpPr>
        <p:spPr/>
        <p:txBody>
          <a:bodyPr/>
          <a:lstStyle/>
          <a:p>
            <a:pPr rtl="0"/>
            <a:fld id="{5641018C-6CAF-B84E-B92C-ECB119457FBA}" type="slidenum">
              <a:rPr/>
              <a:t>44</a:t>
            </a:fld>
            <a:endParaRPr/>
          </a:p>
        </p:txBody>
      </p:sp>
    </p:spTree>
    <p:extLst>
      <p:ext uri="{BB962C8B-B14F-4D97-AF65-F5344CB8AC3E}">
        <p14:creationId xmlns:p14="http://schemas.microsoft.com/office/powerpoint/2010/main" val="1825897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4.4 - Dépannage du routage inter-VLAN</a:t>
            </a:r>
          </a:p>
          <a:p>
            <a:pPr rtl="0"/>
            <a:r>
              <a:rPr lang="fr-FR"/>
              <a:t>4.4.8 - Packet Tracer - Dépannage du routage inter-VLAN</a:t>
            </a:r>
          </a:p>
        </p:txBody>
      </p:sp>
      <p:sp>
        <p:nvSpPr>
          <p:cNvPr id="4" name="Slide Number Placeholder 3"/>
          <p:cNvSpPr>
            <a:spLocks noGrp="1"/>
          </p:cNvSpPr>
          <p:nvPr>
            <p:ph type="sldNum" sz="quarter" idx="5"/>
          </p:nvPr>
        </p:nvSpPr>
        <p:spPr/>
        <p:txBody>
          <a:bodyPr/>
          <a:lstStyle/>
          <a:p>
            <a:pPr rtl="0"/>
            <a:fld id="{5641018C-6CAF-B84E-B92C-ECB119457FBA}" type="slidenum">
              <a:rPr/>
              <a:t>45</a:t>
            </a:fld>
            <a:endParaRPr/>
          </a:p>
        </p:txBody>
      </p:sp>
    </p:spTree>
    <p:extLst>
      <p:ext uri="{BB962C8B-B14F-4D97-AF65-F5344CB8AC3E}">
        <p14:creationId xmlns:p14="http://schemas.microsoft.com/office/powerpoint/2010/main" val="12508645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 Routage inter VLAN</a:t>
            </a:r>
          </a:p>
          <a:p>
            <a:pPr rtl="0"/>
            <a:r>
              <a:rPr lang="fr-FR"/>
              <a:t>4.4 - Dépannage du routage inter-VLAN</a:t>
            </a:r>
          </a:p>
          <a:p>
            <a:pPr rtl="0"/>
            <a:r>
              <a:rPr lang="fr-FR"/>
              <a:t>4.4.9 – PTPM et Travaux pratiques - Dépannage du routage inter-VLAN</a:t>
            </a:r>
          </a:p>
        </p:txBody>
      </p:sp>
      <p:sp>
        <p:nvSpPr>
          <p:cNvPr id="4" name="Slide Number Placeholder 3"/>
          <p:cNvSpPr>
            <a:spLocks noGrp="1"/>
          </p:cNvSpPr>
          <p:nvPr>
            <p:ph type="sldNum" sz="quarter" idx="5"/>
          </p:nvPr>
        </p:nvSpPr>
        <p:spPr/>
        <p:txBody>
          <a:bodyPr/>
          <a:lstStyle/>
          <a:p>
            <a:pPr rtl="0"/>
            <a:fld id="{5641018C-6CAF-B84E-B92C-ECB119457FBA}" type="slidenum">
              <a:rPr/>
              <a:t>46</a:t>
            </a:fld>
            <a:endParaRPr/>
          </a:p>
        </p:txBody>
      </p:sp>
    </p:spTree>
    <p:extLst>
      <p:ext uri="{BB962C8B-B14F-4D97-AF65-F5344CB8AC3E}">
        <p14:creationId xmlns:p14="http://schemas.microsoft.com/office/powerpoint/2010/main" val="19920789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4- Routage inter VLAN</a:t>
            </a:r>
          </a:p>
          <a:p>
            <a:pPr rtl="0"/>
            <a:r>
              <a:rPr lang="fr-FR"/>
              <a:t>4.5 – Module pratique et questionnaire</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47</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48</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4 - Routage inter VLAN</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4.5 – Module pratique et questionnaire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4.5.1 – Packet Tracer - Défi du routage inter-VLAN</a:t>
            </a:r>
          </a:p>
        </p:txBody>
      </p:sp>
    </p:spTree>
    <p:extLst>
      <p:ext uri="{BB962C8B-B14F-4D97-AF65-F5344CB8AC3E}">
        <p14:creationId xmlns:p14="http://schemas.microsoft.com/office/powerpoint/2010/main" val="11037894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49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4 - Routage inter VLAN</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4.5 – Module pratique et questionnaire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4.5.2 – Travaux Pratiques - Mise en œuvre du routage Inter-VLAN</a:t>
            </a:r>
          </a:p>
        </p:txBody>
      </p:sp>
    </p:spTree>
    <p:extLst>
      <p:ext uri="{BB962C8B-B14F-4D97-AF65-F5344CB8AC3E}">
        <p14:creationId xmlns:p14="http://schemas.microsoft.com/office/powerpoint/2010/main" val="6509424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50</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4 - Routage inter VLAN</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4.5 – Module pratique et questionnaire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4.5.3 – Qu'est-ce que j'ai appris dans ce module?</a:t>
            </a:r>
          </a:p>
        </p:txBody>
      </p:sp>
    </p:spTree>
    <p:extLst>
      <p:ext uri="{BB962C8B-B14F-4D97-AF65-F5344CB8AC3E}">
        <p14:creationId xmlns:p14="http://schemas.microsoft.com/office/powerpoint/2010/main" val="25279157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51</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4 - Routage inter VLAN</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4.5 – Module pratique et questionnaire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4.5.3 – Qu'est-ce que j'ai appris dans ce module? (Cont.)</a:t>
            </a:r>
          </a:p>
        </p:txBody>
      </p:sp>
    </p:spTree>
    <p:extLst>
      <p:ext uri="{BB962C8B-B14F-4D97-AF65-F5344CB8AC3E}">
        <p14:creationId xmlns:p14="http://schemas.microsoft.com/office/powerpoint/2010/main" val="1746011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7</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rtl="0"/>
              <a:t>52</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4 - Routage inter VLAN</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4.5 – Module pratique et questionnaire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4.5.3 – Qu'est-ce que j'ai appris dans ce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4.5.4 — Module questionnaire — Routage inter-VLAN</a:t>
            </a:r>
          </a:p>
        </p:txBody>
      </p:sp>
    </p:spTree>
    <p:extLst>
      <p:ext uri="{BB962C8B-B14F-4D97-AF65-F5344CB8AC3E}">
        <p14:creationId xmlns:p14="http://schemas.microsoft.com/office/powerpoint/2010/main" val="10641024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rtl="0"/>
              <a:t>53</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54</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rtl="0"/>
              <a:t>8</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4224090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9</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rtl="0"/>
              <a:t>10</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Notions de base sur la commutation, le routage et le sans fil v7.0 (SRWE)</a:t>
            </a:r>
          </a:p>
          <a:p>
            <a:pPr rtl="0"/>
            <a:r>
              <a:rPr lang="fr-FR"/>
              <a:t>Module 4 : Routage inter-VLAN</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508118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c15="http://schemas.microsoft.com/office/drawing/2012/chart" xmlns:c="http://schemas.openxmlformats.org/drawingml/2006/chart">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693144" y="4741653"/>
            <a:ext cx="2832382" cy="154518"/>
          </a:xfrm>
          <a:prstGeom prst="rect">
            <a:avLst/>
          </a:prstGeom>
          <a:noFill/>
          <a:ln w="9525">
            <a:noFill/>
            <a:miter lim="800000"/>
            <a:headEnd/>
            <a:tailEnd/>
          </a:ln>
          <a:effectLst/>
        </p:spPr>
        <p:txBody>
          <a:bodyPr wrap="square"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©2021 Cisco et/ou ses filiales. Tous droits réservés.   Informations confidentielles</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fr-FR">
                <a:solidFill>
                  <a:schemeClr val="accent5">
                    <a:lumMod val="40000"/>
                    <a:lumOff val="60000"/>
                  </a:schemeClr>
                </a:solidFill>
              </a:rPr>
              <a:t>Module 4 : Routage inter-VLAN</a:t>
            </a:r>
          </a:p>
        </p:txBody>
      </p:sp>
      <p:sp>
        <p:nvSpPr>
          <p:cNvPr id="5" name="Text Placeholder 4"/>
          <p:cNvSpPr>
            <a:spLocks noGrp="1"/>
          </p:cNvSpPr>
          <p:nvPr>
            <p:ph type="body" sz="quarter" idx="13"/>
          </p:nvPr>
        </p:nvSpPr>
        <p:spPr>
          <a:xfrm>
            <a:off x="469497" y="3127609"/>
            <a:ext cx="5925246" cy="299001"/>
          </a:xfrm>
        </p:spPr>
        <p:txBody>
          <a:bodyPr/>
          <a:lstStyle/>
          <a:p>
            <a:pPr rtl="0"/>
            <a:r>
              <a:rPr lang="fr-FR">
                <a:solidFill>
                  <a:schemeClr val="bg2">
                    <a:lumMod val="40000"/>
                    <a:lumOff val="60000"/>
                  </a:schemeClr>
                </a:solidFill>
              </a:rPr>
              <a:t>Contenu pédagogique de l'instructeur</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Notions de base sur la commutation, le routage et le sans fil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4: Meilleures Pratiques (Suite)</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fr-FR" sz="1600"/>
              <a:t>Rubrique 4.3</a:t>
            </a:r>
          </a:p>
          <a:p>
            <a:pPr lvl="1" rtl="0">
              <a:lnSpc>
                <a:spcPct val="85000"/>
              </a:lnSpc>
              <a:spcBef>
                <a:spcPct val="30000"/>
              </a:spcBef>
            </a:pPr>
            <a:r>
              <a:rPr lang="fr-FR" sz="1600"/>
              <a:t>Posez les questions suivantes aux étudiants afin de les faire débattre :</a:t>
            </a:r>
          </a:p>
          <a:p>
            <a:pPr lvl="2" rtl="0">
              <a:lnSpc>
                <a:spcPct val="85000"/>
              </a:lnSpc>
              <a:spcBef>
                <a:spcPct val="30000"/>
              </a:spcBef>
            </a:pPr>
            <a:r>
              <a:rPr lang="fr-FR" sz="1600"/>
              <a:t>Quelle est la plus grande réduction que vous pouvez réaliser en utilisant un commutateur de couche 3 comme routeur inter-VLAN ?</a:t>
            </a:r>
          </a:p>
          <a:p>
            <a:pPr lvl="2" rtl="0">
              <a:lnSpc>
                <a:spcPct val="85000"/>
              </a:lnSpc>
              <a:spcBef>
                <a:spcPct val="30000"/>
              </a:spcBef>
            </a:pPr>
            <a:r>
              <a:rPr lang="fr-FR" sz="1600"/>
              <a:t>Quel est l'impact de la commande no switchport?</a:t>
            </a:r>
          </a:p>
          <a:p>
            <a:pPr marL="0" indent="0" rtl="0">
              <a:lnSpc>
                <a:spcPct val="85000"/>
              </a:lnSpc>
              <a:spcBef>
                <a:spcPct val="30000"/>
              </a:spcBef>
              <a:buNone/>
            </a:pPr>
            <a:r>
              <a:rPr lang="fr-FR" sz="1600"/>
              <a:t>Rubrique 4.4</a:t>
            </a:r>
          </a:p>
          <a:p>
            <a:pPr lvl="1" rtl="0">
              <a:lnSpc>
                <a:spcPct val="85000"/>
              </a:lnSpc>
              <a:spcBef>
                <a:spcPct val="30000"/>
              </a:spcBef>
            </a:pPr>
            <a:r>
              <a:rPr lang="fr-FR" sz="1600"/>
              <a:t>Posez les questions suivantes aux étudiants afin de les faire débattre :</a:t>
            </a:r>
          </a:p>
          <a:p>
            <a:pPr lvl="2" rtl="0">
              <a:lnSpc>
                <a:spcPct val="85000"/>
              </a:lnSpc>
              <a:spcBef>
                <a:spcPct val="30000"/>
              </a:spcBef>
            </a:pPr>
            <a:r>
              <a:rPr lang="fr-FR" sz="1600"/>
              <a:t>Quelle est, selon vous, la cause la plus fréquente d'erreurs dans l'implémentation du routage inter-VLAN?</a:t>
            </a:r>
          </a:p>
          <a:p>
            <a:pPr lvl="2" rtl="0">
              <a:lnSpc>
                <a:spcPct val="85000"/>
              </a:lnSpc>
              <a:spcBef>
                <a:spcPct val="30000"/>
              </a:spcBef>
            </a:pPr>
            <a:r>
              <a:rPr lang="fr-FR" sz="1600"/>
              <a:t>Compte tenu de toutes les pièces mobiles, quel type de routage inter-VLAN pensez-vous se prête au plus petit nombre d'erreurs d'implémentation?</a:t>
            </a:r>
          </a:p>
          <a:p>
            <a:pPr>
              <a:lnSpc>
                <a:spcPct val="85000"/>
              </a:lnSpc>
              <a:spcBef>
                <a:spcPct val="30000"/>
              </a:spcBef>
            </a:pPr>
            <a:endParaRPr lang="en-US" sz="1600" dirty="0"/>
          </a:p>
          <a:p>
            <a:pPr eaLnBrk="1" hangingPunct="1">
              <a:lnSpc>
                <a:spcPct val="85000"/>
              </a:lnSpc>
              <a:spcBef>
                <a:spcPct val="30000"/>
              </a:spcBef>
            </a:pPr>
            <a:endParaRPr lang="en-US" sz="1200" dirty="0"/>
          </a:p>
          <a:p>
            <a:pPr marL="630238" lvl="2" indent="-214313">
              <a:buFont typeface="Arial" panose="020B0604020202020204" pitchFamily="34" charset="0"/>
              <a:buChar char="•"/>
            </a:pPr>
            <a:endParaRPr lang="en-US" sz="1050" dirty="0"/>
          </a:p>
          <a:p>
            <a:pPr marL="630238" lvl="2" indent="-214313">
              <a:buFont typeface="Arial" panose="020B0604020202020204" pitchFamily="34" charset="0"/>
              <a:buChar char="•"/>
            </a:pPr>
            <a:endParaRPr lang="en-US" dirty="0"/>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Notions de base sur la commutation, le routage et le sans fil v7.0 (SRWE)</a:t>
            </a:r>
          </a:p>
          <a:p>
            <a:endParaRPr lang="en-US" dirty="0"/>
          </a:p>
        </p:txBody>
      </p:sp>
      <p:sp>
        <p:nvSpPr>
          <p:cNvPr id="6" name="Title 5"/>
          <p:cNvSpPr>
            <a:spLocks noGrp="1"/>
          </p:cNvSpPr>
          <p:nvPr>
            <p:ph type="ctrTitle"/>
          </p:nvPr>
        </p:nvSpPr>
        <p:spPr>
          <a:xfrm>
            <a:off x="469497" y="2316480"/>
            <a:ext cx="6672708" cy="1080143"/>
          </a:xfrm>
        </p:spPr>
        <p:txBody>
          <a:bodyPr/>
          <a:lstStyle/>
          <a:p>
            <a:pPr rtl="0"/>
            <a:r>
              <a:rPr lang="fr-FR">
                <a:solidFill>
                  <a:schemeClr val="accent5">
                    <a:lumMod val="40000"/>
                    <a:lumOff val="60000"/>
                  </a:schemeClr>
                </a:solidFill>
              </a:rPr>
              <a:t>Module 4 : Routage inter-VLAN</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du module</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fr-FR" sz="1400" b="1">
                <a:solidFill>
                  <a:schemeClr val="tx1"/>
                </a:solidFill>
                <a:ea typeface="Calibri" panose="020F0502020204030204" pitchFamily="34" charset="0"/>
                <a:cs typeface="Calibri" panose="020F0502020204030204" pitchFamily="34" charset="0"/>
              </a:rPr>
              <a:t>Titre du module : </a:t>
            </a:r>
            <a:r>
              <a:rPr lang="fr-FR" sz="1400">
                <a:solidFill>
                  <a:schemeClr val="tx1"/>
                </a:solidFill>
                <a:ea typeface="Calibri" panose="020F0502020204030204" pitchFamily="34" charset="0"/>
                <a:cs typeface="Calibri" panose="020F0502020204030204" pitchFamily="34" charset="0"/>
              </a:rPr>
              <a:t>Routage inter-VLAN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fr-FR" sz="1400" b="1">
                <a:solidFill>
                  <a:schemeClr val="tx1"/>
                </a:solidFill>
                <a:ea typeface="Calibri" panose="020F0502020204030204" pitchFamily="34" charset="0"/>
                <a:cs typeface="Calibri" panose="020F0502020204030204" pitchFamily="34" charset="0"/>
              </a:rPr>
              <a:t>Objectif du module</a:t>
            </a:r>
            <a:r>
              <a:rPr lang="fr-FR" sz="1400">
                <a:solidFill>
                  <a:schemeClr val="tx1"/>
                </a:solidFill>
                <a:ea typeface="Calibri" panose="020F0502020204030204" pitchFamily="34" charset="0"/>
                <a:cs typeface="Calibri" panose="020F0502020204030204" pitchFamily="34" charset="0"/>
              </a:rPr>
              <a:t>: Dépanner le routage inter-VLAN sur les appareils de couche 3</a:t>
            </a: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608422423"/>
              </p:ext>
            </p:extLst>
          </p:nvPr>
        </p:nvGraphicFramePr>
        <p:xfrm>
          <a:off x="655782" y="1732166"/>
          <a:ext cx="7555085" cy="230759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rtl="0" fontAlgn="ctr"/>
                      <a:r>
                        <a:rPr lang="fr-FR" b="1">
                          <a:effectLst/>
                        </a:rPr>
                        <a:t>Titre du Rubrique</a:t>
                      </a:r>
                    </a:p>
                  </a:txBody>
                  <a:tcPr marL="47625" marR="47625" marT="47625" marB="47625" anchor="ctr"/>
                </a:tc>
                <a:tc>
                  <a:txBody>
                    <a:bodyPr/>
                    <a:lstStyle/>
                    <a:p>
                      <a:pPr algn="l" rtl="0" fontAlgn="ctr"/>
                      <a:r>
                        <a:rPr lang="fr-FR" b="1">
                          <a:effectLst/>
                        </a:rPr>
                        <a:t>Objectif du Rubrique</a:t>
                      </a:r>
                    </a:p>
                  </a:txBody>
                  <a:tcPr marL="47625" marR="47625" marT="47625" marB="47625" anchor="ctr"/>
                </a:tc>
                <a:extLst>
                  <a:ext uri="{0D108BD9-81ED-4DB2-BD59-A6C34878D82A}">
                    <a16:rowId xmlns:a16="http://schemas.microsoft.com/office/drawing/2014/main" val="742401779"/>
                  </a:ext>
                </a:extLst>
              </a:tr>
              <a:tr h="370840">
                <a:tc>
                  <a:txBody>
                    <a:bodyPr/>
                    <a:lstStyle/>
                    <a:p>
                      <a:pPr rtl="0" fontAlgn="ctr"/>
                      <a:r>
                        <a:rPr lang="fr-FR" b="1">
                          <a:solidFill>
                            <a:schemeClr val="bg1"/>
                          </a:solidFill>
                          <a:effectLst/>
                        </a:rPr>
                        <a:t>Fonctionnement du routage inter VLAN</a:t>
                      </a:r>
                    </a:p>
                  </a:txBody>
                  <a:tcPr marL="47625" marR="47625" marT="47625" marB="47625" anchor="ctr">
                    <a:solidFill>
                      <a:schemeClr val="accent1"/>
                    </a:solidFill>
                  </a:tcPr>
                </a:tc>
                <a:tc>
                  <a:txBody>
                    <a:bodyPr/>
                    <a:lstStyle/>
                    <a:p>
                      <a:pPr rtl="0" fontAlgn="ctr"/>
                      <a:r>
                        <a:rPr lang="fr-FR" b="0">
                          <a:effectLst/>
                        </a:rPr>
                        <a:t>Décrire les options permettant de configurer le routage inter VLAN.</a:t>
                      </a:r>
                    </a:p>
                  </a:txBody>
                  <a:tcPr marL="47625" marR="47625" marT="47625" marB="47625" anchor="ctr"/>
                </a:tc>
                <a:extLst>
                  <a:ext uri="{0D108BD9-81ED-4DB2-BD59-A6C34878D82A}">
                    <a16:rowId xmlns:a16="http://schemas.microsoft.com/office/drawing/2014/main" val="3150950737"/>
                  </a:ext>
                </a:extLst>
              </a:tr>
              <a:tr h="370840">
                <a:tc>
                  <a:txBody>
                    <a:bodyPr/>
                    <a:lstStyle/>
                    <a:p>
                      <a:pPr rtl="0" fontAlgn="ctr"/>
                      <a:r>
                        <a:rPr lang="fr-FR" b="1">
                          <a:solidFill>
                            <a:schemeClr val="bg1"/>
                          </a:solidFill>
                          <a:effectLst/>
                        </a:rPr>
                        <a:t>Routage inter-VLAN avec la méthode router-on-a-stick</a:t>
                      </a:r>
                    </a:p>
                  </a:txBody>
                  <a:tcPr marL="47625" marR="47625" marT="47625" marB="47625" anchor="ctr">
                    <a:solidFill>
                      <a:schemeClr val="accent1"/>
                    </a:solidFill>
                  </a:tcPr>
                </a:tc>
                <a:tc>
                  <a:txBody>
                    <a:bodyPr/>
                    <a:lstStyle/>
                    <a:p>
                      <a:pPr rtl="0" fontAlgn="ctr"/>
                      <a:r>
                        <a:rPr lang="fr-FR" b="0">
                          <a:effectLst/>
                        </a:rPr>
                        <a:t>Configurer le routage Inter-VLAN avec la méthode «Router-on-a-stick».</a:t>
                      </a:r>
                    </a:p>
                  </a:txBody>
                  <a:tcPr marL="47625" marR="47625" marT="47625" marB="47625" anchor="ctr"/>
                </a:tc>
                <a:extLst>
                  <a:ext uri="{0D108BD9-81ED-4DB2-BD59-A6C34878D82A}">
                    <a16:rowId xmlns:a16="http://schemas.microsoft.com/office/drawing/2014/main" val="2772085455"/>
                  </a:ext>
                </a:extLst>
              </a:tr>
              <a:tr h="370840">
                <a:tc>
                  <a:txBody>
                    <a:bodyPr/>
                    <a:lstStyle/>
                    <a:p>
                      <a:pPr rtl="0" fontAlgn="ctr"/>
                      <a:r>
                        <a:rPr lang="fr-FR" b="1">
                          <a:solidFill>
                            <a:schemeClr val="bg1"/>
                          </a:solidFill>
                          <a:effectLst/>
                        </a:rPr>
                        <a:t>Routage inter-VLAN à l'aide de commutateurs de couche 3</a:t>
                      </a:r>
                    </a:p>
                  </a:txBody>
                  <a:tcPr marL="47625" marR="47625" marT="47625" marB="47625" anchor="ctr">
                    <a:solidFill>
                      <a:schemeClr val="accent1"/>
                    </a:solidFill>
                  </a:tcPr>
                </a:tc>
                <a:tc>
                  <a:txBody>
                    <a:bodyPr/>
                    <a:lstStyle/>
                    <a:p>
                      <a:pPr rtl="0" fontAlgn="ctr"/>
                      <a:r>
                        <a:rPr lang="fr-FR" b="0">
                          <a:effectLst/>
                        </a:rPr>
                        <a:t>Configurer le routage inter-VLAN à l'aide de la commutation de couche 3.</a:t>
                      </a:r>
                    </a:p>
                  </a:txBody>
                  <a:tcPr marL="47625" marR="47625" marT="47625" marB="47625" anchor="ctr"/>
                </a:tc>
                <a:extLst>
                  <a:ext uri="{0D108BD9-81ED-4DB2-BD59-A6C34878D82A}">
                    <a16:rowId xmlns:a16="http://schemas.microsoft.com/office/drawing/2014/main" val="3228802595"/>
                  </a:ext>
                </a:extLst>
              </a:tr>
              <a:tr h="370840">
                <a:tc>
                  <a:txBody>
                    <a:bodyPr/>
                    <a:lstStyle/>
                    <a:p>
                      <a:pPr rtl="0" fontAlgn="ctr"/>
                      <a:r>
                        <a:rPr lang="fr-FR" b="1">
                          <a:solidFill>
                            <a:schemeClr val="bg1"/>
                          </a:solidFill>
                          <a:effectLst/>
                        </a:rPr>
                        <a:t>Dépannage du routage inter-VLAN</a:t>
                      </a:r>
                    </a:p>
                  </a:txBody>
                  <a:tcPr marL="47625" marR="47625" marT="47625" marB="47625" anchor="ctr">
                    <a:solidFill>
                      <a:schemeClr val="accent1"/>
                    </a:solidFill>
                  </a:tcPr>
                </a:tc>
                <a:tc>
                  <a:txBody>
                    <a:bodyPr/>
                    <a:lstStyle/>
                    <a:p>
                      <a:pPr rtl="0" fontAlgn="ctr"/>
                      <a:r>
                        <a:rPr lang="fr-FR" b="0">
                          <a:effectLst/>
                        </a:rPr>
                        <a:t>Dépanner les problèmes courants de configuration inter-VLAN</a:t>
                      </a:r>
                    </a:p>
                  </a:txBody>
                  <a:tcPr marL="47625" marR="47625" marT="47625" marB="47625" anchor="ctr"/>
                </a:tc>
                <a:extLst>
                  <a:ext uri="{0D108BD9-81ED-4DB2-BD59-A6C34878D82A}">
                    <a16:rowId xmlns:a16="http://schemas.microsoft.com/office/drawing/2014/main" val="313480994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fr-FR">
                <a:solidFill>
                  <a:schemeClr val="accent5">
                    <a:lumMod val="40000"/>
                    <a:lumOff val="60000"/>
                  </a:schemeClr>
                </a:solidFill>
              </a:rPr>
              <a:t>4.1  Fonctionnement du routage inter-VLAN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Fonctionnement du routage inter-VLAN</a:t>
            </a:r>
            <a:br>
              <a:rPr lang="en-US" dirty="0"/>
            </a:br>
            <a:r>
              <a:rPr lang="fr-FR" sz="2400"/>
              <a:t>Qu'est-ce que le routage inter-VLAN?</a:t>
            </a:r>
          </a:p>
        </p:txBody>
      </p:sp>
      <p:sp>
        <p:nvSpPr>
          <p:cNvPr id="5" name="Content Placeholder 4">
            <a:extLst>
              <a:ext uri="{FF2B5EF4-FFF2-40B4-BE49-F238E27FC236}">
                <a16:creationId xmlns:a16="http://schemas.microsoft.com/office/drawing/2014/main" id="{88A9C66E-E200-0744-A063-593632BE68AD}"/>
              </a:ext>
            </a:extLst>
          </p:cNvPr>
          <p:cNvSpPr>
            <a:spLocks noGrp="1"/>
          </p:cNvSpPr>
          <p:nvPr>
            <p:ph idx="1"/>
          </p:nvPr>
        </p:nvSpPr>
        <p:spPr>
          <a:xfrm>
            <a:off x="474662" y="731837"/>
            <a:ext cx="8280057" cy="3689897"/>
          </a:xfrm>
        </p:spPr>
        <p:txBody>
          <a:bodyPr/>
          <a:lstStyle/>
          <a:p>
            <a:pPr marL="0" indent="0" algn="l" rtl="0"/>
            <a:r>
              <a:rPr lang="fr-FR" sz="1400">
                <a:solidFill>
                  <a:srgbClr val="000000"/>
                </a:solidFill>
              </a:rPr>
              <a:t>Les VLANs sont utilisés pour segmenter des réseaux de couche 2 commutés pour diverses raisons. Quelle que soit la raison, les hôtes d'un VLAN ne peuvent pas communiquer avec les hôtes d'un autre VLAN sauf s'il existe un routeur ou un commutateur de couche 3 pour fournir des services de routage.</a:t>
            </a:r>
          </a:p>
          <a:p>
            <a:pPr marL="0" indent="0" algn="l"/>
            <a:endParaRPr lang="en-US" sz="1400" dirty="0">
              <a:solidFill>
                <a:srgbClr val="000000"/>
              </a:solidFill>
            </a:endParaRPr>
          </a:p>
          <a:p>
            <a:pPr marL="0" indent="0" algn="l" rtl="0"/>
            <a:r>
              <a:rPr lang="fr-FR" sz="1400">
                <a:solidFill>
                  <a:srgbClr val="000000"/>
                </a:solidFill>
              </a:rPr>
              <a:t>Le routage inter-VLAN est un processus d'acheminement du trafic réseau d'un VLAN à un autre.</a:t>
            </a:r>
          </a:p>
          <a:p>
            <a:pPr marL="0" indent="0" algn="l"/>
            <a:endParaRPr lang="en-US" sz="1400" dirty="0">
              <a:solidFill>
                <a:srgbClr val="000000"/>
              </a:solidFill>
            </a:endParaRPr>
          </a:p>
          <a:p>
            <a:pPr marL="0" indent="0" algn="l" rtl="0"/>
            <a:r>
              <a:rPr lang="fr-FR" sz="1400">
                <a:solidFill>
                  <a:srgbClr val="000000"/>
                </a:solidFill>
              </a:rPr>
              <a:t>Il existe 3 options de routage inter-VLAN:</a:t>
            </a:r>
          </a:p>
          <a:p>
            <a:pPr marL="358835" lvl="1" indent="-285750" rtl="0">
              <a:buFont typeface="Arial" panose="020B0604020202020204" pitchFamily="34" charset="0"/>
              <a:buChar char="•"/>
            </a:pPr>
            <a:r>
              <a:rPr lang="fr-FR" b="1">
                <a:solidFill>
                  <a:srgbClr val="000000"/>
                </a:solidFill>
              </a:rPr>
              <a:t>Routage inter-VLAN hérité</a:t>
            </a:r>
            <a:r>
              <a:rPr lang="fr-FR">
                <a:solidFill>
                  <a:srgbClr val="000000"/>
                </a:solidFill>
              </a:rPr>
              <a:t> - Il s'agit d'une solution héritée. Il n'est pas bien dimensionné. </a:t>
            </a:r>
          </a:p>
          <a:p>
            <a:pPr marL="358835" lvl="1" indent="-285750" rtl="0">
              <a:buFont typeface="Arial" panose="020B0604020202020204" pitchFamily="34" charset="0"/>
              <a:buChar char="•"/>
            </a:pPr>
            <a:r>
              <a:rPr lang="fr-FR" b="1">
                <a:solidFill>
                  <a:srgbClr val="000000"/>
                </a:solidFill>
              </a:rPr>
              <a:t>Router-on-a-Stick</a:t>
            </a:r>
            <a:r>
              <a:rPr lang="fr-FR">
                <a:solidFill>
                  <a:srgbClr val="000000"/>
                </a:solidFill>
              </a:rPr>
              <a:t> - C'est une solution acceptable pour un réseau de petite à moyenne taille.</a:t>
            </a:r>
          </a:p>
          <a:p>
            <a:pPr marL="358835" lvl="1" indent="-285750" rtl="0">
              <a:buFont typeface="Arial" panose="020B0604020202020204" pitchFamily="34" charset="0"/>
              <a:buChar char="•"/>
            </a:pPr>
            <a:r>
              <a:rPr lang="fr-FR" b="1">
                <a:solidFill>
                  <a:srgbClr val="000000"/>
                </a:solidFill>
              </a:rPr>
              <a:t>Commutateur de couche 3 utilisant des interfaces virtuelles commutées (SVIS)</a:t>
            </a:r>
            <a:r>
              <a:rPr lang="fr-FR">
                <a:solidFill>
                  <a:srgbClr val="000000"/>
                </a:solidFill>
              </a:rPr>
              <a:t> - Il s'agit de la solution la plus évolutive pour les moyennes et grandes entreprises.</a:t>
            </a:r>
          </a:p>
          <a:p>
            <a:pPr marL="0" indent="0" algn="l"/>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Fonctionnement du routage inter-VLAN</a:t>
            </a:r>
            <a:br>
              <a:rPr lang="en-US" dirty="0"/>
            </a:br>
            <a:r>
              <a:rPr lang="fr-FR" sz="2400"/>
              <a:t>Routage inter-VLAN hérité</a:t>
            </a:r>
          </a:p>
        </p:txBody>
      </p:sp>
      <p:sp>
        <p:nvSpPr>
          <p:cNvPr id="4" name="Content Placeholder 3">
            <a:extLst>
              <a:ext uri="{FF2B5EF4-FFF2-40B4-BE49-F238E27FC236}">
                <a16:creationId xmlns:a16="http://schemas.microsoft.com/office/drawing/2014/main" id="{EEC262F2-F016-904F-A7D1-E53C0815C6A2}"/>
              </a:ext>
            </a:extLst>
          </p:cNvPr>
          <p:cNvSpPr>
            <a:spLocks noGrp="1"/>
          </p:cNvSpPr>
          <p:nvPr>
            <p:ph idx="1"/>
          </p:nvPr>
        </p:nvSpPr>
        <p:spPr>
          <a:xfrm>
            <a:off x="474662" y="731837"/>
            <a:ext cx="8280057" cy="1839913"/>
          </a:xfrm>
        </p:spPr>
        <p:txBody>
          <a:bodyPr/>
          <a:lstStyle/>
          <a:p>
            <a:pPr marL="342900" indent="-342900" algn="l" rtl="0">
              <a:buFont typeface="Arial" panose="020B0604020202020204" pitchFamily="34" charset="0"/>
              <a:buChar char="•"/>
            </a:pPr>
            <a:r>
              <a:rPr lang="fr-FR" sz="1400">
                <a:solidFill>
                  <a:srgbClr val="000000"/>
                </a:solidFill>
              </a:rPr>
              <a:t>La première solution de routage inter-VLAN reposait sur l'utilisation d'un routeur avec plusieurs interfaces Ethernet. Chaque interface de routeur était connectée à un port de commutateur dans différents VLANs. Les interfaces de routeur ont servi de passerelles par défaut vers les hôtes locaux du sous-réseau VLAN.</a:t>
            </a:r>
          </a:p>
          <a:p>
            <a:pPr marL="342900" indent="-342900" algn="l" rtl="0">
              <a:buFont typeface="Arial" panose="020B0604020202020204" pitchFamily="34" charset="0"/>
              <a:buChar char="•"/>
            </a:pPr>
            <a:r>
              <a:rPr lang="fr-FR" sz="1400">
                <a:solidFill>
                  <a:srgbClr val="000000"/>
                </a:solidFill>
              </a:rPr>
              <a:t>L'ancien routage inter-VLAN utilisant des interfaces physiques fonctionne, mais il présente une limitation importante. Il n'est pas raisonnablement évolutif car les routeurs ont un nombre limité d'interfaces physiques. La nécessité de posséder une interface de routeur physique par VLAN épuise rapidement la capacité du routeur.</a:t>
            </a:r>
          </a:p>
          <a:p>
            <a:pPr marL="342900" indent="-342900" algn="l" rtl="0">
              <a:buFont typeface="Arial" panose="020B0604020202020204" pitchFamily="34" charset="0"/>
              <a:buChar char="•"/>
            </a:pPr>
            <a:r>
              <a:rPr lang="fr-FR" sz="1400" b="1">
                <a:solidFill>
                  <a:srgbClr val="000000"/>
                </a:solidFill>
              </a:rPr>
              <a:t>Remarque</a:t>
            </a:r>
            <a:r>
              <a:rPr lang="fr-FR" sz="1400">
                <a:solidFill>
                  <a:srgbClr val="000000"/>
                </a:solidFill>
              </a:rPr>
              <a:t>:Cette méthode de routage inter-VLAN n'est plus implémentée dans les réseaux commutés et est incluse à des fins d'explication uniquement.</a:t>
            </a:r>
          </a:p>
        </p:txBody>
      </p:sp>
      <p:pic>
        <p:nvPicPr>
          <p:cNvPr id="7" name="Picture 6">
            <a:extLst>
              <a:ext uri="{FF2B5EF4-FFF2-40B4-BE49-F238E27FC236}">
                <a16:creationId xmlns:a16="http://schemas.microsoft.com/office/drawing/2014/main" id="{4C68F331-22AB-E84A-B6A1-B8209A49DF1E}"/>
              </a:ext>
            </a:extLst>
          </p:cNvPr>
          <p:cNvPicPr>
            <a:picLocks noChangeAspect="1"/>
          </p:cNvPicPr>
          <p:nvPr/>
        </p:nvPicPr>
        <p:blipFill>
          <a:blip r:embed="rId3"/>
          <a:stretch>
            <a:fillRect/>
          </a:stretch>
        </p:blipFill>
        <p:spPr>
          <a:xfrm>
            <a:off x="2426389" y="2666246"/>
            <a:ext cx="3704587" cy="2023802"/>
          </a:xfrm>
          <a:prstGeom prst="rect">
            <a:avLst/>
          </a:prstGeom>
        </p:spPr>
      </p:pic>
    </p:spTree>
    <p:extLst>
      <p:ext uri="{BB962C8B-B14F-4D97-AF65-F5344CB8AC3E}">
        <p14:creationId xmlns:p14="http://schemas.microsoft.com/office/powerpoint/2010/main" val="161414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Fonctionnement du routage inter-VLAN</a:t>
            </a:r>
            <a:br>
              <a:rPr lang="en-US" dirty="0"/>
            </a:br>
            <a:r>
              <a:rPr lang="fr-FR" sz="2400"/>
              <a:t>Routage inter VLAN Router-on-a-Stick</a:t>
            </a:r>
          </a:p>
        </p:txBody>
      </p:sp>
      <p:sp>
        <p:nvSpPr>
          <p:cNvPr id="5" name="Content Placeholder 4">
            <a:extLst>
              <a:ext uri="{FF2B5EF4-FFF2-40B4-BE49-F238E27FC236}">
                <a16:creationId xmlns:a16="http://schemas.microsoft.com/office/drawing/2014/main" id="{70F2F6A6-80F2-8246-91BE-81A444BD4CE2}"/>
              </a:ext>
            </a:extLst>
          </p:cNvPr>
          <p:cNvSpPr>
            <a:spLocks noGrp="1"/>
          </p:cNvSpPr>
          <p:nvPr>
            <p:ph idx="1"/>
          </p:nvPr>
        </p:nvSpPr>
        <p:spPr>
          <a:xfrm>
            <a:off x="133004" y="731837"/>
            <a:ext cx="8621715" cy="3689897"/>
          </a:xfrm>
        </p:spPr>
        <p:txBody>
          <a:bodyPr/>
          <a:lstStyle/>
          <a:p>
            <a:pPr marL="0" indent="0" algn="l" rtl="0"/>
            <a:r>
              <a:rPr lang="fr-FR" sz="1400">
                <a:solidFill>
                  <a:srgbClr val="000000"/>
                </a:solidFill>
              </a:rPr>
              <a:t>La méthode de routage inter-VLAN 'router-on-a-stick' surmonte la limite de la méthode de routage inter-VLAN héritée. Il ne nécessite qu'une seule interface Ethernet physique pour acheminer le trafic entre plusieurs VLANs sur un réseau.</a:t>
            </a:r>
          </a:p>
          <a:p>
            <a:pPr marL="285750" indent="-285750" algn="l" rtl="0">
              <a:buFont typeface="Arial" panose="020B0604020202020204" pitchFamily="34" charset="0"/>
              <a:buChar char="•"/>
            </a:pPr>
            <a:r>
              <a:rPr lang="fr-FR" sz="1400">
                <a:solidFill>
                  <a:srgbClr val="000000"/>
                </a:solidFill>
              </a:rPr>
              <a:t>Une interface Ethernet de routeur Cisco IOS est configurée comme un trunk 802.1Q et connectée à un port de trunk sur un commutateur de couche 2. Plus précisément, l'interface du routeur est configurée à l'aide de sous-interfaces pour identifier les VLANs routables.</a:t>
            </a:r>
          </a:p>
          <a:p>
            <a:pPr marL="285750" indent="-285750" algn="l" rtl="0">
              <a:buFont typeface="Arial" panose="020B0604020202020204" pitchFamily="34" charset="0"/>
              <a:buChar char="•"/>
            </a:pPr>
            <a:r>
              <a:rPr lang="fr-FR" sz="1400">
                <a:solidFill>
                  <a:srgbClr val="000000"/>
                </a:solidFill>
              </a:rPr>
              <a:t>Les sous-interfaces configurées sont des interfaces virtuelles logicielles. Chacune est associée à une seule interface Ethernet physique. Les sous-interfaces sont configurées dans un logiciel sur un routeur. Chaque sous-interface est configurée indépendamment avec sa propre adresse IP et une attribution VLAN. Les sous-interfaces sont configurées pour différents sous-réseaux correspondant à une attribution VLAN. Cela facilite le routage logique.</a:t>
            </a:r>
          </a:p>
          <a:p>
            <a:pPr marL="285750" indent="-285750" algn="l" rtl="0">
              <a:buFont typeface="Arial" panose="020B0604020202020204" pitchFamily="34" charset="0"/>
              <a:buChar char="•"/>
            </a:pPr>
            <a:r>
              <a:rPr lang="fr-FR" sz="1400">
                <a:solidFill>
                  <a:srgbClr val="000000"/>
                </a:solidFill>
              </a:rPr>
              <a:t>Lorsque le trafic balisé VLAN entre dans l'interface du routeur, il est transféré à la sous-interface VLAN. Une fois qu'une décision de routage est prise en fonction de l'adresse du réseau IP de destination, le routeur détermine l'interface de sortie du trafic. Si l'interface de sortie est configurée en tant que sous-interface 802.1q, les blocs de données sont étiquetés VLAN avec le nouveau VLAN et renvoyés vers l'interface physique</a:t>
            </a:r>
          </a:p>
          <a:p>
            <a:pPr marL="0" indent="0" algn="l" rtl="0"/>
            <a:r>
              <a:rPr lang="fr-FR" sz="1400" b="1">
                <a:solidFill>
                  <a:srgbClr val="000000"/>
                </a:solidFill>
              </a:rPr>
              <a:t>Remarque</a:t>
            </a:r>
            <a:r>
              <a:rPr lang="fr-FR" sz="1400">
                <a:solidFill>
                  <a:srgbClr val="000000"/>
                </a:solidFill>
              </a:rPr>
              <a:t>: la méthode router-on-a-stick de routage inter-VLAN ne va pas au-delà de 50 VLAN</a:t>
            </a:r>
            <a:r>
              <a:rPr lang="fr-FR" sz="1600">
                <a:solidFill>
                  <a:srgbClr val="000000"/>
                </a:solidFill>
              </a:rPr>
              <a:t>.</a:t>
            </a:r>
          </a:p>
        </p:txBody>
      </p:sp>
    </p:spTree>
    <p:extLst>
      <p:ext uri="{BB962C8B-B14F-4D97-AF65-F5344CB8AC3E}">
        <p14:creationId xmlns:p14="http://schemas.microsoft.com/office/powerpoint/2010/main" val="16828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Fonctionnement du routage inter-VLAN</a:t>
            </a:r>
            <a:br>
              <a:rPr lang="en-US" dirty="0"/>
            </a:br>
            <a:r>
              <a:rPr lang="fr-FR" sz="2400"/>
              <a:t>Routage inter-VLAN sur un commutateur de couche 3</a:t>
            </a:r>
          </a:p>
        </p:txBody>
      </p:sp>
      <p:sp>
        <p:nvSpPr>
          <p:cNvPr id="4" name="Content Placeholder 3">
            <a:extLst>
              <a:ext uri="{FF2B5EF4-FFF2-40B4-BE49-F238E27FC236}">
                <a16:creationId xmlns:a16="http://schemas.microsoft.com/office/drawing/2014/main" id="{48826254-EE24-7943-9316-7EFCA38FE816}"/>
              </a:ext>
            </a:extLst>
          </p:cNvPr>
          <p:cNvSpPr>
            <a:spLocks noGrp="1"/>
          </p:cNvSpPr>
          <p:nvPr>
            <p:ph idx="1"/>
          </p:nvPr>
        </p:nvSpPr>
        <p:spPr>
          <a:xfrm>
            <a:off x="474662" y="731838"/>
            <a:ext cx="8280057" cy="1337626"/>
          </a:xfrm>
        </p:spPr>
        <p:txBody>
          <a:bodyPr/>
          <a:lstStyle/>
          <a:p>
            <a:pPr marL="0" indent="0" algn="l" rtl="0"/>
            <a:r>
              <a:rPr lang="fr-FR" sz="1400">
                <a:solidFill>
                  <a:srgbClr val="000000"/>
                </a:solidFill>
              </a:rPr>
              <a:t>La méthode moderne d'exécution du routage inter-VLAN consiste à utiliser des commutateurs de couche 3 et des interfaces virtuelles commutées (SVI). Une interface SVI est une interface virtuelle configurée dans un commutateur de couche 3, comme illustré dans la figure.</a:t>
            </a:r>
          </a:p>
          <a:p>
            <a:pPr marL="0" indent="0" algn="l"/>
            <a:endParaRPr lang="en-US" sz="1400" b="1" dirty="0">
              <a:solidFill>
                <a:srgbClr val="000000"/>
              </a:solidFill>
            </a:endParaRPr>
          </a:p>
          <a:p>
            <a:pPr marL="0" indent="0" algn="l" rtl="0"/>
            <a:r>
              <a:rPr lang="fr-FR" sz="1400" b="1">
                <a:solidFill>
                  <a:srgbClr val="000000"/>
                </a:solidFill>
              </a:rPr>
              <a:t>Remarque</a:t>
            </a:r>
            <a:r>
              <a:rPr lang="fr-FR" sz="1400">
                <a:solidFill>
                  <a:srgbClr val="000000"/>
                </a:solidFill>
              </a:rPr>
              <a:t>: Un commutateur de couche 3 est également appelé commutateur multicouche car il fonctionne sur les couches 2 et 3. Cependant, dans ce cours, nous utilisons le terme commutateur de couche 3. </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25B6DF6E-1A76-DA43-AD91-742D3B35BFA4}"/>
              </a:ext>
            </a:extLst>
          </p:cNvPr>
          <p:cNvPicPr>
            <a:picLocks noChangeAspect="1"/>
          </p:cNvPicPr>
          <p:nvPr/>
        </p:nvPicPr>
        <p:blipFill>
          <a:blip r:embed="rId3"/>
          <a:stretch>
            <a:fillRect/>
          </a:stretch>
        </p:blipFill>
        <p:spPr>
          <a:xfrm>
            <a:off x="2470150" y="2268969"/>
            <a:ext cx="4203700" cy="2501900"/>
          </a:xfrm>
          <a:prstGeom prst="rect">
            <a:avLst/>
          </a:prstGeom>
        </p:spPr>
      </p:pic>
    </p:spTree>
    <p:extLst>
      <p:ext uri="{BB962C8B-B14F-4D97-AF65-F5344CB8AC3E}">
        <p14:creationId xmlns:p14="http://schemas.microsoft.com/office/powerpoint/2010/main" val="383894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Fonctionnement du routage inter-VLAN</a:t>
            </a:r>
            <a:br>
              <a:rPr lang="en-US" dirty="0"/>
            </a:br>
            <a:r>
              <a:rPr lang="fr-FR" sz="2400"/>
              <a:t>Routage inter-VLAN sur un commutateur de couche 3 (suite)</a:t>
            </a:r>
          </a:p>
        </p:txBody>
      </p:sp>
      <p:sp>
        <p:nvSpPr>
          <p:cNvPr id="5" name="Content Placeholder 4">
            <a:extLst>
              <a:ext uri="{FF2B5EF4-FFF2-40B4-BE49-F238E27FC236}">
                <a16:creationId xmlns:a16="http://schemas.microsoft.com/office/drawing/2014/main" id="{3AA16A1B-27DD-E847-9D2D-EC7E3FD04156}"/>
              </a:ext>
            </a:extLst>
          </p:cNvPr>
          <p:cNvSpPr>
            <a:spLocks noGrp="1"/>
          </p:cNvSpPr>
          <p:nvPr>
            <p:ph idx="1"/>
          </p:nvPr>
        </p:nvSpPr>
        <p:spPr>
          <a:xfrm>
            <a:off x="474662" y="731837"/>
            <a:ext cx="8280057" cy="3689897"/>
          </a:xfrm>
        </p:spPr>
        <p:txBody>
          <a:bodyPr/>
          <a:lstStyle/>
          <a:p>
            <a:pPr marL="0" indent="0" algn="l" rtl="0"/>
            <a:r>
              <a:rPr lang="fr-FR" sz="1400">
                <a:solidFill>
                  <a:srgbClr val="000000"/>
                </a:solidFill>
              </a:rPr>
              <a:t>Les SVI inter-VLAN sont créés de la même manière que l'interface VLAN de gestion est configurée. Une interface SVI est créée pour chaque VLAN existant sur le commutateur. Bien que virtuel, le SVI exécute les mêmes fonctions pour le VLAN qu'une interface de routeur le ferait. Plus précisément, il assure le traitement de couche 3 des paquets vers ou depuis tous les ports de commutateur associés à ce VLAN.</a:t>
            </a:r>
          </a:p>
          <a:p>
            <a:pPr marL="0" indent="0" algn="l"/>
            <a:endParaRPr lang="en-US" sz="1400" dirty="0">
              <a:solidFill>
                <a:srgbClr val="000000"/>
              </a:solidFill>
            </a:endParaRPr>
          </a:p>
          <a:p>
            <a:pPr marL="0" indent="0" algn="l" rtl="0"/>
            <a:r>
              <a:rPr lang="fr-FR" sz="1400">
                <a:solidFill>
                  <a:srgbClr val="000000"/>
                </a:solidFill>
              </a:rPr>
              <a:t>Voici les avantages de l'utilisation de commutateurs de couche 3 pour le routage inter-VLAN :</a:t>
            </a:r>
          </a:p>
          <a:p>
            <a:pPr marL="415985" lvl="1" indent="-342900" rtl="0">
              <a:buFont typeface="Arial" panose="020B0604020202020204" pitchFamily="34" charset="0"/>
              <a:buChar char="•"/>
            </a:pPr>
            <a:r>
              <a:rPr lang="fr-FR">
                <a:solidFill>
                  <a:srgbClr val="000000"/>
                </a:solidFill>
              </a:rPr>
              <a:t>Ils sont beaucoup plus rapides que les routeurs sur bâton car tout est commuté et acheminé par le matériel.</a:t>
            </a:r>
          </a:p>
          <a:p>
            <a:pPr marL="415985" lvl="1" indent="-342900" rtl="0">
              <a:buFont typeface="Arial" panose="020B0604020202020204" pitchFamily="34" charset="0"/>
              <a:buChar char="•"/>
            </a:pPr>
            <a:r>
              <a:rPr lang="fr-FR">
                <a:solidFill>
                  <a:srgbClr val="000000"/>
                </a:solidFill>
              </a:rPr>
              <a:t>Il n'est pas nécessaire d'utiliser des liaisons externes entre le commutateur et le routeur pour le routage.</a:t>
            </a:r>
          </a:p>
          <a:p>
            <a:pPr marL="415985" lvl="1" indent="-342900" rtl="0">
              <a:buFont typeface="Arial" panose="020B0604020202020204" pitchFamily="34" charset="0"/>
              <a:buChar char="•"/>
            </a:pPr>
            <a:r>
              <a:rPr lang="fr-FR">
                <a:solidFill>
                  <a:srgbClr val="000000"/>
                </a:solidFill>
              </a:rPr>
              <a:t>Ils ne sont pas limités à une liaison, car les canaux EtherChannels de couche 2 peuvent être utilisés comme liaisons de trunk entre les commutateurs pour augmenter la bande passante.</a:t>
            </a:r>
          </a:p>
          <a:p>
            <a:pPr marL="415985" lvl="1" indent="-342900" rtl="0">
              <a:buFont typeface="Arial" panose="020B0604020202020204" pitchFamily="34" charset="0"/>
              <a:buChar char="•"/>
            </a:pPr>
            <a:r>
              <a:rPr lang="fr-FR">
                <a:solidFill>
                  <a:srgbClr val="000000"/>
                </a:solidFill>
              </a:rPr>
              <a:t>La latence est bien plus faible, car les données n'ont pas besoin de quitter le commutateur pour être acheminées vers un autre réseau.</a:t>
            </a:r>
          </a:p>
          <a:p>
            <a:pPr marL="415985" lvl="1" indent="-342900" rtl="0">
              <a:buFont typeface="Arial" panose="020B0604020202020204" pitchFamily="34" charset="0"/>
              <a:buChar char="•"/>
            </a:pPr>
            <a:r>
              <a:rPr lang="fr-FR">
                <a:solidFill>
                  <a:srgbClr val="000000"/>
                </a:solidFill>
              </a:rPr>
              <a:t>Ils sont plus souvent déployés dans un réseau local de campus que les routeurs.</a:t>
            </a:r>
          </a:p>
          <a:p>
            <a:pPr marL="342900" indent="-342900" algn="l" rtl="0">
              <a:buFont typeface="Arial" panose="020B0604020202020204" pitchFamily="34" charset="0"/>
              <a:buChar char="•"/>
            </a:pPr>
            <a:r>
              <a:rPr lang="fr-FR" sz="1400">
                <a:solidFill>
                  <a:srgbClr val="000000"/>
                </a:solidFill>
              </a:rPr>
              <a:t>Le seul inconvénient est que les commutateurs de couche 3 sont plus chers.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7351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4.2 Routage inter-VLAN «Router-on-a-Stick»</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Contenu pédagogique de l'instructeur - Guide de planification du module 4</a:t>
            </a:r>
          </a:p>
        </p:txBody>
      </p:sp>
      <p:sp>
        <p:nvSpPr>
          <p:cNvPr id="4099" name="Rectangle 34"/>
          <p:cNvSpPr>
            <a:spLocks noGrp="1" noChangeArrowheads="1"/>
          </p:cNvSpPr>
          <p:nvPr>
            <p:ph idx="1"/>
          </p:nvPr>
        </p:nvSpPr>
        <p:spPr>
          <a:xfrm>
            <a:off x="145357" y="808180"/>
            <a:ext cx="8325312" cy="3193936"/>
          </a:xfrm>
        </p:spPr>
        <p:txBody>
          <a:bodyPr/>
          <a:lstStyle/>
          <a:p>
            <a:pPr marL="0" indent="0" rtl="0">
              <a:buNone/>
            </a:pPr>
            <a:r>
              <a:rPr lang="fr-FR"/>
              <a:t>Cette présentation PowerPoint est divisée en deux parties :</a:t>
            </a:r>
          </a:p>
          <a:p>
            <a:pPr rtl="0">
              <a:buFont typeface="Arial" panose="020B0604020202020204" pitchFamily="34" charset="0"/>
              <a:buChar char="•"/>
            </a:pPr>
            <a:r>
              <a:rPr lang="fr-FR"/>
              <a:t>Guide de planification de l'enseignant</a:t>
            </a:r>
          </a:p>
          <a:p>
            <a:pPr lvl="1" rtl="0">
              <a:buFont typeface="Arial" panose="020B0604020202020204" pitchFamily="34" charset="0"/>
              <a:buChar char="•"/>
            </a:pPr>
            <a:r>
              <a:rPr lang="fr-FR"/>
              <a:t>Informations pour vous aider à vous familiariser avec le module</a:t>
            </a:r>
          </a:p>
          <a:p>
            <a:pPr lvl="1" rtl="0">
              <a:buFont typeface="Arial" panose="020B0604020202020204" pitchFamily="34" charset="0"/>
              <a:buChar char="•"/>
            </a:pPr>
            <a:r>
              <a:rPr lang="fr-FR"/>
              <a:t>Outils pédagogiques</a:t>
            </a:r>
          </a:p>
          <a:p>
            <a:pPr rtl="0">
              <a:buFont typeface="Arial" panose="020B0604020202020204" pitchFamily="34" charset="0"/>
              <a:buChar char="•"/>
            </a:pPr>
            <a:r>
              <a:rPr lang="fr-FR"/>
              <a:t>Présentation en classe pour le formateur</a:t>
            </a:r>
          </a:p>
          <a:p>
            <a:pPr lvl="1" rtl="0"/>
            <a:r>
              <a:rPr lang="fr-FR"/>
              <a:t>Diapositives facultatives que vous pouvez utiliser en classe</a:t>
            </a:r>
          </a:p>
          <a:p>
            <a:pPr lvl="1" rtl="0"/>
            <a:r>
              <a:rPr lang="fr-FR"/>
              <a:t>Commence à la diapositive 11</a:t>
            </a:r>
          </a:p>
          <a:p>
            <a:pPr marL="142875" lvl="1" indent="0" algn="ctr" rtl="0">
              <a:buNone/>
            </a:pPr>
            <a:r>
              <a:rPr lang="fr-FR" sz="1600" b="1"/>
              <a:t>Remarque </a:t>
            </a:r>
            <a:r>
              <a:rPr lang="fr-FR" sz="1600"/>
              <a:t>: supprimez le guide de planification de cette présentation avant de la partager.</a:t>
            </a:r>
          </a:p>
          <a:p>
            <a:pPr marL="0" indent="0" rtl="0">
              <a:buNone/>
            </a:pPr>
            <a:r>
              <a:rPr lang="fr-FR" sz="1600" b="1">
                <a:solidFill>
                  <a:schemeClr val="accent4"/>
                </a:solidFill>
              </a:rPr>
              <a:t>Pour obtenir de l'aide et des ressources supplémentaires, consultez la page d'accueil de l'instructeur et les ressources du cours pour ce cours. Vous pouvez également visiter le site de développement professionnel sur netacad.com, la page Facebook officielle de Cisco Networking Academy ou le groupe FB Instructor Only.</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Router-on-a-Stick Inter-VLAN Routing</a:t>
            </a:r>
            <a:br>
              <a:rPr lang="en-US" dirty="0"/>
            </a:br>
            <a:r>
              <a:rPr lang="fr-FR" sz="2400"/>
              <a:t>Router-on-a-Stick Scénario</a:t>
            </a:r>
          </a:p>
        </p:txBody>
      </p:sp>
      <p:sp>
        <p:nvSpPr>
          <p:cNvPr id="5" name="Content Placeholder 4">
            <a:extLst>
              <a:ext uri="{FF2B5EF4-FFF2-40B4-BE49-F238E27FC236}">
                <a16:creationId xmlns:a16="http://schemas.microsoft.com/office/drawing/2014/main" id="{AD030DC4-1A05-F245-A1D3-947A824F51CC}"/>
              </a:ext>
            </a:extLst>
          </p:cNvPr>
          <p:cNvSpPr>
            <a:spLocks noGrp="1"/>
          </p:cNvSpPr>
          <p:nvPr>
            <p:ph idx="1"/>
          </p:nvPr>
        </p:nvSpPr>
        <p:spPr>
          <a:xfrm>
            <a:off x="323850" y="731837"/>
            <a:ext cx="5288213" cy="3689897"/>
          </a:xfrm>
        </p:spPr>
        <p:txBody>
          <a:bodyPr/>
          <a:lstStyle/>
          <a:p>
            <a:pPr marL="342900" indent="-342900" algn="l" rtl="0">
              <a:buFont typeface="Arial" panose="020B0604020202020204" pitchFamily="34" charset="0"/>
              <a:buChar char="•"/>
            </a:pPr>
            <a:r>
              <a:rPr lang="fr-FR" sz="1400">
                <a:solidFill>
                  <a:srgbClr val="000000"/>
                </a:solidFill>
              </a:rPr>
              <a:t>Sur la figure, l'interface R1 GigabiteEthernet 0/0/1 est connectée au port S1 FastEthernet 0/5. Le port S1 FastEthernet 0/1 est connecté au port S2 FastEthernet 0/1. Il s'agit de liaisons de trunk qui sont nécessaires pour transférer le trafic au sein des VLANs et entre ceux-ci.</a:t>
            </a:r>
          </a:p>
          <a:p>
            <a:pPr marL="342900" indent="-342900" algn="l" rtl="0">
              <a:buFont typeface="Arial" panose="020B0604020202020204" pitchFamily="34" charset="0"/>
              <a:buChar char="•"/>
            </a:pPr>
            <a:r>
              <a:rPr lang="fr-FR" sz="1400">
                <a:solidFill>
                  <a:srgbClr val="000000"/>
                </a:solidFill>
              </a:rPr>
              <a:t>Pour router entre les VLANs, l'interface R1 GigabitEthernet 0/0/1 est logiquement divisée en trois sous-interfaces, comme indiqué dans le tableau. Le tableau indique également les trois VLANs qui seront configurés sur les commutateurs.</a:t>
            </a:r>
          </a:p>
          <a:p>
            <a:pPr marL="342900" indent="-342900" algn="l" rtl="0">
              <a:buFont typeface="Arial" panose="020B0604020202020204" pitchFamily="34" charset="0"/>
              <a:buChar char="•"/>
            </a:pPr>
            <a:r>
              <a:rPr lang="fr-FR" sz="1400">
                <a:solidFill>
                  <a:srgbClr val="000000"/>
                </a:solidFill>
              </a:rPr>
              <a:t>Supposons que R1, S1 et S2 ont des configurations de base initiales. Actuellement, PC1 et PC2 ne peuvent pas effectuer de </a:t>
            </a:r>
            <a:r>
              <a:rPr lang="fr-FR" sz="1400" b="1">
                <a:solidFill>
                  <a:srgbClr val="000000"/>
                </a:solidFill>
              </a:rPr>
              <a:t>ping</a:t>
            </a:r>
            <a:r>
              <a:rPr lang="fr-FR" sz="1400">
                <a:solidFill>
                  <a:srgbClr val="000000"/>
                </a:solidFill>
              </a:rPr>
              <a:t> mutuellement parce qu'ils se trouvent sur des réseaux distincts. Seuls S1 et S2 peuvents'envoyer des </a:t>
            </a:r>
            <a:r>
              <a:rPr lang="fr-FR" sz="1400" b="1">
                <a:solidFill>
                  <a:srgbClr val="000000"/>
                </a:solidFill>
              </a:rPr>
              <a:t>pings</a:t>
            </a:r>
            <a:r>
              <a:rPr lang="fr-FR" sz="1400">
                <a:solidFill>
                  <a:srgbClr val="000000"/>
                </a:solidFill>
              </a:rPr>
              <a:t> mutuellement, mais ils sont inaccessibles par PC1 ou PC2 car ils sont également sur des réseaux différents.</a:t>
            </a:r>
          </a:p>
          <a:p>
            <a:pPr marL="342900" indent="-342900" algn="l" rtl="0">
              <a:buFont typeface="Arial" panose="020B0604020202020204" pitchFamily="34" charset="0"/>
              <a:buChar char="•"/>
            </a:pPr>
            <a:r>
              <a:rPr lang="fr-FR" sz="1400">
                <a:solidFill>
                  <a:srgbClr val="000000"/>
                </a:solidFill>
              </a:rPr>
              <a:t>Pour permettre aux périphériques de s'envoyer des pings, les commutateurs doivent être configurés avec des VLANs et des trunkings, et le routeur doit être configuré pour le routage inter-VLAN.</a:t>
            </a:r>
          </a:p>
          <a:p>
            <a:pPr marL="342900" indent="-342900" algn="l">
              <a:buFont typeface="Arial" panose="020B0604020202020204" pitchFamily="34" charset="0"/>
              <a:buChar char="•"/>
            </a:pPr>
            <a:endParaRPr lang="en-US" sz="1400" dirty="0">
              <a:solidFill>
                <a:srgbClr val="000000"/>
              </a:solidFill>
            </a:endParaRPr>
          </a:p>
        </p:txBody>
      </p:sp>
      <p:graphicFrame>
        <p:nvGraphicFramePr>
          <p:cNvPr id="6" name="Table 5">
            <a:extLst>
              <a:ext uri="{FF2B5EF4-FFF2-40B4-BE49-F238E27FC236}">
                <a16:creationId xmlns:a16="http://schemas.microsoft.com/office/drawing/2014/main" id="{3C52B408-540D-0241-BBC9-5AFB70668F1F}"/>
              </a:ext>
            </a:extLst>
          </p:cNvPr>
          <p:cNvGraphicFramePr>
            <a:graphicFrameLocks noGrp="1"/>
          </p:cNvGraphicFramePr>
          <p:nvPr>
            <p:extLst>
              <p:ext uri="{D42A27DB-BD31-4B8C-83A1-F6EECF244321}">
                <p14:modId xmlns:p14="http://schemas.microsoft.com/office/powerpoint/2010/main" val="678230208"/>
              </p:ext>
            </p:extLst>
          </p:nvPr>
        </p:nvGraphicFramePr>
        <p:xfrm>
          <a:off x="5719106" y="3423683"/>
          <a:ext cx="2994000" cy="1306892"/>
        </p:xfrm>
        <a:graphic>
          <a:graphicData uri="http://schemas.openxmlformats.org/drawingml/2006/table">
            <a:tbl>
              <a:tblPr firstRow="1" bandRow="1">
                <a:tableStyleId>{5C22544A-7EE6-4342-B048-85BDC9FD1C3A}</a:tableStyleId>
              </a:tblPr>
              <a:tblGrid>
                <a:gridCol w="1145004">
                  <a:extLst>
                    <a:ext uri="{9D8B030D-6E8A-4147-A177-3AD203B41FA5}">
                      <a16:colId xmlns:a16="http://schemas.microsoft.com/office/drawing/2014/main" val="2537369461"/>
                    </a:ext>
                  </a:extLst>
                </a:gridCol>
                <a:gridCol w="538661">
                  <a:extLst>
                    <a:ext uri="{9D8B030D-6E8A-4147-A177-3AD203B41FA5}">
                      <a16:colId xmlns:a16="http://schemas.microsoft.com/office/drawing/2014/main" val="26083547"/>
                    </a:ext>
                  </a:extLst>
                </a:gridCol>
                <a:gridCol w="1310335">
                  <a:extLst>
                    <a:ext uri="{9D8B030D-6E8A-4147-A177-3AD203B41FA5}">
                      <a16:colId xmlns:a16="http://schemas.microsoft.com/office/drawing/2014/main" val="225096973"/>
                    </a:ext>
                  </a:extLst>
                </a:gridCol>
              </a:tblGrid>
              <a:tr h="326723">
                <a:tc>
                  <a:txBody>
                    <a:bodyPr/>
                    <a:lstStyle/>
                    <a:p>
                      <a:pPr algn="l" rtl="0" fontAlgn="ctr"/>
                      <a:r>
                        <a:rPr lang="fr-FR" sz="1200" b="1">
                          <a:effectLst/>
                        </a:rPr>
                        <a:t>Sous-interfaces</a:t>
                      </a:r>
                    </a:p>
                  </a:txBody>
                  <a:tcPr marL="47625" marR="47625" marT="47625" marB="47625" anchor="ctr"/>
                </a:tc>
                <a:tc>
                  <a:txBody>
                    <a:bodyPr/>
                    <a:lstStyle/>
                    <a:p>
                      <a:pPr algn="l" rtl="0" fontAlgn="ctr"/>
                      <a:r>
                        <a:rPr lang="fr-FR" sz="1200" b="1">
                          <a:effectLst/>
                        </a:rPr>
                        <a:t>VLAN</a:t>
                      </a:r>
                    </a:p>
                  </a:txBody>
                  <a:tcPr marL="47625" marR="47625" marT="47625" marB="47625" anchor="ctr"/>
                </a:tc>
                <a:tc>
                  <a:txBody>
                    <a:bodyPr/>
                    <a:lstStyle/>
                    <a:p>
                      <a:pPr algn="l" rtl="0" fontAlgn="ctr"/>
                      <a:r>
                        <a:rPr lang="fr-FR" sz="1200" b="1">
                          <a:effectLst/>
                        </a:rPr>
                        <a:t>Adresse IP</a:t>
                      </a:r>
                    </a:p>
                  </a:txBody>
                  <a:tcPr marL="47625" marR="47625" marT="47625" marB="47625" anchor="ctr"/>
                </a:tc>
                <a:extLst>
                  <a:ext uri="{0D108BD9-81ED-4DB2-BD59-A6C34878D82A}">
                    <a16:rowId xmlns:a16="http://schemas.microsoft.com/office/drawing/2014/main" val="3852578632"/>
                  </a:ext>
                </a:extLst>
              </a:tr>
              <a:tr h="326723">
                <a:tc>
                  <a:txBody>
                    <a:bodyPr/>
                    <a:lstStyle/>
                    <a:p>
                      <a:pPr rtl="0" fontAlgn="ctr"/>
                      <a:r>
                        <a:rPr lang="fr-FR" sz="1200" b="0">
                          <a:effectLst/>
                        </a:rPr>
                        <a:t>G0/0/1.10</a:t>
                      </a:r>
                    </a:p>
                  </a:txBody>
                  <a:tcPr marL="47625" marR="47625" marT="47625" marB="47625" anchor="ctr"/>
                </a:tc>
                <a:tc>
                  <a:txBody>
                    <a:bodyPr/>
                    <a:lstStyle/>
                    <a:p>
                      <a:pPr rtl="0" fontAlgn="ctr"/>
                      <a:r>
                        <a:rPr lang="fr-FR" sz="1200" b="0">
                          <a:effectLst/>
                        </a:rPr>
                        <a:t>10</a:t>
                      </a:r>
                    </a:p>
                  </a:txBody>
                  <a:tcPr marL="47625" marR="47625" marT="47625" marB="47625" anchor="ctr"/>
                </a:tc>
                <a:tc>
                  <a:txBody>
                    <a:bodyPr/>
                    <a:lstStyle/>
                    <a:p>
                      <a:pPr rtl="0" fontAlgn="ctr"/>
                      <a:r>
                        <a:rPr lang="fr-FR" sz="1200" b="0">
                          <a:effectLst/>
                        </a:rPr>
                        <a:t>192.168.10.1/24</a:t>
                      </a:r>
                    </a:p>
                  </a:txBody>
                  <a:tcPr marL="47625" marR="47625" marT="47625" marB="47625" anchor="ctr"/>
                </a:tc>
                <a:extLst>
                  <a:ext uri="{0D108BD9-81ED-4DB2-BD59-A6C34878D82A}">
                    <a16:rowId xmlns:a16="http://schemas.microsoft.com/office/drawing/2014/main" val="2387607961"/>
                  </a:ext>
                </a:extLst>
              </a:tr>
              <a:tr h="326723">
                <a:tc>
                  <a:txBody>
                    <a:bodyPr/>
                    <a:lstStyle/>
                    <a:p>
                      <a:pPr rtl="0" fontAlgn="ctr"/>
                      <a:r>
                        <a:rPr lang="fr-FR" sz="1200" b="0">
                          <a:effectLst/>
                        </a:rPr>
                        <a:t>G0/0/1.20</a:t>
                      </a:r>
                    </a:p>
                  </a:txBody>
                  <a:tcPr marL="47625" marR="47625" marT="47625" marB="47625" anchor="ctr"/>
                </a:tc>
                <a:tc>
                  <a:txBody>
                    <a:bodyPr/>
                    <a:lstStyle/>
                    <a:p>
                      <a:pPr rtl="0" fontAlgn="ctr"/>
                      <a:r>
                        <a:rPr lang="fr-FR" sz="1200" b="0">
                          <a:effectLst/>
                        </a:rPr>
                        <a:t>20</a:t>
                      </a:r>
                    </a:p>
                  </a:txBody>
                  <a:tcPr marL="47625" marR="47625" marT="47625" marB="47625" anchor="ctr"/>
                </a:tc>
                <a:tc>
                  <a:txBody>
                    <a:bodyPr/>
                    <a:lstStyle/>
                    <a:p>
                      <a:pPr rtl="0" fontAlgn="ctr"/>
                      <a:r>
                        <a:rPr lang="fr-FR" sz="1200" b="0">
                          <a:effectLst/>
                        </a:rPr>
                        <a:t>192.168.20.1/24</a:t>
                      </a:r>
                    </a:p>
                  </a:txBody>
                  <a:tcPr marL="47625" marR="47625" marT="47625" marB="47625" anchor="ctr"/>
                </a:tc>
                <a:extLst>
                  <a:ext uri="{0D108BD9-81ED-4DB2-BD59-A6C34878D82A}">
                    <a16:rowId xmlns:a16="http://schemas.microsoft.com/office/drawing/2014/main" val="2807812519"/>
                  </a:ext>
                </a:extLst>
              </a:tr>
              <a:tr h="326723">
                <a:tc>
                  <a:txBody>
                    <a:bodyPr/>
                    <a:lstStyle/>
                    <a:p>
                      <a:pPr rtl="0" fontAlgn="ctr"/>
                      <a:r>
                        <a:rPr lang="fr-FR" sz="1200" b="0">
                          <a:effectLst/>
                        </a:rPr>
                        <a:t>G0/0/1.30</a:t>
                      </a:r>
                    </a:p>
                  </a:txBody>
                  <a:tcPr marL="47625" marR="47625" marT="47625" marB="47625" anchor="ctr"/>
                </a:tc>
                <a:tc>
                  <a:txBody>
                    <a:bodyPr/>
                    <a:lstStyle/>
                    <a:p>
                      <a:pPr rtl="0" fontAlgn="ctr"/>
                      <a:r>
                        <a:rPr lang="fr-FR" sz="1200" b="0">
                          <a:effectLst/>
                        </a:rPr>
                        <a:t>99</a:t>
                      </a:r>
                    </a:p>
                  </a:txBody>
                  <a:tcPr marL="47625" marR="47625" marT="47625" marB="47625" anchor="ctr"/>
                </a:tc>
                <a:tc>
                  <a:txBody>
                    <a:bodyPr/>
                    <a:lstStyle/>
                    <a:p>
                      <a:pPr rtl="0" fontAlgn="ctr"/>
                      <a:r>
                        <a:rPr lang="fr-FR" sz="1200" b="0">
                          <a:effectLst/>
                        </a:rPr>
                        <a:t>192.168.99.1/24</a:t>
                      </a:r>
                    </a:p>
                  </a:txBody>
                  <a:tcPr marL="47625" marR="47625" marT="47625" marB="47625" anchor="ctr"/>
                </a:tc>
                <a:extLst>
                  <a:ext uri="{0D108BD9-81ED-4DB2-BD59-A6C34878D82A}">
                    <a16:rowId xmlns:a16="http://schemas.microsoft.com/office/drawing/2014/main" val="761456729"/>
                  </a:ext>
                </a:extLst>
              </a:tr>
            </a:tbl>
          </a:graphicData>
        </a:graphic>
      </p:graphicFrame>
      <p:pic>
        <p:nvPicPr>
          <p:cNvPr id="8" name="Picture 7">
            <a:extLst>
              <a:ext uri="{FF2B5EF4-FFF2-40B4-BE49-F238E27FC236}">
                <a16:creationId xmlns:a16="http://schemas.microsoft.com/office/drawing/2014/main" id="{98836081-C83E-3545-81F8-FACEAC8AB6A8}"/>
              </a:ext>
            </a:extLst>
          </p:cNvPr>
          <p:cNvPicPr>
            <a:picLocks noChangeAspect="1"/>
          </p:cNvPicPr>
          <p:nvPr/>
        </p:nvPicPr>
        <p:blipFill>
          <a:blip r:embed="rId3"/>
          <a:stretch>
            <a:fillRect/>
          </a:stretch>
        </p:blipFill>
        <p:spPr>
          <a:xfrm>
            <a:off x="5612063" y="599151"/>
            <a:ext cx="3208087" cy="2743759"/>
          </a:xfrm>
          <a:prstGeom prst="rect">
            <a:avLst/>
          </a:prstGeom>
        </p:spPr>
      </p:pic>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Routage inter-VLAN «Router-on-a-Stick»</a:t>
            </a:r>
            <a:br>
              <a:rPr lang="en-US" dirty="0"/>
            </a:br>
            <a:r>
              <a:rPr lang="fr-FR" sz="2400"/>
              <a:t>Configuration du VLAN S1 et du trunking</a:t>
            </a:r>
          </a:p>
        </p:txBody>
      </p:sp>
      <p:sp>
        <p:nvSpPr>
          <p:cNvPr id="4" name="Content Placeholder 3">
            <a:extLst>
              <a:ext uri="{FF2B5EF4-FFF2-40B4-BE49-F238E27FC236}">
                <a16:creationId xmlns:a16="http://schemas.microsoft.com/office/drawing/2014/main" id="{A204EDD0-0F2F-A94F-AFC5-165ECF2B5ED7}"/>
              </a:ext>
            </a:extLst>
          </p:cNvPr>
          <p:cNvSpPr>
            <a:spLocks noGrp="1"/>
          </p:cNvSpPr>
          <p:nvPr>
            <p:ph idx="1"/>
          </p:nvPr>
        </p:nvSpPr>
        <p:spPr>
          <a:xfrm>
            <a:off x="474662" y="731837"/>
            <a:ext cx="8280057" cy="3689897"/>
          </a:xfrm>
        </p:spPr>
        <p:txBody>
          <a:bodyPr/>
          <a:lstStyle/>
          <a:p>
            <a:pPr marL="0" indent="0" algn="l" rtl="0"/>
            <a:r>
              <a:rPr lang="fr-FR" sz="1800">
                <a:solidFill>
                  <a:srgbClr val="000000"/>
                </a:solidFill>
              </a:rPr>
              <a:t>Effectuez les étapes suivantes pour configurer S1 avec les VLANs et le trunking :</a:t>
            </a:r>
          </a:p>
          <a:p>
            <a:pPr marL="342900" indent="-342900" algn="l" rtl="0">
              <a:buFont typeface="Arial" panose="020B0604020202020204" pitchFamily="34" charset="0"/>
              <a:buChar char="•"/>
            </a:pPr>
            <a:r>
              <a:rPr lang="fr-FR" sz="1800" b="1">
                <a:solidFill>
                  <a:srgbClr val="000000"/>
                </a:solidFill>
              </a:rPr>
              <a:t>Étape 1</a:t>
            </a:r>
            <a:r>
              <a:rPr lang="fr-FR" sz="1800">
                <a:solidFill>
                  <a:srgbClr val="000000"/>
                </a:solidFill>
              </a:rPr>
              <a:t>. Créez et nommez les VLANs.</a:t>
            </a:r>
          </a:p>
          <a:p>
            <a:pPr marL="342900" indent="-342900" algn="l" rtl="0">
              <a:buFont typeface="Arial" panose="020B0604020202020204" pitchFamily="34" charset="0"/>
              <a:buChar char="•"/>
            </a:pPr>
            <a:r>
              <a:rPr lang="fr-FR" sz="1800" b="1">
                <a:solidFill>
                  <a:srgbClr val="000000"/>
                </a:solidFill>
              </a:rPr>
              <a:t>Étape 2</a:t>
            </a:r>
            <a:r>
              <a:rPr lang="fr-FR" sz="1800">
                <a:solidFill>
                  <a:srgbClr val="000000"/>
                </a:solidFill>
              </a:rPr>
              <a:t>. Créez l'interface de gestion.</a:t>
            </a:r>
          </a:p>
          <a:p>
            <a:pPr marL="342900" indent="-342900" algn="l" rtl="0">
              <a:buFont typeface="Arial" panose="020B0604020202020204" pitchFamily="34" charset="0"/>
              <a:buChar char="•"/>
            </a:pPr>
            <a:r>
              <a:rPr lang="fr-FR" sz="1800" b="1">
                <a:solidFill>
                  <a:srgbClr val="000000"/>
                </a:solidFill>
              </a:rPr>
              <a:t>Étape 3</a:t>
            </a:r>
            <a:r>
              <a:rPr lang="fr-FR" sz="1800">
                <a:solidFill>
                  <a:srgbClr val="000000"/>
                </a:solidFill>
              </a:rPr>
              <a:t>. Configurer les ports d'accès</a:t>
            </a:r>
          </a:p>
          <a:p>
            <a:pPr marL="342900" indent="-342900" algn="l" rtl="0">
              <a:buFont typeface="Arial" panose="020B0604020202020204" pitchFamily="34" charset="0"/>
              <a:buChar char="•"/>
            </a:pPr>
            <a:r>
              <a:rPr lang="fr-FR" sz="1800" b="1">
                <a:solidFill>
                  <a:srgbClr val="000000"/>
                </a:solidFill>
              </a:rPr>
              <a:t>Étape 4</a:t>
            </a:r>
            <a:r>
              <a:rPr lang="fr-FR" sz="1800">
                <a:solidFill>
                  <a:srgbClr val="000000"/>
                </a:solidFill>
              </a:rPr>
              <a:t>. Configurez les ports trunk.</a:t>
            </a:r>
          </a:p>
          <a:p>
            <a:pPr marL="0" indent="0" algn="l"/>
            <a:endParaRPr lang="en-US" sz="1400" dirty="0">
              <a:solidFill>
                <a:srgbClr val="000000"/>
              </a:solidFill>
            </a:endParaRPr>
          </a:p>
        </p:txBody>
      </p:sp>
    </p:spTree>
    <p:extLst>
      <p:ext uri="{BB962C8B-B14F-4D97-AF65-F5344CB8AC3E}">
        <p14:creationId xmlns:p14="http://schemas.microsoft.com/office/powerpoint/2010/main" val="438944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Routage inter-VLAN «Router-on-a-Stick»</a:t>
            </a:r>
            <a:br>
              <a:rPr lang="en-US" dirty="0"/>
            </a:br>
            <a:r>
              <a:rPr lang="fr-FR" sz="2400"/>
              <a:t>Configuration du VLAN S2 et du trunking</a:t>
            </a:r>
          </a:p>
        </p:txBody>
      </p:sp>
      <p:sp>
        <p:nvSpPr>
          <p:cNvPr id="8" name="Content Placeholder 3">
            <a:extLst>
              <a:ext uri="{FF2B5EF4-FFF2-40B4-BE49-F238E27FC236}">
                <a16:creationId xmlns:a16="http://schemas.microsoft.com/office/drawing/2014/main" id="{F6E984A6-047E-7448-8157-DB9CC1B0D3FF}"/>
              </a:ext>
            </a:extLst>
          </p:cNvPr>
          <p:cNvSpPr txBox="1">
            <a:spLocks/>
          </p:cNvSpPr>
          <p:nvPr/>
        </p:nvSpPr>
        <p:spPr>
          <a:xfrm>
            <a:off x="474662" y="731837"/>
            <a:ext cx="2736371" cy="368989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rtl="0"/>
            <a:r>
              <a:rPr lang="fr-FR" sz="1800">
                <a:solidFill>
                  <a:srgbClr val="000000"/>
                </a:solidFill>
              </a:rPr>
              <a:t>La configuration de S2 est similaire à S1.</a:t>
            </a:r>
          </a:p>
          <a:p>
            <a:pPr marL="342900" indent="-342900" algn="l">
              <a:buFont typeface="Arial" panose="020B0604020202020204" pitchFamily="34" charset="0"/>
              <a:buChar char="•"/>
            </a:pPr>
            <a:endParaRPr lang="en-US" sz="1400" dirty="0">
              <a:solidFill>
                <a:srgbClr val="000000"/>
              </a:solidFill>
            </a:endParaRPr>
          </a:p>
        </p:txBody>
      </p:sp>
      <p:pic>
        <p:nvPicPr>
          <p:cNvPr id="7" name="Content Placeholder 6">
            <a:extLst>
              <a:ext uri="{FF2B5EF4-FFF2-40B4-BE49-F238E27FC236}">
                <a16:creationId xmlns:a16="http://schemas.microsoft.com/office/drawing/2014/main" id="{3EAA7067-45CF-2749-B90B-FCC2ECF58402}"/>
              </a:ext>
            </a:extLst>
          </p:cNvPr>
          <p:cNvPicPr>
            <a:picLocks noGrp="1" noChangeAspect="1"/>
          </p:cNvPicPr>
          <p:nvPr>
            <p:ph idx="1"/>
          </p:nvPr>
        </p:nvPicPr>
        <p:blipFill>
          <a:blip r:embed="rId3"/>
          <a:stretch>
            <a:fillRect/>
          </a:stretch>
        </p:blipFill>
        <p:spPr>
          <a:xfrm>
            <a:off x="3335116" y="731837"/>
            <a:ext cx="5245358" cy="4029547"/>
          </a:xfrm>
        </p:spPr>
      </p:pic>
    </p:spTree>
    <p:extLst>
      <p:ext uri="{BB962C8B-B14F-4D97-AF65-F5344CB8AC3E}">
        <p14:creationId xmlns:p14="http://schemas.microsoft.com/office/powerpoint/2010/main" val="390870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Routage inter-VLAN «Router-on-a-Stick»</a:t>
            </a:r>
            <a:br>
              <a:rPr lang="en-US" dirty="0"/>
            </a:br>
            <a:r>
              <a:rPr lang="fr-FR" sz="2400"/>
              <a:t>Configuration de la sous-interface R1</a:t>
            </a:r>
          </a:p>
        </p:txBody>
      </p:sp>
      <p:sp>
        <p:nvSpPr>
          <p:cNvPr id="4" name="Content Placeholder 3">
            <a:extLst>
              <a:ext uri="{FF2B5EF4-FFF2-40B4-BE49-F238E27FC236}">
                <a16:creationId xmlns:a16="http://schemas.microsoft.com/office/drawing/2014/main" id="{C4D7E7F4-4AD6-094C-9754-2F2E6B3E23DF}"/>
              </a:ext>
            </a:extLst>
          </p:cNvPr>
          <p:cNvSpPr>
            <a:spLocks noGrp="1"/>
          </p:cNvSpPr>
          <p:nvPr>
            <p:ph idx="1"/>
          </p:nvPr>
        </p:nvSpPr>
        <p:spPr>
          <a:xfrm>
            <a:off x="474662" y="731837"/>
            <a:ext cx="8280057" cy="3689897"/>
          </a:xfrm>
        </p:spPr>
        <p:txBody>
          <a:bodyPr/>
          <a:lstStyle/>
          <a:p>
            <a:pPr marL="0" indent="0" algn="l" rtl="0"/>
            <a:r>
              <a:rPr lang="fr-FR" sz="1500">
                <a:solidFill>
                  <a:srgbClr val="000000"/>
                </a:solidFill>
              </a:rPr>
              <a:t>La méthode «Router-on-a-Stick» impose de créer des sous-interfaces pour chaque VLAN routable. Une sous-interface est créée à l'aide de la commande de mode global de configuration </a:t>
            </a:r>
            <a:r>
              <a:rPr lang="fr-FR" sz="1500" b="1">
                <a:solidFill>
                  <a:srgbClr val="000000"/>
                </a:solidFill>
              </a:rPr>
              <a:t>interface</a:t>
            </a:r>
            <a:r>
              <a:rPr lang="fr-FR" sz="1500">
                <a:solidFill>
                  <a:srgbClr val="000000"/>
                </a:solidFill>
              </a:rPr>
              <a:t> </a:t>
            </a:r>
            <a:r>
              <a:rPr lang="fr-FR" sz="1500" i="1">
                <a:solidFill>
                  <a:srgbClr val="000000"/>
                </a:solidFill>
              </a:rPr>
              <a:t>interface_id subinterface_id</a:t>
            </a:r>
            <a:r>
              <a:rPr lang="fr-FR" sz="1500">
                <a:solidFill>
                  <a:srgbClr val="000000"/>
                </a:solidFill>
              </a:rPr>
              <a:t> . La syntaxe de sous-interface est l’interface physique suivie d’un point et d’un numéro de sous-interface. Bien que ce n'est pas obligatoire, il est habituel de faire correspondre le numéro de la sous-interface avec le numéro de VLAN.</a:t>
            </a:r>
          </a:p>
          <a:p>
            <a:pPr marL="0" indent="0" algn="l" rtl="0"/>
            <a:r>
              <a:rPr lang="fr-FR" sz="1500">
                <a:solidFill>
                  <a:srgbClr val="000000"/>
                </a:solidFill>
              </a:rPr>
              <a:t>Chaque sous-interface est ensuite configurée avec les deux commandes suivantes :</a:t>
            </a:r>
          </a:p>
          <a:p>
            <a:pPr marL="415985" lvl="1" indent="-342900" rtl="0">
              <a:buFont typeface="Arial" panose="020B0604020202020204" pitchFamily="34" charset="0"/>
              <a:buChar char="•"/>
            </a:pPr>
            <a:r>
              <a:rPr lang="fr-FR" sz="1500" b="1">
                <a:solidFill>
                  <a:srgbClr val="000000"/>
                </a:solidFill>
              </a:rPr>
              <a:t>encapsulation dot1q</a:t>
            </a:r>
            <a:r>
              <a:rPr lang="fr-FR" sz="1500">
                <a:solidFill>
                  <a:srgbClr val="000000"/>
                </a:solidFill>
              </a:rPr>
              <a:t> </a:t>
            </a:r>
            <a:r>
              <a:rPr lang="fr-FR" sz="1500" i="1">
                <a:solidFill>
                  <a:srgbClr val="000000"/>
                </a:solidFill>
              </a:rPr>
              <a:t>vlan_id</a:t>
            </a:r>
            <a:r>
              <a:rPr lang="fr-FR" sz="1500">
                <a:solidFill>
                  <a:srgbClr val="000000"/>
                </a:solidFill>
              </a:rPr>
              <a:t> </a:t>
            </a:r>
            <a:r>
              <a:rPr lang="fr-FR" sz="1500" b="1">
                <a:solidFill>
                  <a:srgbClr val="000000"/>
                </a:solidFill>
              </a:rPr>
              <a:t>[native]</a:t>
            </a:r>
            <a:r>
              <a:rPr lang="fr-FR" sz="1500">
                <a:solidFill>
                  <a:srgbClr val="000000"/>
                </a:solidFill>
              </a:rPr>
              <a:t> - Cette commande configure la sous-interface pour répondre au trafic encapsulé 802.1Q à partir du </a:t>
            </a:r>
            <a:r>
              <a:rPr lang="fr-FR" sz="1500" i="1">
                <a:solidFill>
                  <a:srgbClr val="000000"/>
                </a:solidFill>
              </a:rPr>
              <a:t>vlan-id</a:t>
            </a:r>
            <a:r>
              <a:rPr lang="fr-FR" sz="1500">
                <a:solidFill>
                  <a:srgbClr val="000000"/>
                </a:solidFill>
              </a:rPr>
              <a:t> spécifié. L'option de mot-clé </a:t>
            </a:r>
            <a:r>
              <a:rPr lang="fr-FR" sz="1500" b="1">
                <a:solidFill>
                  <a:srgbClr val="000000"/>
                </a:solidFill>
              </a:rPr>
              <a:t>natif</a:t>
            </a:r>
            <a:r>
              <a:rPr lang="fr-FR" sz="1500">
                <a:solidFill>
                  <a:srgbClr val="000000"/>
                </a:solidFill>
              </a:rPr>
              <a:t> est uniquement ajoutée pour définir le VLAN natif sur autre chose que VLAN 1.</a:t>
            </a:r>
          </a:p>
          <a:p>
            <a:pPr marL="415985" lvl="1" indent="-342900" rtl="0">
              <a:buFont typeface="Arial" panose="020B0604020202020204" pitchFamily="34" charset="0"/>
              <a:buChar char="•"/>
            </a:pPr>
            <a:r>
              <a:rPr lang="fr-FR" sz="1500" b="1">
                <a:solidFill>
                  <a:srgbClr val="000000"/>
                </a:solidFill>
              </a:rPr>
              <a:t>ip address</a:t>
            </a:r>
            <a:r>
              <a:rPr lang="fr-FR" sz="1500">
                <a:solidFill>
                  <a:srgbClr val="000000"/>
                </a:solidFill>
              </a:rPr>
              <a:t> </a:t>
            </a:r>
            <a:r>
              <a:rPr lang="fr-FR" sz="1500" i="1">
                <a:solidFill>
                  <a:srgbClr val="000000"/>
                </a:solidFill>
              </a:rPr>
              <a:t>ip-address subnet-mask</a:t>
            </a:r>
            <a:r>
              <a:rPr lang="fr-FR" sz="1500">
                <a:solidFill>
                  <a:srgbClr val="000000"/>
                </a:solidFill>
              </a:rPr>
              <a:t> - Cette commande configure l'adresse IPv4 de la sous-interface. Cette adresse sert généralement de passerelle par défaut pour le VLAN identifié.</a:t>
            </a:r>
          </a:p>
          <a:p>
            <a:pPr marL="0" indent="0" algn="l" rtl="0"/>
            <a:r>
              <a:rPr lang="fr-FR" sz="1500">
                <a:solidFill>
                  <a:srgbClr val="000000"/>
                </a:solidFill>
              </a:rPr>
              <a:t>Répétez le processus pour chaque VLAN à router. Une adresse IP sur un sous-réseau unique doit être attribuée à chaque sous-interface de routeur pour que le routage se produise. Lorsque toutes les sous-interfaces ont été créées, activez l'interface physique en utilisant la commande de configuration de l'interface </a:t>
            </a:r>
            <a:r>
              <a:rPr lang="fr-FR" sz="1500" b="1">
                <a:solidFill>
                  <a:srgbClr val="000000"/>
                </a:solidFill>
              </a:rPr>
              <a:t>no shutdown</a:t>
            </a:r>
            <a:r>
              <a:rPr lang="fr-FR" sz="1500">
                <a:solidFill>
                  <a:srgbClr val="000000"/>
                </a:solidFill>
              </a:rPr>
              <a:t> . Si l’interface physique est désactivée, toutes les sous-interfaces sont également désactivée.</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863501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Routage inter-VLAN «Router-on-a-Stick»</a:t>
            </a:r>
            <a:br>
              <a:rPr lang="en-US" dirty="0"/>
            </a:br>
            <a:r>
              <a:rPr lang="fr-FR" sz="2400"/>
              <a:t>Configuration de la sous-interface R1 (suite)</a:t>
            </a:r>
          </a:p>
        </p:txBody>
      </p:sp>
      <p:sp>
        <p:nvSpPr>
          <p:cNvPr id="5" name="Content Placeholder 4">
            <a:extLst>
              <a:ext uri="{FF2B5EF4-FFF2-40B4-BE49-F238E27FC236}">
                <a16:creationId xmlns:a16="http://schemas.microsoft.com/office/drawing/2014/main" id="{861CEB27-A4CE-B749-99FA-8DFD3A75B4B7}"/>
              </a:ext>
            </a:extLst>
          </p:cNvPr>
          <p:cNvSpPr>
            <a:spLocks noGrp="1"/>
          </p:cNvSpPr>
          <p:nvPr>
            <p:ph idx="1"/>
          </p:nvPr>
        </p:nvSpPr>
        <p:spPr>
          <a:xfrm>
            <a:off x="474662" y="731837"/>
            <a:ext cx="2715105" cy="3689897"/>
          </a:xfrm>
        </p:spPr>
        <p:txBody>
          <a:bodyPr/>
          <a:lstStyle/>
          <a:p>
            <a:pPr marL="0" indent="0" algn="l" rtl="0"/>
            <a:r>
              <a:rPr lang="fr-FR" sz="1400">
                <a:solidFill>
                  <a:srgbClr val="000000"/>
                </a:solidFill>
              </a:rPr>
              <a:t>Dans la configuration, les sous-interfaces R1 G0/0/1 sont configurées pour les VLANs 10, 20 et 99.\</a:t>
            </a:r>
          </a:p>
        </p:txBody>
      </p:sp>
      <p:pic>
        <p:nvPicPr>
          <p:cNvPr id="7" name="Picture 6">
            <a:extLst>
              <a:ext uri="{FF2B5EF4-FFF2-40B4-BE49-F238E27FC236}">
                <a16:creationId xmlns:a16="http://schemas.microsoft.com/office/drawing/2014/main" id="{96E31D89-19A4-3F46-8691-F3CD10799A33}"/>
              </a:ext>
            </a:extLst>
          </p:cNvPr>
          <p:cNvPicPr>
            <a:picLocks noChangeAspect="1"/>
          </p:cNvPicPr>
          <p:nvPr/>
        </p:nvPicPr>
        <p:blipFill>
          <a:blip r:embed="rId3"/>
          <a:stretch>
            <a:fillRect/>
          </a:stretch>
        </p:blipFill>
        <p:spPr>
          <a:xfrm>
            <a:off x="3270262" y="628741"/>
            <a:ext cx="5549888" cy="4028144"/>
          </a:xfrm>
          <a:prstGeom prst="rect">
            <a:avLst/>
          </a:prstGeom>
        </p:spPr>
      </p:pic>
    </p:spTree>
    <p:extLst>
      <p:ext uri="{BB962C8B-B14F-4D97-AF65-F5344CB8AC3E}">
        <p14:creationId xmlns:p14="http://schemas.microsoft.com/office/powerpoint/2010/main" val="338290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Routage inter-VLAN «Router-on-a-Stick»</a:t>
            </a:r>
            <a:br>
              <a:rPr lang="en-US" dirty="0"/>
            </a:br>
            <a:r>
              <a:rPr lang="fr-FR" sz="2400"/>
              <a:t>Vérifier la connectivité entre PC1 et PC2</a:t>
            </a:r>
          </a:p>
        </p:txBody>
      </p:sp>
      <p:sp>
        <p:nvSpPr>
          <p:cNvPr id="4" name="Content Placeholder 3">
            <a:extLst>
              <a:ext uri="{FF2B5EF4-FFF2-40B4-BE49-F238E27FC236}">
                <a16:creationId xmlns:a16="http://schemas.microsoft.com/office/drawing/2014/main" id="{0A7C7C9F-3E18-2349-B878-153A3AD7E721}"/>
              </a:ext>
            </a:extLst>
          </p:cNvPr>
          <p:cNvSpPr>
            <a:spLocks noGrp="1"/>
          </p:cNvSpPr>
          <p:nvPr>
            <p:ph idx="1"/>
          </p:nvPr>
        </p:nvSpPr>
        <p:spPr>
          <a:xfrm>
            <a:off x="474662" y="731837"/>
            <a:ext cx="3916585" cy="3689897"/>
          </a:xfrm>
        </p:spPr>
        <p:txBody>
          <a:bodyPr/>
          <a:lstStyle/>
          <a:p>
            <a:pPr marL="0" indent="0" algn="l" rtl="0"/>
            <a:r>
              <a:rPr lang="fr-FR" sz="1400">
                <a:solidFill>
                  <a:srgbClr val="000000"/>
                </a:solidFill>
              </a:rPr>
              <a:t>La configuration du «Router-on-a-Stick» est terminée après la configuration du trunk du commutateur et des sous-interfaces du routeur. La configuration peut être vérifiée à partir des hôtes, du routeur et du commutateur.</a:t>
            </a:r>
          </a:p>
          <a:p>
            <a:pPr marL="0" indent="0" algn="l"/>
            <a:endParaRPr lang="en-US" sz="1400" dirty="0">
              <a:solidFill>
                <a:srgbClr val="000000"/>
              </a:solidFill>
            </a:endParaRPr>
          </a:p>
          <a:p>
            <a:pPr marL="0" indent="0" algn="l" rtl="0"/>
            <a:r>
              <a:rPr lang="fr-FR" sz="1400">
                <a:solidFill>
                  <a:srgbClr val="000000"/>
                </a:solidFill>
              </a:rPr>
              <a:t>À partir d'un hôte, vérifiez la connectivité à un hôte d'un autre VLAN à l'aide de la commande </a:t>
            </a:r>
            <a:r>
              <a:rPr lang="fr-FR" sz="1400" b="1">
                <a:solidFill>
                  <a:srgbClr val="000000"/>
                </a:solidFill>
              </a:rPr>
              <a:t>ping</a:t>
            </a:r>
            <a:r>
              <a:rPr lang="fr-FR" sz="1400">
                <a:solidFill>
                  <a:srgbClr val="000000"/>
                </a:solidFill>
              </a:rPr>
              <a:t> . Il est conseillé de vérifier d'abord la configuration actuelle de l'adresse IP de l'hôte à l'aide de la commande Windows host </a:t>
            </a:r>
            <a:r>
              <a:rPr lang="fr-FR" sz="1400" b="1">
                <a:solidFill>
                  <a:srgbClr val="000000"/>
                </a:solidFill>
              </a:rPr>
              <a:t>ipconfig</a:t>
            </a:r>
            <a:r>
              <a:rPr lang="fr-FR" sz="1400">
                <a:solidFill>
                  <a:srgbClr val="000000"/>
                </a:solidFill>
              </a:rPr>
              <a:t>.</a:t>
            </a:r>
          </a:p>
          <a:p>
            <a:pPr marL="0" indent="0" algn="l"/>
            <a:endParaRPr lang="en-US" sz="1400" dirty="0">
              <a:solidFill>
                <a:srgbClr val="000000"/>
              </a:solidFill>
            </a:endParaRPr>
          </a:p>
          <a:p>
            <a:pPr marL="0" indent="0" algn="l" rtl="0"/>
            <a:r>
              <a:rPr lang="fr-FR" sz="1400">
                <a:solidFill>
                  <a:srgbClr val="000000"/>
                </a:solidFill>
              </a:rPr>
              <a:t>Ensuite, utilisez </a:t>
            </a:r>
            <a:r>
              <a:rPr lang="fr-FR" sz="1400" b="1">
                <a:solidFill>
                  <a:srgbClr val="000000"/>
                </a:solidFill>
              </a:rPr>
              <a:t>ping</a:t>
            </a:r>
            <a:r>
              <a:rPr lang="fr-FR" sz="1400">
                <a:solidFill>
                  <a:srgbClr val="000000"/>
                </a:solidFill>
              </a:rPr>
              <a:t> pour vérifier la connectivité avec PC2 et S1, comme indiqué sur la figure. La sortie </a:t>
            </a:r>
            <a:r>
              <a:rPr lang="fr-FR" sz="1400" b="1">
                <a:solidFill>
                  <a:srgbClr val="000000"/>
                </a:solidFill>
              </a:rPr>
              <a:t>ping</a:t>
            </a:r>
            <a:r>
              <a:rPr lang="fr-FR" sz="1400">
                <a:solidFill>
                  <a:srgbClr val="000000"/>
                </a:solidFill>
              </a:rPr>
              <a:t> confirme avec succès le routage inter-VLAN.</a:t>
            </a:r>
          </a:p>
        </p:txBody>
      </p:sp>
      <p:pic>
        <p:nvPicPr>
          <p:cNvPr id="8" name="Picture 7">
            <a:extLst>
              <a:ext uri="{FF2B5EF4-FFF2-40B4-BE49-F238E27FC236}">
                <a16:creationId xmlns:a16="http://schemas.microsoft.com/office/drawing/2014/main" id="{9B85462F-D8E7-1F47-8D1C-344B77964F53}"/>
              </a:ext>
            </a:extLst>
          </p:cNvPr>
          <p:cNvPicPr>
            <a:picLocks noChangeAspect="1"/>
          </p:cNvPicPr>
          <p:nvPr/>
        </p:nvPicPr>
        <p:blipFill>
          <a:blip r:embed="rId3"/>
          <a:stretch>
            <a:fillRect/>
          </a:stretch>
        </p:blipFill>
        <p:spPr>
          <a:xfrm>
            <a:off x="4621359" y="818704"/>
            <a:ext cx="4078121" cy="3645593"/>
          </a:xfrm>
          <a:prstGeom prst="rect">
            <a:avLst/>
          </a:prstGeom>
        </p:spPr>
      </p:pic>
    </p:spTree>
    <p:extLst>
      <p:ext uri="{BB962C8B-B14F-4D97-AF65-F5344CB8AC3E}">
        <p14:creationId xmlns:p14="http://schemas.microsoft.com/office/powerpoint/2010/main" val="298166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Routage inter-VLAN «Router-on-a-Stick»</a:t>
            </a:r>
            <a:br>
              <a:rPr lang="en-US" dirty="0"/>
            </a:br>
            <a:r>
              <a:rPr lang="fr-FR" sz="2400"/>
              <a:t>Vérification de Routage inter-VLAN «Router-on-a-Stick»</a:t>
            </a:r>
          </a:p>
        </p:txBody>
      </p:sp>
      <p:sp>
        <p:nvSpPr>
          <p:cNvPr id="5" name="Content Placeholder 4">
            <a:extLst>
              <a:ext uri="{FF2B5EF4-FFF2-40B4-BE49-F238E27FC236}">
                <a16:creationId xmlns:a16="http://schemas.microsoft.com/office/drawing/2014/main" id="{41330F21-B1D2-BF4C-A256-C78C26751DFA}"/>
              </a:ext>
            </a:extLst>
          </p:cNvPr>
          <p:cNvSpPr>
            <a:spLocks noGrp="1"/>
          </p:cNvSpPr>
          <p:nvPr>
            <p:ph idx="1"/>
          </p:nvPr>
        </p:nvSpPr>
        <p:spPr>
          <a:xfrm>
            <a:off x="474662" y="731837"/>
            <a:ext cx="8280057" cy="3689897"/>
          </a:xfrm>
        </p:spPr>
        <p:txBody>
          <a:bodyPr/>
          <a:lstStyle/>
          <a:p>
            <a:pPr marL="0" indent="0" algn="l" rtl="0"/>
            <a:r>
              <a:rPr lang="fr-FR" sz="1800">
                <a:solidFill>
                  <a:srgbClr val="000000"/>
                </a:solidFill>
              </a:rPr>
              <a:t>En plus d'utiliser le </a:t>
            </a:r>
            <a:r>
              <a:rPr lang="fr-FR" sz="1800" b="1">
                <a:solidFill>
                  <a:srgbClr val="000000"/>
                </a:solidFill>
              </a:rPr>
              <a:t>ping</a:t>
            </a:r>
            <a:r>
              <a:rPr lang="fr-FR" sz="1800">
                <a:solidFill>
                  <a:srgbClr val="000000"/>
                </a:solidFill>
              </a:rPr>
              <a:t> entre les périphériques, les commandes </a:t>
            </a:r>
            <a:r>
              <a:rPr lang="fr-FR" sz="1800" b="1">
                <a:solidFill>
                  <a:srgbClr val="000000"/>
                </a:solidFill>
              </a:rPr>
              <a:t>show</a:t>
            </a:r>
            <a:r>
              <a:rPr lang="fr-FR" sz="1800">
                <a:solidFill>
                  <a:srgbClr val="000000"/>
                </a:solidFill>
              </a:rPr>
              <a:t> suivantes peuvent être utilisées pour vérifier et dépanner la configuration du«Router-on-a-Stick».</a:t>
            </a:r>
          </a:p>
          <a:p>
            <a:pPr marL="342900" indent="-342900" algn="l" rtl="0">
              <a:buFont typeface="Arial" panose="020B0604020202020204" pitchFamily="34" charset="0"/>
              <a:buChar char="•"/>
            </a:pPr>
            <a:r>
              <a:rPr lang="fr-FR" sz="1800" b="1">
                <a:solidFill>
                  <a:srgbClr val="000000"/>
                </a:solidFill>
              </a:rPr>
              <a:t>show ip route</a:t>
            </a:r>
          </a:p>
          <a:p>
            <a:pPr marL="342900" indent="-342900" algn="l" rtl="0">
              <a:buFont typeface="Arial" panose="020B0604020202020204" pitchFamily="34" charset="0"/>
              <a:buChar char="•"/>
            </a:pPr>
            <a:r>
              <a:rPr lang="fr-FR" sz="1800" b="1">
                <a:solidFill>
                  <a:srgbClr val="000000"/>
                </a:solidFill>
              </a:rPr>
              <a:t>show ip interface brief</a:t>
            </a:r>
          </a:p>
          <a:p>
            <a:pPr marL="342900" indent="-342900" algn="l" rtl="0">
              <a:buFont typeface="Arial" panose="020B0604020202020204" pitchFamily="34" charset="0"/>
              <a:buChar char="•"/>
            </a:pPr>
            <a:r>
              <a:rPr lang="fr-FR" sz="1800" b="1">
                <a:solidFill>
                  <a:srgbClr val="000000"/>
                </a:solidFill>
              </a:rPr>
              <a:t>show interfaces</a:t>
            </a:r>
          </a:p>
          <a:p>
            <a:pPr marL="342900" indent="-342900" algn="l" rtl="0">
              <a:buFont typeface="Arial" panose="020B0604020202020204" pitchFamily="34" charset="0"/>
              <a:buChar char="•"/>
            </a:pPr>
            <a:r>
              <a:rPr lang="fr-FR" sz="1800" b="1">
                <a:solidFill>
                  <a:srgbClr val="000000"/>
                </a:solidFill>
              </a:rPr>
              <a:t>show interfaces trunk</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488024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3798"/>
            <a:ext cx="8345488" cy="731837"/>
          </a:xfrm>
        </p:spPr>
        <p:txBody>
          <a:bodyPr/>
          <a:lstStyle/>
          <a:p>
            <a:pPr rtl="0"/>
            <a:r>
              <a:rPr lang="fr-FR" sz="1600"/>
              <a:t>Routage inter-VLAN «Router-on-a-Stick»</a:t>
            </a:r>
            <a:br>
              <a:rPr lang="en-US" dirty="0"/>
            </a:br>
            <a:r>
              <a:rPr lang="fr-FR" sz="2400"/>
              <a:t>Packet Tracer - Configuration du routage inter-VLAN «Router-on-a-Stick»</a:t>
            </a:r>
          </a:p>
        </p:txBody>
      </p:sp>
      <p:sp>
        <p:nvSpPr>
          <p:cNvPr id="5" name="Content Placeholder 4">
            <a:extLst>
              <a:ext uri="{FF2B5EF4-FFF2-40B4-BE49-F238E27FC236}">
                <a16:creationId xmlns:a16="http://schemas.microsoft.com/office/drawing/2014/main" id="{41330F21-B1D2-BF4C-A256-C78C26751DFA}"/>
              </a:ext>
            </a:extLst>
          </p:cNvPr>
          <p:cNvSpPr>
            <a:spLocks noGrp="1"/>
          </p:cNvSpPr>
          <p:nvPr>
            <p:ph idx="1"/>
          </p:nvPr>
        </p:nvSpPr>
        <p:spPr>
          <a:xfrm>
            <a:off x="474662" y="978195"/>
            <a:ext cx="8280057" cy="3443539"/>
          </a:xfrm>
        </p:spPr>
        <p:txBody>
          <a:bodyPr/>
          <a:lstStyle/>
          <a:p>
            <a:pPr marL="0" indent="0" algn="l" rtl="0"/>
            <a:r>
              <a:rPr lang="fr-FR" sz="1400">
                <a:solidFill>
                  <a:srgbClr val="000000"/>
                </a:solidFill>
              </a:rPr>
              <a:t>Dans ce Packet Tracer, vous atteindrez les objectifs suivants:</a:t>
            </a:r>
          </a:p>
          <a:p>
            <a:pPr marL="285750" indent="-285750" algn="l" rtl="0">
              <a:buFont typeface="Arial" panose="020B0604020202020204" pitchFamily="34" charset="0"/>
              <a:buChar char="•"/>
            </a:pPr>
            <a:r>
              <a:rPr lang="fr-FR" sz="1400">
                <a:solidFill>
                  <a:srgbClr val="000000"/>
                </a:solidFill>
              </a:rPr>
              <a:t>Partie 1: Ajouter des VLANs à un commutateur</a:t>
            </a:r>
          </a:p>
          <a:p>
            <a:pPr marL="285750" indent="-285750" algn="l" rtl="0">
              <a:buFont typeface="Arial" panose="020B0604020202020204" pitchFamily="34" charset="0"/>
              <a:buChar char="•"/>
            </a:pPr>
            <a:r>
              <a:rPr lang="fr-FR" sz="1400">
                <a:solidFill>
                  <a:srgbClr val="000000"/>
                </a:solidFill>
              </a:rPr>
              <a:t>Partie 2: Configurer des sous-interfaces</a:t>
            </a:r>
          </a:p>
          <a:p>
            <a:pPr marL="285750" indent="-285750" algn="l" rtl="0">
              <a:buFont typeface="Arial" panose="020B0604020202020204" pitchFamily="34" charset="0"/>
              <a:buChar char="•"/>
            </a:pPr>
            <a:r>
              <a:rPr lang="fr-FR" sz="1400">
                <a:solidFill>
                  <a:srgbClr val="000000"/>
                </a:solidFill>
              </a:rPr>
              <a:t>Partie 3: Tester la connectivité avec routage inter-VLAN</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72098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63798"/>
            <a:ext cx="8345488" cy="731837"/>
          </a:xfrm>
        </p:spPr>
        <p:txBody>
          <a:bodyPr/>
          <a:lstStyle/>
          <a:p>
            <a:pPr rtl="0"/>
            <a:r>
              <a:rPr lang="fr-FR" sz="1600"/>
              <a:t>Routage inter-VLAN «Router-on-a-Stick»</a:t>
            </a:r>
            <a:br>
              <a:rPr lang="en-US" dirty="0"/>
            </a:br>
            <a:r>
              <a:rPr lang="fr-FR" sz="2400"/>
              <a:t>Travaux pratiques - Configuration du routage inter-VLAN «Router-on-a-Stick»</a:t>
            </a:r>
          </a:p>
        </p:txBody>
      </p:sp>
      <p:sp>
        <p:nvSpPr>
          <p:cNvPr id="5" name="Content Placeholder 4">
            <a:extLst>
              <a:ext uri="{FF2B5EF4-FFF2-40B4-BE49-F238E27FC236}">
                <a16:creationId xmlns:a16="http://schemas.microsoft.com/office/drawing/2014/main" id="{41330F21-B1D2-BF4C-A256-C78C26751DFA}"/>
              </a:ext>
            </a:extLst>
          </p:cNvPr>
          <p:cNvSpPr>
            <a:spLocks noGrp="1"/>
          </p:cNvSpPr>
          <p:nvPr>
            <p:ph idx="1"/>
          </p:nvPr>
        </p:nvSpPr>
        <p:spPr>
          <a:xfrm>
            <a:off x="474662" y="978195"/>
            <a:ext cx="8280057" cy="3443539"/>
          </a:xfrm>
        </p:spPr>
        <p:txBody>
          <a:bodyPr/>
          <a:lstStyle/>
          <a:p>
            <a:pPr marL="0" indent="0" algn="l" rtl="0"/>
            <a:r>
              <a:rPr lang="fr-FR">
                <a:solidFill>
                  <a:srgbClr val="000000"/>
                </a:solidFill>
              </a:rPr>
              <a:t>Au cours de ces travaux pratiques, vous aborderez les points suivants:</a:t>
            </a:r>
          </a:p>
          <a:p>
            <a:pPr marL="342900" indent="-342900" algn="l" rtl="0">
              <a:buFont typeface="Arial" panose="020B0604020202020204" pitchFamily="34" charset="0"/>
              <a:buChar char="•"/>
            </a:pPr>
            <a:r>
              <a:rPr lang="fr-FR">
                <a:solidFill>
                  <a:srgbClr val="000000"/>
                </a:solidFill>
              </a:rPr>
              <a:t>Partie 1: Créer le réseau et configurer les paramètres de base des périphériques</a:t>
            </a:r>
          </a:p>
          <a:p>
            <a:pPr marL="342900" indent="-342900" algn="l" rtl="0">
              <a:buFont typeface="Arial" panose="020B0604020202020204" pitchFamily="34" charset="0"/>
              <a:buChar char="•"/>
            </a:pPr>
            <a:r>
              <a:rPr lang="fr-FR">
                <a:solidFill>
                  <a:srgbClr val="000000"/>
                </a:solidFill>
              </a:rPr>
              <a:t>Partie 2 : Configuration des commutateurs avec les VLANs et du trunking</a:t>
            </a:r>
          </a:p>
          <a:p>
            <a:pPr marL="342900" indent="-342900" algn="l" rtl="0">
              <a:buFont typeface="Arial" panose="020B0604020202020204" pitchFamily="34" charset="0"/>
              <a:buChar char="•"/>
            </a:pPr>
            <a:r>
              <a:rPr lang="fr-FR">
                <a:solidFill>
                  <a:srgbClr val="000000"/>
                </a:solidFill>
              </a:rPr>
              <a:t>Partie 3 : Configuration du routage inter-VLAN basé sur un trunk</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630084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4.3 Routage inter-VLAN à l'aide de commutateurs de couche 3</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fr-FR"/>
              <a:t>Pour faciliter l'apprentissage, les caractéristiques suivantes de l'interface graphique GUI peuvent être incluses dans ce module :</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fr-FR"/>
              <a:t>À quoi s'attendre dans ce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nvGraphicFramePr>
        <p:xfrm>
          <a:off x="301658" y="1145310"/>
          <a:ext cx="8557528" cy="3545205"/>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pPr rtl="0"/>
                      <a:r>
                        <a:rPr lang="fr-FR"/>
                        <a:t>Fonctionnalité</a:t>
                      </a:r>
                    </a:p>
                  </a:txBody>
                  <a:tcPr/>
                </a:tc>
                <a:tc>
                  <a:txBody>
                    <a:bodyPr/>
                    <a:lstStyle/>
                    <a:p>
                      <a:pPr rtl="0"/>
                      <a:r>
                        <a:rPr lang="fr-FR"/>
                        <a:t>Description</a:t>
                      </a:r>
                    </a:p>
                  </a:txBody>
                  <a:tcPr/>
                </a:tc>
                <a:extLst>
                  <a:ext uri="{0D108BD9-81ED-4DB2-BD59-A6C34878D82A}">
                    <a16:rowId xmlns:a16="http://schemas.microsoft.com/office/drawing/2014/main" val="367710602"/>
                  </a:ext>
                </a:extLst>
              </a:tr>
              <a:tr h="33155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Exposer les participants à des nouvelles compétences et des nouveaux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Vidéos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Exposer les participants à des nouvelles compétences et des nouveaux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Vérifiez votre compréhension (CYU)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Questionnaire en ligne par rubrique pour aider les apprenants à évaluer la compréhension du contenu.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Activités interactifs</a:t>
                      </a:r>
                    </a:p>
                  </a:txBody>
                  <a:tcPr marL="9525" marR="9525" marT="9525" marB="0" anchor="b"/>
                </a:tc>
                <a:tc>
                  <a:txBody>
                    <a:bodyPr/>
                    <a:lstStyle/>
                    <a:p>
                      <a:pPr rtl="0"/>
                      <a:r>
                        <a:rPr lang="fr-FR"/>
                        <a:t>Une variété de formats pour aider les apprenants à évaluer la compréhension du contenu.</a:t>
                      </a:r>
                    </a:p>
                  </a:txBody>
                  <a:tcPr/>
                </a:tc>
                <a:extLst>
                  <a:ext uri="{0D108BD9-81ED-4DB2-BD59-A6C34878D82A}">
                    <a16:rowId xmlns:a16="http://schemas.microsoft.com/office/drawing/2014/main" val="3454703549"/>
                  </a:ext>
                </a:extLst>
              </a:tr>
              <a:tr h="215293">
                <a:tc>
                  <a:txBody>
                    <a:bodyPr/>
                    <a:lstStyle/>
                    <a:p>
                      <a:pPr algn="l" rtl="0" fontAlgn="b"/>
                      <a:r>
                        <a:rPr lang="fr-FR" sz="1400" b="0" i="0" u="none" strike="noStrike">
                          <a:solidFill>
                            <a:srgbClr val="000000"/>
                          </a:solidFill>
                          <a:effectLst/>
                          <a:latin typeface="+mn-lt"/>
                        </a:rPr>
                        <a:t>Vérificateur de syntaxe</a:t>
                      </a:r>
                    </a:p>
                  </a:txBody>
                  <a:tcPr marL="9525" marR="9525" marT="9525" marB="0" anchor="b"/>
                </a:tc>
                <a:tc>
                  <a:txBody>
                    <a:bodyPr/>
                    <a:lstStyle/>
                    <a:p>
                      <a:pPr rtl="0"/>
                      <a:r>
                        <a:rPr lang="fr-FR"/>
                        <a:t>Petites simulations qui exposent les apprenants à la ligne de commande Cisco pour pratiquer les compétences de configuration.</a:t>
                      </a:r>
                    </a:p>
                  </a:txBody>
                  <a:tcPr/>
                </a:tc>
                <a:extLst>
                  <a:ext uri="{0D108BD9-81ED-4DB2-BD59-A6C34878D82A}">
                    <a16:rowId xmlns:a16="http://schemas.microsoft.com/office/drawing/2014/main" val="2195331658"/>
                  </a:ext>
                </a:extLst>
              </a:tr>
              <a:tr h="265091">
                <a:tc>
                  <a:txBody>
                    <a:bodyPr/>
                    <a:lstStyle/>
                    <a:p>
                      <a:pPr algn="l" rtl="0" fontAlgn="b"/>
                      <a:r>
                        <a:rPr lang="fr-FR" sz="1400" b="0" i="0" u="none" strike="noStrike">
                          <a:solidFill>
                            <a:srgbClr val="000000"/>
                          </a:solidFill>
                          <a:effectLst/>
                          <a:latin typeface="+mn-lt"/>
                        </a:rPr>
                        <a:t>Activités PT</a:t>
                      </a:r>
                    </a:p>
                  </a:txBody>
                  <a:tcPr marL="9525" marR="9525" marT="9525" marB="0" anchor="b"/>
                </a:tc>
                <a:tc>
                  <a:txBody>
                    <a:bodyPr/>
                    <a:lstStyle/>
                    <a:p>
                      <a:pPr rtl="0"/>
                      <a:r>
                        <a:rPr lang="fr-FR"/>
                        <a:t>Activités de simulation et de modélisation conçues pour explorer, acquérir, renforcer et développer les compétences.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Routage inter-VLAN à l'aide de commutateurs de couche 3</a:t>
            </a:r>
            <a:br>
              <a:rPr lang="en-US" dirty="0"/>
            </a:br>
            <a:r>
              <a:rPr lang="fr-FR" sz="2400"/>
              <a:t>Routage inter-VLAN de commutateur de couche 3</a:t>
            </a:r>
          </a:p>
        </p:txBody>
      </p:sp>
      <p:sp>
        <p:nvSpPr>
          <p:cNvPr id="6" name="Content Placeholder 5">
            <a:extLst>
              <a:ext uri="{FF2B5EF4-FFF2-40B4-BE49-F238E27FC236}">
                <a16:creationId xmlns:a16="http://schemas.microsoft.com/office/drawing/2014/main" id="{527A7547-D335-B140-B7E0-0DED20AE568E}"/>
              </a:ext>
            </a:extLst>
          </p:cNvPr>
          <p:cNvSpPr>
            <a:spLocks noGrp="1"/>
          </p:cNvSpPr>
          <p:nvPr>
            <p:ph idx="1"/>
          </p:nvPr>
        </p:nvSpPr>
        <p:spPr>
          <a:xfrm>
            <a:off x="474662" y="731837"/>
            <a:ext cx="8280057" cy="3689897"/>
          </a:xfrm>
        </p:spPr>
        <p:txBody>
          <a:bodyPr/>
          <a:lstStyle/>
          <a:p>
            <a:pPr marL="0" indent="0" algn="l" rtl="0"/>
            <a:r>
              <a:rPr lang="fr-FR" sz="1500">
                <a:solidFill>
                  <a:srgbClr val="000000"/>
                </a:solidFill>
              </a:rPr>
              <a:t>Le routage inter-VLAN utilisant la méthode router-on-a-stick est simple à mettre en œuvre pour une entreprise de petite à moyenne taille. Cependant, une grande entreprise nécessite une méthode plus rapide et beaucoup plus évolutive pour fournir le routage inter-VLAN.</a:t>
            </a:r>
          </a:p>
          <a:p>
            <a:pPr marL="0" indent="0" algn="l"/>
            <a:endParaRPr lang="en-US" sz="1500" dirty="0">
              <a:solidFill>
                <a:srgbClr val="000000"/>
              </a:solidFill>
            </a:endParaRPr>
          </a:p>
          <a:p>
            <a:pPr marL="0" indent="0" algn="l" rtl="0"/>
            <a:r>
              <a:rPr lang="fr-FR" sz="1500">
                <a:solidFill>
                  <a:srgbClr val="000000"/>
                </a:solidFill>
              </a:rPr>
              <a:t>Les réseaux locaux de campus d'entreprise utilisent des commutateurs de couche 3 pour fournir le routage inter-VLAN. Les commutateurs de couche 3 utilisent la commutation matérielle pour obtenir des taux de traitement de paquets plus élevés que les routeurs. Les commutateurs de couche 3 sont également couramment utilisés dans les armoires de câblage de la couche de distribution d'entreprise.</a:t>
            </a:r>
          </a:p>
          <a:p>
            <a:pPr marL="0" indent="0" algn="l"/>
            <a:endParaRPr lang="en-US" sz="1500" dirty="0">
              <a:solidFill>
                <a:srgbClr val="000000"/>
              </a:solidFill>
            </a:endParaRPr>
          </a:p>
          <a:p>
            <a:pPr marL="0" indent="0" algn="l" rtl="0"/>
            <a:r>
              <a:rPr lang="fr-FR" sz="1500">
                <a:solidFill>
                  <a:srgbClr val="000000"/>
                </a:solidFill>
              </a:rPr>
              <a:t>Les fonctionnalités d'un commutateur de couche 3 incluent la possibilité d'effectuer les opérations suivantes :</a:t>
            </a:r>
          </a:p>
          <a:p>
            <a:pPr marL="415985" lvl="1" indent="-342900" rtl="0">
              <a:buFont typeface="Arial" panose="020B0604020202020204" pitchFamily="34" charset="0"/>
              <a:buChar char="•"/>
            </a:pPr>
            <a:r>
              <a:rPr lang="fr-FR" sz="1500">
                <a:solidFill>
                  <a:srgbClr val="000000"/>
                </a:solidFill>
              </a:rPr>
              <a:t>Router d'un VLAN à un autre à l'aide de plusieurs interfaces virtuelles commutées (SVIs).</a:t>
            </a:r>
          </a:p>
          <a:p>
            <a:pPr marL="415985" lvl="1" indent="-342900" rtl="0">
              <a:buFont typeface="Arial" panose="020B0604020202020204" pitchFamily="34" charset="0"/>
              <a:buChar char="•"/>
            </a:pPr>
            <a:r>
              <a:rPr lang="fr-FR" sz="1500">
                <a:solidFill>
                  <a:srgbClr val="000000"/>
                </a:solidFill>
              </a:rPr>
              <a:t>Convertir un port de commutation de couche 2 en interface de couche 3 (c'est-à-dire un port routé). Un port routé est similaire à une interface physique sur un routeur Cisco IOS.</a:t>
            </a:r>
          </a:p>
          <a:p>
            <a:pPr marL="415985" lvl="1" indent="-342900" rtl="0">
              <a:buFont typeface="Arial" panose="020B0604020202020204" pitchFamily="34" charset="0"/>
              <a:buChar char="•"/>
            </a:pPr>
            <a:r>
              <a:rPr lang="fr-FR" sz="1500">
                <a:solidFill>
                  <a:srgbClr val="000000"/>
                </a:solidFill>
              </a:rPr>
              <a:t>Pour fournir le routage inter-VLAN, les commutateurs de couche 3 utilisent des SVIs. Les SVIs sont configurés à l'aide de la même commande </a:t>
            </a:r>
            <a:r>
              <a:rPr lang="fr-FR" sz="1500" b="1">
                <a:solidFill>
                  <a:srgbClr val="000000"/>
                </a:solidFill>
              </a:rPr>
              <a:t>interface vlan</a:t>
            </a:r>
            <a:r>
              <a:rPr lang="fr-FR" sz="1500">
                <a:solidFill>
                  <a:srgbClr val="000000"/>
                </a:solidFill>
              </a:rPr>
              <a:t> </a:t>
            </a:r>
            <a:r>
              <a:rPr lang="fr-FR" sz="1500" i="1">
                <a:solidFill>
                  <a:srgbClr val="000000"/>
                </a:solidFill>
              </a:rPr>
              <a:t>vlan-id</a:t>
            </a:r>
            <a:r>
              <a:rPr lang="fr-FR" sz="1500">
                <a:solidFill>
                  <a:srgbClr val="000000"/>
                </a:solidFill>
              </a:rPr>
              <a:t> utilisée pour créer le SVI de gestion sur un commutateur de couche 2. Un SVI de couche 3 doit être créé pour chacun des VLAN routables.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Routage inter-VLAN à l'aide de commutateurs de couche 3</a:t>
            </a:r>
            <a:br>
              <a:rPr lang="en-US" dirty="0"/>
            </a:br>
            <a:r>
              <a:rPr lang="fr-FR" sz="2400"/>
              <a:t>Scénario de commutateur de couche 3</a:t>
            </a:r>
          </a:p>
        </p:txBody>
      </p:sp>
      <p:sp>
        <p:nvSpPr>
          <p:cNvPr id="8" name="Rectangle 7">
            <a:extLst>
              <a:ext uri="{FF2B5EF4-FFF2-40B4-BE49-F238E27FC236}">
                <a16:creationId xmlns:a16="http://schemas.microsoft.com/office/drawing/2014/main" id="{F6B4CA7F-BDD6-D141-A5B9-E7D11B35E7F2}"/>
              </a:ext>
            </a:extLst>
          </p:cNvPr>
          <p:cNvSpPr/>
          <p:nvPr/>
        </p:nvSpPr>
        <p:spPr>
          <a:xfrm>
            <a:off x="372140" y="1150862"/>
            <a:ext cx="3197630" cy="2308324"/>
          </a:xfrm>
          <a:prstGeom prst="rect">
            <a:avLst/>
          </a:prstGeom>
        </p:spPr>
        <p:txBody>
          <a:bodyPr wrap="square">
            <a:spAutoFit/>
          </a:bodyPr>
          <a:lstStyle/>
          <a:p>
            <a:pPr rtl="0"/>
            <a:r>
              <a:rPr lang="fr-FR">
                <a:solidFill>
                  <a:srgbClr val="000000"/>
                </a:solidFill>
                <a:latin typeface="+mn-lt"/>
              </a:rPr>
              <a:t>Sur la figure, le commutateur de couche 3, D1, est connecté à deux hôtes sur différents VLANs. PC1 est dans VLAN 10 et PC2 est dans VLAN 20, comme indiqué. Le commutateur de couche 3 fournira des services de routage inter-VLAN vers les deux hôtes.</a:t>
            </a:r>
          </a:p>
        </p:txBody>
      </p:sp>
      <p:pic>
        <p:nvPicPr>
          <p:cNvPr id="7" name="Content Placeholder 6">
            <a:extLst>
              <a:ext uri="{FF2B5EF4-FFF2-40B4-BE49-F238E27FC236}">
                <a16:creationId xmlns:a16="http://schemas.microsoft.com/office/drawing/2014/main" id="{F200AF4B-9C61-394A-8EBD-1788F103620A}"/>
              </a:ext>
            </a:extLst>
          </p:cNvPr>
          <p:cNvPicPr>
            <a:picLocks noGrp="1" noChangeAspect="1"/>
          </p:cNvPicPr>
          <p:nvPr>
            <p:ph idx="1"/>
          </p:nvPr>
        </p:nvPicPr>
        <p:blipFill>
          <a:blip r:embed="rId3"/>
          <a:stretch>
            <a:fillRect/>
          </a:stretch>
        </p:blipFill>
        <p:spPr>
          <a:xfrm>
            <a:off x="3569770" y="731837"/>
            <a:ext cx="4775718" cy="3689350"/>
          </a:xfrm>
        </p:spPr>
      </p:pic>
    </p:spTree>
    <p:extLst>
      <p:ext uri="{BB962C8B-B14F-4D97-AF65-F5344CB8AC3E}">
        <p14:creationId xmlns:p14="http://schemas.microsoft.com/office/powerpoint/2010/main" val="3224786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Routage inter-VLAN à l'aide de commutateurs de couche 3</a:t>
            </a:r>
            <a:br>
              <a:rPr lang="en-US" dirty="0"/>
            </a:br>
            <a:r>
              <a:rPr lang="fr-FR" sz="2400"/>
              <a:t> Configuration du commutateur de couche 3</a:t>
            </a:r>
          </a:p>
        </p:txBody>
      </p:sp>
      <p:sp>
        <p:nvSpPr>
          <p:cNvPr id="4" name="Content Placeholder 3">
            <a:extLst>
              <a:ext uri="{FF2B5EF4-FFF2-40B4-BE49-F238E27FC236}">
                <a16:creationId xmlns:a16="http://schemas.microsoft.com/office/drawing/2014/main" id="{E1DB1600-FC68-DC40-94DE-015293322B10}"/>
              </a:ext>
            </a:extLst>
          </p:cNvPr>
          <p:cNvSpPr>
            <a:spLocks noGrp="1"/>
          </p:cNvSpPr>
          <p:nvPr>
            <p:ph idx="1"/>
          </p:nvPr>
        </p:nvSpPr>
        <p:spPr>
          <a:xfrm>
            <a:off x="474663" y="731837"/>
            <a:ext cx="5033002" cy="3689897"/>
          </a:xfrm>
        </p:spPr>
        <p:txBody>
          <a:bodyPr/>
          <a:lstStyle/>
          <a:p>
            <a:pPr marL="0" indent="0" algn="l" rtl="0"/>
            <a:r>
              <a:rPr lang="fr-FR" sz="1400">
                <a:solidFill>
                  <a:srgbClr val="000000"/>
                </a:solidFill>
              </a:rPr>
              <a:t>Effectuez les étapes suivantes pour configurer S1 avec les VLANs et le trunking :</a:t>
            </a:r>
          </a:p>
          <a:p>
            <a:pPr marL="342900" indent="-342900" algn="l" rtl="0">
              <a:buFont typeface="Arial" panose="020B0604020202020204" pitchFamily="34" charset="0"/>
              <a:buChar char="•"/>
            </a:pPr>
            <a:r>
              <a:rPr lang="fr-FR" sz="1400" b="1">
                <a:solidFill>
                  <a:srgbClr val="000000"/>
                </a:solidFill>
              </a:rPr>
              <a:t>Étape 1</a:t>
            </a:r>
            <a:r>
              <a:rPr lang="fr-FR" sz="1400">
                <a:solidFill>
                  <a:srgbClr val="000000"/>
                </a:solidFill>
              </a:rPr>
              <a:t>. Créez les VLANs. Dans l'exemple, les VLANs 10 et 20 sont utilisés. </a:t>
            </a:r>
          </a:p>
          <a:p>
            <a:pPr marL="342900" indent="-342900" algn="l" rtl="0">
              <a:buFont typeface="Arial" panose="020B0604020202020204" pitchFamily="34" charset="0"/>
              <a:buChar char="•"/>
            </a:pPr>
            <a:r>
              <a:rPr lang="fr-FR" sz="1400" b="1">
                <a:solidFill>
                  <a:srgbClr val="000000"/>
                </a:solidFill>
              </a:rPr>
              <a:t>Étape 2</a:t>
            </a:r>
            <a:r>
              <a:rPr lang="fr-FR" sz="1400">
                <a:solidFill>
                  <a:srgbClr val="000000"/>
                </a:solidFill>
              </a:rPr>
              <a:t>. Créez les interfaces VLAN SVI. L'adresse IP configurée servira de passerelle par défaut pour les hôtes du VLAN respectif. </a:t>
            </a:r>
          </a:p>
          <a:p>
            <a:pPr marL="342900" indent="-342900" algn="l" rtl="0">
              <a:buFont typeface="Arial" panose="020B0604020202020204" pitchFamily="34" charset="0"/>
              <a:buChar char="•"/>
            </a:pPr>
            <a:r>
              <a:rPr lang="fr-FR" sz="1400" b="1">
                <a:solidFill>
                  <a:srgbClr val="000000"/>
                </a:solidFill>
              </a:rPr>
              <a:t>Étape 3</a:t>
            </a:r>
            <a:r>
              <a:rPr lang="fr-FR" sz="1400">
                <a:solidFill>
                  <a:srgbClr val="000000"/>
                </a:solidFill>
              </a:rPr>
              <a:t>. Configurez les ports d'accès Attribuez le port approprié au VLAN requis. </a:t>
            </a:r>
          </a:p>
          <a:p>
            <a:pPr marL="342900" indent="-342900" algn="l" rtl="0">
              <a:buFont typeface="Arial" panose="020B0604020202020204" pitchFamily="34" charset="0"/>
              <a:buChar char="•"/>
            </a:pPr>
            <a:r>
              <a:rPr lang="fr-FR" sz="1400" b="1">
                <a:solidFill>
                  <a:srgbClr val="000000"/>
                </a:solidFill>
              </a:rPr>
              <a:t>Étape 4</a:t>
            </a:r>
            <a:r>
              <a:rPr lang="fr-FR" sz="1400">
                <a:solidFill>
                  <a:srgbClr val="000000"/>
                </a:solidFill>
              </a:rPr>
              <a:t>. Activez le routage IP.</a:t>
            </a:r>
            <a:r>
              <a:rPr lang="fr-FR">
                <a:solidFill>
                  <a:srgbClr val="000000"/>
                </a:solidFill>
              </a:rPr>
              <a:t> </a:t>
            </a:r>
            <a:r>
              <a:rPr lang="fr-FR" sz="1400">
                <a:solidFill>
                  <a:srgbClr val="000000"/>
                </a:solidFill>
              </a:rPr>
              <a:t>Émettez la commande de configuration globale </a:t>
            </a:r>
            <a:r>
              <a:rPr lang="fr-FR" sz="1400" b="1">
                <a:solidFill>
                  <a:srgbClr val="000000"/>
                </a:solidFill>
              </a:rPr>
              <a:t>ip routing </a:t>
            </a:r>
            <a:r>
              <a:rPr lang="fr-FR" sz="1400">
                <a:solidFill>
                  <a:srgbClr val="000000"/>
                </a:solidFill>
              </a:rPr>
              <a:t>pour permettre l'échange de trafic entre les VLANs 10 et 20. Cette commande doit être configurée pour activer le routage inter-van sur un commutateur de couche 3 pour IPv4.</a:t>
            </a:r>
          </a:p>
          <a:p>
            <a:pPr marL="342900" indent="-342900" algn="l">
              <a:buFont typeface="Arial" panose="020B0604020202020204" pitchFamily="34" charset="0"/>
              <a:buChar char="•"/>
            </a:pPr>
            <a:endParaRPr lang="en-US" sz="1400" dirty="0">
              <a:solidFill>
                <a:srgbClr val="000000"/>
              </a:solidFill>
            </a:endParaRPr>
          </a:p>
        </p:txBody>
      </p:sp>
      <p:pic>
        <p:nvPicPr>
          <p:cNvPr id="9" name="Content Placeholder 6">
            <a:extLst>
              <a:ext uri="{FF2B5EF4-FFF2-40B4-BE49-F238E27FC236}">
                <a16:creationId xmlns:a16="http://schemas.microsoft.com/office/drawing/2014/main" id="{45BAC85C-7253-2642-B45C-B3B741677002}"/>
              </a:ext>
            </a:extLst>
          </p:cNvPr>
          <p:cNvPicPr>
            <a:picLocks noChangeAspect="1"/>
          </p:cNvPicPr>
          <p:nvPr/>
        </p:nvPicPr>
        <p:blipFill>
          <a:blip r:embed="rId3"/>
          <a:stretch>
            <a:fillRect/>
          </a:stretch>
        </p:blipFill>
        <p:spPr>
          <a:xfrm>
            <a:off x="5341121" y="1286189"/>
            <a:ext cx="3328216" cy="2571122"/>
          </a:xfrm>
          <a:prstGeom prst="rect">
            <a:avLst/>
          </a:prstGeom>
        </p:spPr>
      </p:pic>
    </p:spTree>
    <p:extLst>
      <p:ext uri="{BB962C8B-B14F-4D97-AF65-F5344CB8AC3E}">
        <p14:creationId xmlns:p14="http://schemas.microsoft.com/office/powerpoint/2010/main" val="1196851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Routage inter-VLAN à l'aide de commutateurs de couche 3</a:t>
            </a:r>
            <a:br>
              <a:rPr lang="en-US" dirty="0"/>
            </a:br>
            <a:r>
              <a:rPr lang="fr-FR" sz="2400"/>
              <a:t>Vérification du routage inter-VLAN de commutateur de couche 3</a:t>
            </a:r>
          </a:p>
        </p:txBody>
      </p:sp>
      <p:sp>
        <p:nvSpPr>
          <p:cNvPr id="5" name="Content Placeholder 4">
            <a:extLst>
              <a:ext uri="{FF2B5EF4-FFF2-40B4-BE49-F238E27FC236}">
                <a16:creationId xmlns:a16="http://schemas.microsoft.com/office/drawing/2014/main" id="{CE8DE5B7-FE89-524B-80C4-04C2BB9E6598}"/>
              </a:ext>
            </a:extLst>
          </p:cNvPr>
          <p:cNvSpPr>
            <a:spLocks noGrp="1"/>
          </p:cNvSpPr>
          <p:nvPr>
            <p:ph idx="1"/>
          </p:nvPr>
        </p:nvSpPr>
        <p:spPr>
          <a:xfrm>
            <a:off x="474662" y="731837"/>
            <a:ext cx="8280057" cy="3689897"/>
          </a:xfrm>
        </p:spPr>
        <p:txBody>
          <a:bodyPr/>
          <a:lstStyle/>
          <a:p>
            <a:pPr marL="0" indent="0" algn="l" rtl="0"/>
            <a:r>
              <a:rPr lang="fr-FR" sz="1600">
                <a:solidFill>
                  <a:srgbClr val="000000"/>
                </a:solidFill>
              </a:rPr>
              <a:t>Le routage inter-VLAN à l'aide d'un commutateur de couche 3 est plus simple à configurer que la méthode routeur-on-a-stick. Une fois la configuration terminée, la configuration peut être vérifiée en testant la connectivité entre les hôtes.</a:t>
            </a:r>
          </a:p>
          <a:p>
            <a:pPr marL="342900" indent="-342900" algn="l" rtl="0">
              <a:buFont typeface="Arial" panose="020B0604020202020204" pitchFamily="34" charset="0"/>
              <a:buChar char="•"/>
            </a:pPr>
            <a:r>
              <a:rPr lang="fr-FR" sz="1600">
                <a:solidFill>
                  <a:srgbClr val="000000"/>
                </a:solidFill>
              </a:rPr>
              <a:t>À partir d'un hôte, vérifiez la connectivité à un hôte d'un autre VLAN à l'aide de la commande </a:t>
            </a:r>
            <a:r>
              <a:rPr lang="fr-FR" sz="1600" b="1">
                <a:solidFill>
                  <a:srgbClr val="000000"/>
                </a:solidFill>
              </a:rPr>
              <a:t>ping</a:t>
            </a:r>
            <a:r>
              <a:rPr lang="fr-FR" sz="1600">
                <a:solidFill>
                  <a:srgbClr val="000000"/>
                </a:solidFill>
              </a:rPr>
              <a:t> . Il est conseillé de vérifier d'abord la configuration actuelle de l'adresse IP de l'hôte à l'aide de la commande Windows host </a:t>
            </a:r>
            <a:r>
              <a:rPr lang="fr-FR" sz="1600" b="1">
                <a:solidFill>
                  <a:srgbClr val="000000"/>
                </a:solidFill>
              </a:rPr>
              <a:t>ipconfig</a:t>
            </a:r>
            <a:r>
              <a:rPr lang="fr-FR" sz="1600">
                <a:solidFill>
                  <a:srgbClr val="000000"/>
                </a:solidFill>
              </a:rPr>
              <a:t>. </a:t>
            </a:r>
          </a:p>
          <a:p>
            <a:pPr marL="342900" indent="-342900" algn="l" rtl="0">
              <a:buFont typeface="Arial" panose="020B0604020202020204" pitchFamily="34" charset="0"/>
              <a:buChar char="•"/>
            </a:pPr>
            <a:r>
              <a:rPr lang="fr-FR" sz="1600">
                <a:solidFill>
                  <a:srgbClr val="000000"/>
                </a:solidFill>
              </a:rPr>
              <a:t>Ensuite, vérifiez la connectivité avec PC2 à l'aide de la commande Windows host </a:t>
            </a:r>
            <a:r>
              <a:rPr lang="fr-FR" sz="1600" b="1">
                <a:solidFill>
                  <a:srgbClr val="000000"/>
                </a:solidFill>
              </a:rPr>
              <a:t>ping</a:t>
            </a:r>
            <a:r>
              <a:rPr lang="fr-FR" sz="1600">
                <a:solidFill>
                  <a:srgbClr val="000000"/>
                </a:solidFill>
              </a:rPr>
              <a:t>. La sortie </a:t>
            </a:r>
            <a:r>
              <a:rPr lang="fr-FR" sz="1600" b="1">
                <a:solidFill>
                  <a:srgbClr val="000000"/>
                </a:solidFill>
              </a:rPr>
              <a:t>ping</a:t>
            </a:r>
            <a:r>
              <a:rPr lang="fr-FR" sz="1600">
                <a:solidFill>
                  <a:srgbClr val="000000"/>
                </a:solidFill>
              </a:rPr>
              <a:t> réussie confirme que le routage inter-VLAN fonctionne.</a:t>
            </a:r>
          </a:p>
        </p:txBody>
      </p:sp>
    </p:spTree>
    <p:extLst>
      <p:ext uri="{BB962C8B-B14F-4D97-AF65-F5344CB8AC3E}">
        <p14:creationId xmlns:p14="http://schemas.microsoft.com/office/powerpoint/2010/main" val="215235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Routage inter-VLAN à l'aide de commutateurs de couche 3</a:t>
            </a:r>
            <a:br>
              <a:rPr lang="en-US" dirty="0"/>
            </a:br>
            <a:r>
              <a:rPr lang="fr-FR" sz="2400"/>
              <a:t>Routage sur un commutateur de couche 3</a:t>
            </a:r>
          </a:p>
        </p:txBody>
      </p:sp>
      <p:sp>
        <p:nvSpPr>
          <p:cNvPr id="5" name="Content Placeholder 4">
            <a:extLst>
              <a:ext uri="{FF2B5EF4-FFF2-40B4-BE49-F238E27FC236}">
                <a16:creationId xmlns:a16="http://schemas.microsoft.com/office/drawing/2014/main" id="{CE8DE5B7-FE89-524B-80C4-04C2BB9E6598}"/>
              </a:ext>
            </a:extLst>
          </p:cNvPr>
          <p:cNvSpPr>
            <a:spLocks noGrp="1"/>
          </p:cNvSpPr>
          <p:nvPr>
            <p:ph idx="1"/>
          </p:nvPr>
        </p:nvSpPr>
        <p:spPr>
          <a:xfrm>
            <a:off x="474662" y="731837"/>
            <a:ext cx="8280057" cy="3689897"/>
          </a:xfrm>
        </p:spPr>
        <p:txBody>
          <a:bodyPr/>
          <a:lstStyle/>
          <a:p>
            <a:pPr marL="0" indent="0" algn="l" rtl="0"/>
            <a:r>
              <a:rPr lang="fr-FR" sz="1600">
                <a:solidFill>
                  <a:srgbClr val="000000"/>
                </a:solidFill>
              </a:rPr>
              <a:t>Si les VLANs doivent être accessibles par d'autres périphériques de couche 3, ils doivent être annoncés à l'aide d'un routage statique ou dynamique. Pour activer le routage sur un commutateur de couche 3, un port routé doit être configuré.</a:t>
            </a:r>
          </a:p>
          <a:p>
            <a:pPr marL="0" indent="0" algn="l"/>
            <a:endParaRPr lang="en-US" sz="1600" dirty="0">
              <a:solidFill>
                <a:srgbClr val="000000"/>
              </a:solidFill>
            </a:endParaRPr>
          </a:p>
          <a:p>
            <a:pPr marL="0" indent="0" algn="l" rtl="0"/>
            <a:r>
              <a:rPr lang="fr-FR" sz="1600">
                <a:solidFill>
                  <a:srgbClr val="000000"/>
                </a:solidFill>
              </a:rPr>
              <a:t>Un port routé est créé sur un commutateur de couche 3 en désactivant la fonction de port de commutation sur un port de couche 2 connecté à un autre périphérique de couche 3. Plus précisément, la configuration de la commande de configuration de l'interface </a:t>
            </a:r>
            <a:r>
              <a:rPr lang="fr-FR" sz="1600" b="1">
                <a:solidFill>
                  <a:srgbClr val="000000"/>
                </a:solidFill>
              </a:rPr>
              <a:t>no switchport</a:t>
            </a:r>
            <a:r>
              <a:rPr lang="fr-FR" sz="1600">
                <a:solidFill>
                  <a:srgbClr val="000000"/>
                </a:solidFill>
              </a:rPr>
              <a:t> sur un port de couche 2 le convertit en une interface de couche 3. Ensuite, l'interface peut être configurée avec une configuration IPv4 pour se connecter à un routeur ou à un autre commutateur de couche 3.</a:t>
            </a:r>
          </a:p>
        </p:txBody>
      </p:sp>
    </p:spTree>
    <p:extLst>
      <p:ext uri="{BB962C8B-B14F-4D97-AF65-F5344CB8AC3E}">
        <p14:creationId xmlns:p14="http://schemas.microsoft.com/office/powerpoint/2010/main" val="375607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Routage inter-VLAN à l'aide de commutateurs de couche 3</a:t>
            </a:r>
            <a:br>
              <a:rPr lang="en-US" dirty="0"/>
            </a:br>
            <a:r>
              <a:rPr lang="fr-FR" sz="2400"/>
              <a:t>Scénario de routage sur un commutateur de couche 3</a:t>
            </a:r>
          </a:p>
        </p:txBody>
      </p:sp>
      <p:sp>
        <p:nvSpPr>
          <p:cNvPr id="4" name="Content Placeholder 3">
            <a:extLst>
              <a:ext uri="{FF2B5EF4-FFF2-40B4-BE49-F238E27FC236}">
                <a16:creationId xmlns:a16="http://schemas.microsoft.com/office/drawing/2014/main" id="{6FBE907D-22DC-CE46-9701-6E6F9EB3262C}"/>
              </a:ext>
            </a:extLst>
          </p:cNvPr>
          <p:cNvSpPr>
            <a:spLocks noGrp="1"/>
          </p:cNvSpPr>
          <p:nvPr>
            <p:ph idx="1"/>
          </p:nvPr>
        </p:nvSpPr>
        <p:spPr>
          <a:xfrm>
            <a:off x="474663" y="731837"/>
            <a:ext cx="4097338" cy="3689897"/>
          </a:xfrm>
        </p:spPr>
        <p:txBody>
          <a:bodyPr/>
          <a:lstStyle/>
          <a:p>
            <a:pPr marL="0" indent="0" algn="l" rtl="0"/>
            <a:r>
              <a:rPr lang="fr-FR" sz="1400">
                <a:solidFill>
                  <a:srgbClr val="000000"/>
                </a:solidFill>
              </a:rPr>
              <a:t>Dans la figure, le commutateur D1 de couche 3 configuré précédemment est maintenant connecté à R1. R1 et D1 sont tous deux dans un domaine de protocole de routage OSPF (Open Shortest Path First). Supposons qu'Inter-VLAN a été implémenté avec succès sur D1. L'interface G0/0/1 de R1 a également été configurée et activée. En outre, R1 utilise OSPF pour annoncer ses deux réseaux, 10.10.10.0/24 et 10.20.20.0/24.</a:t>
            </a:r>
          </a:p>
          <a:p>
            <a:pPr marL="0" indent="0" algn="l"/>
            <a:endParaRPr lang="en-US" sz="1400" dirty="0">
              <a:solidFill>
                <a:srgbClr val="000000"/>
              </a:solidFill>
            </a:endParaRPr>
          </a:p>
          <a:p>
            <a:pPr marL="0" indent="0" algn="l" rtl="0"/>
            <a:r>
              <a:rPr lang="fr-FR" sz="1400" b="1">
                <a:solidFill>
                  <a:srgbClr val="000000"/>
                </a:solidFill>
              </a:rPr>
              <a:t>Remarque</a:t>
            </a:r>
            <a:r>
              <a:rPr lang="fr-FR" sz="1400">
                <a:solidFill>
                  <a:srgbClr val="000000"/>
                </a:solidFill>
              </a:rPr>
              <a:t> : la configuration du routage OSPF est traitée dans un autre cours. Dans ce module, les commandes de configuration OSPF vous seront données dans toutes les activités et les évaluations. Il n'est pas nécessaire que vous compreniez la configuration pour activer le routage OSPF sur le commutateur de couche 3. </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3E91F2CC-3A1B-9547-A7F6-E740EF8DDA72}"/>
              </a:ext>
            </a:extLst>
          </p:cNvPr>
          <p:cNvPicPr>
            <a:picLocks noChangeAspect="1"/>
          </p:cNvPicPr>
          <p:nvPr/>
        </p:nvPicPr>
        <p:blipFill>
          <a:blip r:embed="rId3"/>
          <a:stretch>
            <a:fillRect/>
          </a:stretch>
        </p:blipFill>
        <p:spPr>
          <a:xfrm>
            <a:off x="4486697" y="1233377"/>
            <a:ext cx="4475664" cy="2341230"/>
          </a:xfrm>
          <a:prstGeom prst="rect">
            <a:avLst/>
          </a:prstGeom>
        </p:spPr>
      </p:pic>
    </p:spTree>
    <p:extLst>
      <p:ext uri="{BB962C8B-B14F-4D97-AF65-F5344CB8AC3E}">
        <p14:creationId xmlns:p14="http://schemas.microsoft.com/office/powerpoint/2010/main" val="4286208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Routage inter-VLAN à l'aide de commutateurs de couche 3</a:t>
            </a:r>
            <a:br>
              <a:rPr lang="en-US" dirty="0"/>
            </a:br>
            <a:r>
              <a:rPr lang="fr-FR" sz="2400"/>
              <a:t>Configuration de routage sur un commutateur de couche 3</a:t>
            </a:r>
          </a:p>
        </p:txBody>
      </p:sp>
      <p:sp>
        <p:nvSpPr>
          <p:cNvPr id="5" name="Content Placeholder 4">
            <a:extLst>
              <a:ext uri="{FF2B5EF4-FFF2-40B4-BE49-F238E27FC236}">
                <a16:creationId xmlns:a16="http://schemas.microsoft.com/office/drawing/2014/main" id="{6A2B5FC7-C385-2B42-B85D-E691E00BE075}"/>
              </a:ext>
            </a:extLst>
          </p:cNvPr>
          <p:cNvSpPr>
            <a:spLocks noGrp="1"/>
          </p:cNvSpPr>
          <p:nvPr>
            <p:ph idx="1"/>
          </p:nvPr>
        </p:nvSpPr>
        <p:spPr>
          <a:xfrm>
            <a:off x="474662" y="731837"/>
            <a:ext cx="8280057" cy="3689897"/>
          </a:xfrm>
        </p:spPr>
        <p:txBody>
          <a:bodyPr/>
          <a:lstStyle/>
          <a:p>
            <a:pPr marL="0" indent="0" algn="l" rtl="0"/>
            <a:r>
              <a:rPr lang="fr-FR" sz="1400">
                <a:solidFill>
                  <a:srgbClr val="000000"/>
                </a:solidFill>
              </a:rPr>
              <a:t>Effectuez les étapes suivantes pour configurer D1 afin de router avec R1 :</a:t>
            </a:r>
          </a:p>
          <a:p>
            <a:pPr marL="342900" indent="-342900" algn="l" rtl="0">
              <a:buFont typeface="Arial" panose="020B0604020202020204" pitchFamily="34" charset="0"/>
              <a:buChar char="•"/>
            </a:pPr>
            <a:r>
              <a:rPr lang="fr-FR" sz="1400" b="1">
                <a:solidFill>
                  <a:srgbClr val="000000"/>
                </a:solidFill>
              </a:rPr>
              <a:t>Étape 1</a:t>
            </a:r>
            <a:r>
              <a:rPr lang="fr-FR" sz="1400">
                <a:solidFill>
                  <a:srgbClr val="000000"/>
                </a:solidFill>
              </a:rPr>
              <a:t>. Configurez le port routé. Utilisez la commande </a:t>
            </a:r>
            <a:r>
              <a:rPr lang="fr-FR" sz="1400" b="1">
                <a:solidFill>
                  <a:srgbClr val="000000"/>
                </a:solidFill>
              </a:rPr>
              <a:t>no switchport</a:t>
            </a:r>
            <a:r>
              <a:rPr lang="fr-FR" sz="1400">
                <a:solidFill>
                  <a:srgbClr val="000000"/>
                </a:solidFill>
              </a:rPr>
              <a:t> pour convertir le port en port routé, puis attribuez une adresse IP et un masque de sous-réseau. Activez le port.</a:t>
            </a:r>
          </a:p>
          <a:p>
            <a:pPr marL="342900" indent="-342900" algn="l" rtl="0">
              <a:buFont typeface="Arial" panose="020B0604020202020204" pitchFamily="34" charset="0"/>
              <a:buChar char="•"/>
            </a:pPr>
            <a:r>
              <a:rPr lang="fr-FR" sz="1400" b="1">
                <a:solidFill>
                  <a:srgbClr val="000000"/>
                </a:solidFill>
              </a:rPr>
              <a:t>Étape 2</a:t>
            </a:r>
            <a:r>
              <a:rPr lang="fr-FR" sz="1400">
                <a:solidFill>
                  <a:srgbClr val="000000"/>
                </a:solidFill>
              </a:rPr>
              <a:t>. Activez le routage. Utilisez la commande de configuration globale </a:t>
            </a:r>
            <a:r>
              <a:rPr lang="fr-FR" sz="1400" b="1">
                <a:solidFill>
                  <a:srgbClr val="000000"/>
                </a:solidFill>
              </a:rPr>
              <a:t>ip routing </a:t>
            </a:r>
            <a:r>
              <a:rPr lang="fr-FR" sz="1400">
                <a:solidFill>
                  <a:srgbClr val="000000"/>
                </a:solidFill>
              </a:rPr>
              <a:t> pour activer le routage.</a:t>
            </a:r>
          </a:p>
          <a:p>
            <a:pPr marL="342900" indent="-342900" algn="l" rtl="0">
              <a:buFont typeface="Arial" panose="020B0604020202020204" pitchFamily="34" charset="0"/>
              <a:buChar char="•"/>
            </a:pPr>
            <a:r>
              <a:rPr lang="fr-FR" sz="1400" b="1">
                <a:solidFill>
                  <a:srgbClr val="000000"/>
                </a:solidFill>
              </a:rPr>
              <a:t>Étape 3</a:t>
            </a:r>
            <a:r>
              <a:rPr lang="fr-FR" sz="1400">
                <a:solidFill>
                  <a:srgbClr val="000000"/>
                </a:solidFill>
              </a:rPr>
              <a:t>. Configurez le routage. Utilisez une méthode de routage appropriée. Dans cet exemple, la zone unique OSPFv2 est configurée</a:t>
            </a:r>
          </a:p>
          <a:p>
            <a:pPr marL="342900" indent="-342900" algn="l" rtl="0">
              <a:buFont typeface="Arial" panose="020B0604020202020204" pitchFamily="34" charset="0"/>
              <a:buChar char="•"/>
            </a:pPr>
            <a:r>
              <a:rPr lang="fr-FR" sz="1400" b="1">
                <a:solidFill>
                  <a:srgbClr val="000000"/>
                </a:solidFill>
              </a:rPr>
              <a:t>Étape 4</a:t>
            </a:r>
            <a:r>
              <a:rPr lang="fr-FR" sz="1400">
                <a:solidFill>
                  <a:srgbClr val="000000"/>
                </a:solidFill>
              </a:rPr>
              <a:t>. Vérifiez le routage. Utilisez la commande </a:t>
            </a:r>
            <a:r>
              <a:rPr lang="fr-FR" sz="1400" b="1">
                <a:solidFill>
                  <a:srgbClr val="000000"/>
                </a:solidFill>
              </a:rPr>
              <a:t>show ip route </a:t>
            </a:r>
            <a:r>
              <a:rPr lang="fr-FR" sz="1400">
                <a:solidFill>
                  <a:srgbClr val="000000"/>
                </a:solidFill>
              </a:rPr>
              <a:t>.</a:t>
            </a:r>
          </a:p>
          <a:p>
            <a:pPr marL="342900" indent="-342900" algn="l" rtl="0">
              <a:buFont typeface="Arial" panose="020B0604020202020204" pitchFamily="34" charset="0"/>
              <a:buChar char="•"/>
            </a:pPr>
            <a:r>
              <a:rPr lang="fr-FR" sz="1400" b="1">
                <a:solidFill>
                  <a:srgbClr val="000000"/>
                </a:solidFill>
              </a:rPr>
              <a:t>Étape 5</a:t>
            </a:r>
            <a:r>
              <a:rPr lang="fr-FR" sz="1400">
                <a:solidFill>
                  <a:srgbClr val="000000"/>
                </a:solidFill>
              </a:rPr>
              <a:t>. Vérifiez la connectivité. Utilisez la commande </a:t>
            </a:r>
            <a:r>
              <a:rPr lang="fr-FR" sz="1400" b="1">
                <a:solidFill>
                  <a:srgbClr val="000000"/>
                </a:solidFill>
              </a:rPr>
              <a:t>ping</a:t>
            </a:r>
            <a:r>
              <a:rPr lang="fr-FR" sz="1400">
                <a:solidFill>
                  <a:srgbClr val="000000"/>
                </a:solidFill>
              </a:rPr>
              <a:t> pour vérifier l'accessibilité.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52402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17520"/>
            <a:ext cx="8345488" cy="731837"/>
          </a:xfrm>
        </p:spPr>
        <p:txBody>
          <a:bodyPr/>
          <a:lstStyle/>
          <a:p>
            <a:pPr rtl="0"/>
            <a:r>
              <a:rPr lang="fr-FR" sz="1600"/>
              <a:t>Routage inter-VLAN à l'aide de commutateurs de couche 3</a:t>
            </a:r>
            <a:br>
              <a:rPr lang="en-US" dirty="0"/>
            </a:br>
            <a:r>
              <a:rPr lang="fr-FR" sz="2400"/>
              <a:t>Packet Tracer - Configurer la commutation de la couche 3 et le routage inter-VLAN</a:t>
            </a:r>
          </a:p>
        </p:txBody>
      </p:sp>
      <p:sp>
        <p:nvSpPr>
          <p:cNvPr id="4" name="Content Placeholder 3">
            <a:extLst>
              <a:ext uri="{FF2B5EF4-FFF2-40B4-BE49-F238E27FC236}">
                <a16:creationId xmlns:a16="http://schemas.microsoft.com/office/drawing/2014/main" id="{DE6F4BC0-DF4D-5F46-8881-7FE2E0F45747}"/>
              </a:ext>
            </a:extLst>
          </p:cNvPr>
          <p:cNvSpPr>
            <a:spLocks noGrp="1"/>
          </p:cNvSpPr>
          <p:nvPr>
            <p:ph idx="1"/>
          </p:nvPr>
        </p:nvSpPr>
        <p:spPr>
          <a:xfrm>
            <a:off x="283073" y="1037333"/>
            <a:ext cx="8280057" cy="3549864"/>
          </a:xfrm>
        </p:spPr>
        <p:txBody>
          <a:bodyPr/>
          <a:lstStyle/>
          <a:p>
            <a:pPr marL="0" indent="0" algn="l" rtl="0"/>
            <a:r>
              <a:rPr lang="fr-FR" sz="1800">
                <a:solidFill>
                  <a:srgbClr val="000000"/>
                </a:solidFill>
              </a:rPr>
              <a:t>Dans ce Packet Tracer, vous atteindrez les objectifs suivants:</a:t>
            </a:r>
          </a:p>
          <a:p>
            <a:pPr marL="285750" indent="-285750" algn="l" rtl="0">
              <a:buFont typeface="Arial" panose="020B0604020202020204" pitchFamily="34" charset="0"/>
              <a:buChar char="•"/>
            </a:pPr>
            <a:r>
              <a:rPr lang="fr-FR" sz="1800">
                <a:solidFill>
                  <a:srgbClr val="000000"/>
                </a:solidFill>
              </a:rPr>
              <a:t>Partie 1: Configurer la commutation de couche 3</a:t>
            </a:r>
          </a:p>
          <a:p>
            <a:pPr marL="285750" indent="-285750" algn="l" rtl="0">
              <a:buFont typeface="Arial" panose="020B0604020202020204" pitchFamily="34" charset="0"/>
              <a:buChar char="•"/>
            </a:pPr>
            <a:r>
              <a:rPr lang="fr-FR" sz="1800">
                <a:solidFill>
                  <a:srgbClr val="000000"/>
                </a:solidFill>
              </a:rPr>
              <a:t>Partie 2: Configurer le routage inter-VLAN</a:t>
            </a:r>
          </a:p>
          <a:p>
            <a:pPr marL="285750" indent="-285750" algn="l" rtl="0">
              <a:buFont typeface="Arial" panose="020B0604020202020204" pitchFamily="34" charset="0"/>
              <a:buChar char="•"/>
            </a:pPr>
            <a:r>
              <a:rPr lang="fr-FR" sz="1800">
                <a:solidFill>
                  <a:srgbClr val="000000"/>
                </a:solidFill>
              </a:rPr>
              <a:t>Partie 3 : Configurer le routage inter-VLAN IPv6</a:t>
            </a:r>
          </a:p>
          <a:p>
            <a:pPr marL="0" indent="0" algn="l"/>
            <a:endParaRPr lang="en-US" sz="1600" dirty="0">
              <a:solidFill>
                <a:srgbClr val="000000"/>
              </a:solidFill>
            </a:endParaRPr>
          </a:p>
        </p:txBody>
      </p:sp>
    </p:spTree>
    <p:extLst>
      <p:ext uri="{BB962C8B-B14F-4D97-AF65-F5344CB8AC3E}">
        <p14:creationId xmlns:p14="http://schemas.microsoft.com/office/powerpoint/2010/main" val="274348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4.4 - Dépannage du routage inter-VLAN</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Dépannage du routage inter-VLAN</a:t>
            </a:r>
            <a:br>
              <a:rPr lang="en-US" dirty="0"/>
            </a:br>
            <a:r>
              <a:rPr lang="fr-FR" sz="2400"/>
              <a:t>Problèmes courants d'inter-VLAN</a:t>
            </a:r>
          </a:p>
        </p:txBody>
      </p:sp>
      <p:sp>
        <p:nvSpPr>
          <p:cNvPr id="8" name="Content Placeholder 7">
            <a:extLst>
              <a:ext uri="{FF2B5EF4-FFF2-40B4-BE49-F238E27FC236}">
                <a16:creationId xmlns:a16="http://schemas.microsoft.com/office/drawing/2014/main" id="{87FF55C3-C76C-9F46-AE63-C8A154747E76}"/>
              </a:ext>
            </a:extLst>
          </p:cNvPr>
          <p:cNvSpPr>
            <a:spLocks noGrp="1"/>
          </p:cNvSpPr>
          <p:nvPr>
            <p:ph idx="1"/>
          </p:nvPr>
        </p:nvSpPr>
        <p:spPr>
          <a:xfrm>
            <a:off x="474662" y="731838"/>
            <a:ext cx="8280057" cy="960378"/>
          </a:xfrm>
        </p:spPr>
        <p:txBody>
          <a:bodyPr/>
          <a:lstStyle/>
          <a:p>
            <a:pPr marL="0" indent="0" algn="l" rtl="0"/>
            <a:r>
              <a:rPr lang="fr-FR" sz="1400">
                <a:solidFill>
                  <a:srgbClr val="000000"/>
                </a:solidFill>
              </a:rPr>
              <a:t>Il y a plusieurs raisons pour lesquelles une configuration inter-VLAN peut ne pas fonctionner. Tous sont liés à des problèmes de connectivité. Tout d'abord, vérifiez la couche physique pour résoudre les problèmes liés à la connexion d'un câble au mauvais port. Si les connexions sont correctes, utilisez la liste du tableau pour d'autres raisons courantes pour lesquelles la connectivité inter-VLAN peut échouer.</a:t>
            </a:r>
          </a:p>
        </p:txBody>
      </p:sp>
      <p:graphicFrame>
        <p:nvGraphicFramePr>
          <p:cNvPr id="2" name="Table 1">
            <a:extLst>
              <a:ext uri="{FF2B5EF4-FFF2-40B4-BE49-F238E27FC236}">
                <a16:creationId xmlns:a16="http://schemas.microsoft.com/office/drawing/2014/main" id="{78EB83A5-D0D7-764A-A699-034467777164}"/>
              </a:ext>
            </a:extLst>
          </p:cNvPr>
          <p:cNvGraphicFramePr>
            <a:graphicFrameLocks noGrp="1"/>
          </p:cNvGraphicFramePr>
          <p:nvPr>
            <p:extLst>
              <p:ext uri="{D42A27DB-BD31-4B8C-83A1-F6EECF244321}">
                <p14:modId xmlns:p14="http://schemas.microsoft.com/office/powerpoint/2010/main" val="1035335464"/>
              </p:ext>
            </p:extLst>
          </p:nvPr>
        </p:nvGraphicFramePr>
        <p:xfrm>
          <a:off x="474662" y="1692215"/>
          <a:ext cx="7776204" cy="2946400"/>
        </p:xfrm>
        <a:graphic>
          <a:graphicData uri="http://schemas.openxmlformats.org/drawingml/2006/table">
            <a:tbl>
              <a:tblPr firstRow="1" bandRow="1">
                <a:tableStyleId>{5C22544A-7EE6-4342-B048-85BDC9FD1C3A}</a:tableStyleId>
              </a:tblPr>
              <a:tblGrid>
                <a:gridCol w="1907032">
                  <a:extLst>
                    <a:ext uri="{9D8B030D-6E8A-4147-A177-3AD203B41FA5}">
                      <a16:colId xmlns:a16="http://schemas.microsoft.com/office/drawing/2014/main" val="3444611650"/>
                    </a:ext>
                  </a:extLst>
                </a:gridCol>
                <a:gridCol w="3508744">
                  <a:extLst>
                    <a:ext uri="{9D8B030D-6E8A-4147-A177-3AD203B41FA5}">
                      <a16:colId xmlns:a16="http://schemas.microsoft.com/office/drawing/2014/main" val="3664335541"/>
                    </a:ext>
                  </a:extLst>
                </a:gridCol>
                <a:gridCol w="2360428">
                  <a:extLst>
                    <a:ext uri="{9D8B030D-6E8A-4147-A177-3AD203B41FA5}">
                      <a16:colId xmlns:a16="http://schemas.microsoft.com/office/drawing/2014/main" val="98388774"/>
                    </a:ext>
                  </a:extLst>
                </a:gridCol>
              </a:tblGrid>
              <a:tr h="370840">
                <a:tc>
                  <a:txBody>
                    <a:bodyPr/>
                    <a:lstStyle/>
                    <a:p>
                      <a:pPr algn="l" rtl="0" fontAlgn="ctr"/>
                      <a:r>
                        <a:rPr lang="fr-FR" sz="1200" b="1">
                          <a:effectLst/>
                        </a:rPr>
                        <a:t>Type de problème</a:t>
                      </a:r>
                    </a:p>
                  </a:txBody>
                  <a:tcPr marL="47625" marR="47625" marT="47625" marB="47625" anchor="ctr"/>
                </a:tc>
                <a:tc>
                  <a:txBody>
                    <a:bodyPr/>
                    <a:lstStyle/>
                    <a:p>
                      <a:pPr algn="l" rtl="0" fontAlgn="ctr"/>
                      <a:r>
                        <a:rPr lang="fr-FR" sz="1200" b="1">
                          <a:effectLst/>
                        </a:rPr>
                        <a:t>Comment réparer</a:t>
                      </a:r>
                    </a:p>
                  </a:txBody>
                  <a:tcPr marL="47625" marR="47625" marT="47625" marB="47625" anchor="ctr"/>
                </a:tc>
                <a:tc>
                  <a:txBody>
                    <a:bodyPr/>
                    <a:lstStyle/>
                    <a:p>
                      <a:pPr algn="l" rtl="0" fontAlgn="ctr"/>
                      <a:r>
                        <a:rPr lang="fr-FR" sz="1200" b="1">
                          <a:effectLst/>
                        </a:rPr>
                        <a:t>Comment vérifier</a:t>
                      </a:r>
                    </a:p>
                  </a:txBody>
                  <a:tcPr marL="47625" marR="47625" marT="47625" marB="47625" anchor="ctr"/>
                </a:tc>
                <a:extLst>
                  <a:ext uri="{0D108BD9-81ED-4DB2-BD59-A6C34878D82A}">
                    <a16:rowId xmlns:a16="http://schemas.microsoft.com/office/drawing/2014/main" val="778780134"/>
                  </a:ext>
                </a:extLst>
              </a:tr>
              <a:tr h="370840">
                <a:tc>
                  <a:txBody>
                    <a:bodyPr/>
                    <a:lstStyle/>
                    <a:p>
                      <a:pPr rtl="0" fontAlgn="ctr"/>
                      <a:r>
                        <a:rPr lang="fr-FR" sz="1200" b="0">
                          <a:effectLst/>
                        </a:rPr>
                        <a:t>VLAN manquants</a:t>
                      </a:r>
                    </a:p>
                  </a:txBody>
                  <a:tcPr marL="47625" marR="47625" marT="47625" marB="47625" anchor="ctr"/>
                </a:tc>
                <a:tc>
                  <a:txBody>
                    <a:bodyPr/>
                    <a:lstStyle/>
                    <a:p>
                      <a:pPr rtl="0" fontAlgn="ctr">
                        <a:buFont typeface="Arial" panose="020B0604020202020204" pitchFamily="34" charset="0"/>
                        <a:buChar char="•"/>
                      </a:pPr>
                      <a:r>
                        <a:rPr lang="fr-FR" sz="1200" b="0">
                          <a:effectLst/>
                        </a:rPr>
                        <a:t>Créez (ou recréez) le VLAN s'il n'existe pas.</a:t>
                      </a:r>
                    </a:p>
                    <a:p>
                      <a:pPr rtl="0" fontAlgn="ctr">
                        <a:buFont typeface="Arial" panose="020B0604020202020204" pitchFamily="34" charset="0"/>
                        <a:buChar char="•"/>
                      </a:pPr>
                      <a:r>
                        <a:rPr lang="fr-FR" sz="1200" b="0">
                          <a:effectLst/>
                        </a:rPr>
                        <a:t>Assurez-vous que le port hôte est attribué au VLAN correct.</a:t>
                      </a:r>
                    </a:p>
                  </a:txBody>
                  <a:tcPr marL="47625" marR="47625" marT="47625" marB="47625" anchor="ctr"/>
                </a:tc>
                <a:tc>
                  <a:txBody>
                    <a:bodyPr/>
                    <a:lstStyle/>
                    <a:p>
                      <a:pPr rtl="0" fontAlgn="ctr"/>
                      <a:r>
                        <a:rPr lang="fr-FR" sz="1200" b="1">
                          <a:effectLst/>
                        </a:rPr>
                        <a:t>show vlan [brief]</a:t>
                      </a:r>
                      <a:br>
                        <a:rPr lang="en-US" sz="1200" b="0" dirty="0">
                          <a:effectLst/>
                        </a:rPr>
                      </a:br>
                      <a:r>
                        <a:rPr lang="fr-FR" sz="1200" b="1">
                          <a:effectLst/>
                        </a:rPr>
                        <a:t>show interfaces switchport</a:t>
                      </a:r>
                      <a:br>
                        <a:rPr lang="en-US" sz="1200" b="0" dirty="0">
                          <a:effectLst/>
                        </a:rPr>
                      </a:br>
                      <a:r>
                        <a:rPr lang="fr-FR" sz="1200" b="1">
                          <a:effectLst/>
                        </a:rPr>
                        <a:t>ping</a:t>
                      </a:r>
                    </a:p>
                  </a:txBody>
                  <a:tcPr marL="47625" marR="47625" marT="47625" marB="47625" anchor="ctr"/>
                </a:tc>
                <a:extLst>
                  <a:ext uri="{0D108BD9-81ED-4DB2-BD59-A6C34878D82A}">
                    <a16:rowId xmlns:a16="http://schemas.microsoft.com/office/drawing/2014/main" val="3833033599"/>
                  </a:ext>
                </a:extLst>
              </a:tr>
              <a:tr h="370840">
                <a:tc>
                  <a:txBody>
                    <a:bodyPr/>
                    <a:lstStyle/>
                    <a:p>
                      <a:pPr rtl="0" fontAlgn="ctr"/>
                      <a:r>
                        <a:rPr lang="fr-FR" sz="1200" b="0">
                          <a:effectLst/>
                        </a:rPr>
                        <a:t>Problèmes de port de trunk de commutateur</a:t>
                      </a:r>
                    </a:p>
                  </a:txBody>
                  <a:tcPr marL="47625" marR="47625" marT="47625" marB="47625" anchor="ctr"/>
                </a:tc>
                <a:tc>
                  <a:txBody>
                    <a:bodyPr/>
                    <a:lstStyle/>
                    <a:p>
                      <a:pPr rtl="0" fontAlgn="ctr">
                        <a:buFont typeface="Arial" panose="020B0604020202020204" pitchFamily="34" charset="0"/>
                        <a:buChar char="•"/>
                      </a:pPr>
                      <a:r>
                        <a:rPr lang="fr-FR" sz="1200" b="0">
                          <a:effectLst/>
                        </a:rPr>
                        <a:t>Assurez-vous que les trunks sont correctement configurés.</a:t>
                      </a:r>
                    </a:p>
                    <a:p>
                      <a:pPr rtl="0" fontAlgn="ctr">
                        <a:buFont typeface="Arial" panose="020B0604020202020204" pitchFamily="34" charset="0"/>
                        <a:buChar char="•"/>
                      </a:pPr>
                      <a:r>
                        <a:rPr lang="fr-FR" sz="1200" b="0">
                          <a:effectLst/>
                        </a:rPr>
                        <a:t>Assurez-vous que le port est un port de trunk et activé.</a:t>
                      </a:r>
                    </a:p>
                  </a:txBody>
                  <a:tcPr marL="47625" marR="47625" marT="47625" marB="47625" anchor="ctr"/>
                </a:tc>
                <a:tc>
                  <a:txBody>
                    <a:bodyPr/>
                    <a:lstStyle/>
                    <a:p>
                      <a:pPr rtl="0" fontAlgn="ctr"/>
                      <a:r>
                        <a:rPr lang="fr-FR" sz="1200" b="1">
                          <a:effectLst/>
                        </a:rPr>
                        <a:t>show interface trunk</a:t>
                      </a:r>
                      <a:br>
                        <a:rPr lang="en-US" sz="1200" b="0" dirty="0">
                          <a:effectLst/>
                        </a:rPr>
                      </a:br>
                      <a:r>
                        <a:rPr lang="fr-FR" sz="1200" b="1">
                          <a:effectLst/>
                        </a:rPr>
                        <a:t>show running-config</a:t>
                      </a:r>
                    </a:p>
                  </a:txBody>
                  <a:tcPr marL="47625" marR="47625" marT="47625" marB="47625" anchor="ctr"/>
                </a:tc>
                <a:extLst>
                  <a:ext uri="{0D108BD9-81ED-4DB2-BD59-A6C34878D82A}">
                    <a16:rowId xmlns:a16="http://schemas.microsoft.com/office/drawing/2014/main" val="3645173122"/>
                  </a:ext>
                </a:extLst>
              </a:tr>
              <a:tr h="370840">
                <a:tc>
                  <a:txBody>
                    <a:bodyPr/>
                    <a:lstStyle/>
                    <a:p>
                      <a:pPr rtl="0" fontAlgn="ctr"/>
                      <a:r>
                        <a:rPr lang="fr-FR" sz="1200" b="0">
                          <a:effectLst/>
                        </a:rPr>
                        <a:t>Problèmes liés aux ports de commutateur</a:t>
                      </a:r>
                    </a:p>
                  </a:txBody>
                  <a:tcPr marL="47625" marR="47625" marT="47625" marB="47625" anchor="ctr"/>
                </a:tc>
                <a:tc>
                  <a:txBody>
                    <a:bodyPr/>
                    <a:lstStyle/>
                    <a:p>
                      <a:pPr rtl="0" fontAlgn="ctr">
                        <a:buFont typeface="Arial" panose="020B0604020202020204" pitchFamily="34" charset="0"/>
                        <a:buChar char="•"/>
                      </a:pPr>
                      <a:r>
                        <a:rPr lang="fr-FR" sz="1200" b="0">
                          <a:effectLst/>
                        </a:rPr>
                        <a:t>Attribuez le port au correct VLAN.</a:t>
                      </a:r>
                    </a:p>
                    <a:p>
                      <a:pPr rtl="0" fontAlgn="ctr">
                        <a:buFont typeface="Arial" panose="020B0604020202020204" pitchFamily="34" charset="0"/>
                        <a:buChar char="•"/>
                      </a:pPr>
                      <a:r>
                        <a:rPr lang="fr-FR" sz="1200" b="0">
                          <a:effectLst/>
                        </a:rPr>
                        <a:t>Assurez-vous que le port est un port d'accès et activé.</a:t>
                      </a:r>
                    </a:p>
                    <a:p>
                      <a:pPr rtl="0" fontAlgn="ctr">
                        <a:buFont typeface="Arial" panose="020B0604020202020204" pitchFamily="34" charset="0"/>
                        <a:buChar char="•"/>
                      </a:pPr>
                      <a:r>
                        <a:rPr lang="fr-FR" sz="1200" b="0">
                          <a:effectLst/>
                        </a:rPr>
                        <a:t>L'hôte n'est pas correctement configuré dans le mauvais sous-réseau.</a:t>
                      </a:r>
                    </a:p>
                  </a:txBody>
                  <a:tcPr marL="47625" marR="47625" marT="47625" marB="47625" anchor="ctr"/>
                </a:tc>
                <a:tc>
                  <a:txBody>
                    <a:bodyPr/>
                    <a:lstStyle/>
                    <a:p>
                      <a:pPr rtl="0" fontAlgn="ctr"/>
                      <a:r>
                        <a:rPr lang="fr-FR" sz="1200" b="1">
                          <a:effectLst/>
                        </a:rPr>
                        <a:t>show interfaces switchport</a:t>
                      </a:r>
                      <a:br>
                        <a:rPr lang="en-US" sz="1200" b="0" dirty="0">
                          <a:effectLst/>
                        </a:rPr>
                      </a:br>
                      <a:r>
                        <a:rPr lang="fr-FR" sz="1200" b="1">
                          <a:effectLst/>
                        </a:rPr>
                        <a:t>show running-config interface</a:t>
                      </a:r>
                      <a:br>
                        <a:rPr lang="en-US" sz="1200" b="0" dirty="0">
                          <a:effectLst/>
                        </a:rPr>
                      </a:br>
                      <a:r>
                        <a:rPr lang="fr-FR" sz="1200" b="1">
                          <a:effectLst/>
                        </a:rPr>
                        <a:t>ipconfig</a:t>
                      </a:r>
                    </a:p>
                  </a:txBody>
                  <a:tcPr marL="47625" marR="47625" marT="47625" marB="47625" anchor="ctr"/>
                </a:tc>
                <a:extLst>
                  <a:ext uri="{0D108BD9-81ED-4DB2-BD59-A6C34878D82A}">
                    <a16:rowId xmlns:a16="http://schemas.microsoft.com/office/drawing/2014/main" val="1924430848"/>
                  </a:ext>
                </a:extLst>
              </a:tr>
              <a:tr h="370840">
                <a:tc>
                  <a:txBody>
                    <a:bodyPr/>
                    <a:lstStyle/>
                    <a:p>
                      <a:pPr rtl="0" fontAlgn="ctr"/>
                      <a:r>
                        <a:rPr lang="fr-FR" sz="1200" b="0">
                          <a:effectLst/>
                        </a:rPr>
                        <a:t>Problèmes de configuration du routeur</a:t>
                      </a:r>
                    </a:p>
                  </a:txBody>
                  <a:tcPr marL="47625" marR="47625" marT="47625" marB="47625" anchor="ctr"/>
                </a:tc>
                <a:tc>
                  <a:txBody>
                    <a:bodyPr/>
                    <a:lstStyle/>
                    <a:p>
                      <a:pPr rtl="0" fontAlgn="ctr">
                        <a:buFont typeface="Arial" panose="020B0604020202020204" pitchFamily="34" charset="0"/>
                        <a:buChar char="•"/>
                      </a:pPr>
                      <a:r>
                        <a:rPr lang="fr-FR" sz="1200" b="0">
                          <a:effectLst/>
                        </a:rPr>
                        <a:t>L'adresse IPv4 de la sous-interface du routeur est mal configurée.</a:t>
                      </a:r>
                    </a:p>
                    <a:p>
                      <a:pPr rtl="0" fontAlgn="ctr">
                        <a:buFont typeface="Arial" panose="020B0604020202020204" pitchFamily="34" charset="0"/>
                        <a:buChar char="•"/>
                      </a:pPr>
                      <a:r>
                        <a:rPr lang="fr-FR" sz="1200" b="0">
                          <a:effectLst/>
                        </a:rPr>
                        <a:t>La sous-interface du routeur est attribué à l'ID du VLAN.</a:t>
                      </a:r>
                    </a:p>
                  </a:txBody>
                  <a:tcPr marL="47625" marR="47625" marT="47625" marB="47625" anchor="ctr"/>
                </a:tc>
                <a:tc>
                  <a:txBody>
                    <a:bodyPr/>
                    <a:lstStyle/>
                    <a:p>
                      <a:pPr rtl="0" fontAlgn="ctr"/>
                      <a:r>
                        <a:rPr lang="fr-FR" sz="1200" b="1">
                          <a:effectLst/>
                        </a:rPr>
                        <a:t>show ip interface brief</a:t>
                      </a:r>
                      <a:br>
                        <a:rPr lang="en-US" sz="1200" b="0" dirty="0">
                          <a:effectLst/>
                        </a:rPr>
                      </a:br>
                      <a:r>
                        <a:rPr lang="fr-FR" sz="1200" b="1">
                          <a:effectLst/>
                        </a:rPr>
                        <a:t>show interfaces</a:t>
                      </a:r>
                    </a:p>
                  </a:txBody>
                  <a:tcPr marL="47625" marR="47625" marT="47625" marB="47625" anchor="ctr"/>
                </a:tc>
                <a:extLst>
                  <a:ext uri="{0D108BD9-81ED-4DB2-BD59-A6C34878D82A}">
                    <a16:rowId xmlns:a16="http://schemas.microsoft.com/office/drawing/2014/main" val="686722580"/>
                  </a:ext>
                </a:extLst>
              </a:tr>
            </a:tbl>
          </a:graphicData>
        </a:graphic>
      </p:graphicFrame>
    </p:spTree>
    <p:extLst>
      <p:ext uri="{BB962C8B-B14F-4D97-AF65-F5344CB8AC3E}">
        <p14:creationId xmlns:p14="http://schemas.microsoft.com/office/powerpoint/2010/main" val="162156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À quoi s'attendre dans ce module (suite)</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None/>
            </a:pPr>
            <a:r>
              <a:rPr lang="fr-FR"/>
              <a:t>Pour faciliter l'apprentissage, les caractéristiques suivantes peuvent être incluses dans ce module :</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nvPr>
        </p:nvGraphicFramePr>
        <p:xfrm>
          <a:off x="106756" y="1279280"/>
          <a:ext cx="8595235" cy="2600325"/>
        </p:xfrm>
        <a:graphic>
          <a:graphicData uri="http://schemas.openxmlformats.org/drawingml/2006/table">
            <a:tbl>
              <a:tblPr firstRow="1" bandRow="1">
                <a:tableStyleId>{5C22544A-7EE6-4342-B048-85BDC9FD1C3A}</a:tableStyleId>
              </a:tblPr>
              <a:tblGrid>
                <a:gridCol w="2245746">
                  <a:extLst>
                    <a:ext uri="{9D8B030D-6E8A-4147-A177-3AD203B41FA5}">
                      <a16:colId xmlns:a16="http://schemas.microsoft.com/office/drawing/2014/main" val="3215831619"/>
                    </a:ext>
                  </a:extLst>
                </a:gridCol>
                <a:gridCol w="6349489">
                  <a:extLst>
                    <a:ext uri="{9D8B030D-6E8A-4147-A177-3AD203B41FA5}">
                      <a16:colId xmlns:a16="http://schemas.microsoft.com/office/drawing/2014/main" val="276475465"/>
                    </a:ext>
                  </a:extLst>
                </a:gridCol>
              </a:tblGrid>
              <a:tr h="265091">
                <a:tc>
                  <a:txBody>
                    <a:bodyPr/>
                    <a:lstStyle/>
                    <a:p>
                      <a:pPr algn="l" rtl="0" fontAlgn="b"/>
                      <a:r>
                        <a:rPr lang="fr-FR" sz="1400" b="1" i="0" u="none" strike="noStrike">
                          <a:solidFill>
                            <a:schemeClr val="bg1"/>
                          </a:solidFill>
                          <a:effectLst/>
                          <a:latin typeface="+mn-lt"/>
                        </a:rPr>
                        <a:t>Fonctionnalité</a:t>
                      </a:r>
                    </a:p>
                  </a:txBody>
                  <a:tcPr marL="9525" marR="9525" marT="9525" marB="0" anchor="b"/>
                </a:tc>
                <a:tc>
                  <a:txBody>
                    <a:bodyPr/>
                    <a:lstStyle/>
                    <a:p>
                      <a:pPr rtl="0"/>
                      <a:r>
                        <a:rPr lang="fr-FR"/>
                        <a:t>Description</a:t>
                      </a:r>
                    </a:p>
                  </a:txBody>
                  <a:tcPr/>
                </a:tc>
                <a:extLst>
                  <a:ext uri="{0D108BD9-81ED-4DB2-BD59-A6C34878D82A}">
                    <a16:rowId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Activité</a:t>
                      </a:r>
                      <a:r>
                        <a:rPr lang="fr-FR" sz="1400" b="0" i="0" u="none" strike="noStrike" baseline="0">
                          <a:solidFill>
                            <a:srgbClr val="000000"/>
                          </a:solidFill>
                          <a:effectLst/>
                          <a:latin typeface="+mn-lt"/>
                        </a:rPr>
                        <a:t> du mode physique de Packet Tracer</a:t>
                      </a:r>
                    </a:p>
                  </a:txBody>
                  <a:tcPr marL="9525" marR="9525" marT="9525" marB="0" anchor="b"/>
                </a:tc>
                <a:tc>
                  <a:txBody>
                    <a:bodyPr/>
                    <a:lstStyle/>
                    <a:p>
                      <a:pPr rtl="0"/>
                      <a:r>
                        <a:rPr lang="fr-FR"/>
                        <a:t>Ces activités sont effectuées à l'aide de Packet Tracer en mode </a:t>
                      </a:r>
                      <a:r>
                        <a:rPr lang="fr-FR" baseline="0"/>
                        <a:t>physique.</a:t>
                      </a:r>
                    </a:p>
                  </a:txBody>
                  <a:tcPr/>
                </a:tc>
                <a:extLst>
                  <a:ext uri="{0D108BD9-81ED-4DB2-BD59-A6C34878D82A}">
                    <a16:rowId xmlns:a16="http://schemas.microsoft.com/office/drawing/2014/main" val="2989889794"/>
                  </a:ext>
                </a:extLst>
              </a:tr>
              <a:tr h="265091">
                <a:tc>
                  <a:txBody>
                    <a:bodyPr/>
                    <a:lstStyle/>
                    <a:p>
                      <a:pPr algn="l" rtl="0" fontAlgn="b"/>
                      <a:r>
                        <a:rPr lang="fr-FR" sz="1400" b="0" i="0" u="none" strike="noStrike">
                          <a:solidFill>
                            <a:srgbClr val="000000"/>
                          </a:solidFill>
                          <a:effectLst/>
                          <a:latin typeface="+mn-lt"/>
                        </a:rPr>
                        <a:t>Travaux Pratiques</a:t>
                      </a:r>
                    </a:p>
                  </a:txBody>
                  <a:tcPr marL="9525" marR="9525" marT="9525" marB="0" anchor="b"/>
                </a:tc>
                <a:tc>
                  <a:txBody>
                    <a:bodyPr/>
                    <a:lstStyle/>
                    <a:p>
                      <a:pPr rtl="0"/>
                      <a:r>
                        <a:rPr lang="fr-FR"/>
                        <a:t>Travaux Pratiques conçus pour travailler avec des équipements physiques.</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Activités en classe</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Ces informations se trouvent sur la page Ressources de l'instructeur. Les activités de classe sont conçues pour faciliter l'apprentissage, la discussion en classe et la collaboration.</a:t>
                      </a:r>
                    </a:p>
                  </a:txBody>
                  <a:tcPr/>
                </a:tc>
                <a:extLst>
                  <a:ext uri="{0D108BD9-81ED-4DB2-BD59-A6C34878D82A}">
                    <a16:rowId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Questionnaires sur le module</a:t>
                      </a:r>
                    </a:p>
                  </a:txBody>
                  <a:tcPr marL="9525" marR="9525" marT="9525" marB="0" anchor="b"/>
                </a:tc>
                <a:tc>
                  <a:txBody>
                    <a:bodyPr/>
                    <a:lstStyle/>
                    <a:p>
                      <a:pPr rtl="0"/>
                      <a:r>
                        <a:rPr lang="fr-FR"/>
                        <a:t>Des évaluations automatiques qui intègrent les concepts et les compétences acquises tout au long de la série de rubriques présentées dans le module.</a:t>
                      </a:r>
                    </a:p>
                  </a:txBody>
                  <a:tcPr/>
                </a:tc>
                <a:extLst>
                  <a:ext uri="{0D108BD9-81ED-4DB2-BD59-A6C34878D82A}">
                    <a16:rowId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Résumé du module</a:t>
                      </a:r>
                    </a:p>
                  </a:txBody>
                  <a:tcPr marL="9525" marR="9525" marT="9525" marB="0" anchor="b"/>
                </a:tc>
                <a:tc>
                  <a:txBody>
                    <a:bodyPr/>
                    <a:lstStyle/>
                    <a:p>
                      <a:pPr rtl="0"/>
                      <a:r>
                        <a:rPr lang="fr-FR"/>
                        <a:t>Récapte brièvement le contenu du module.</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026562864"/>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Dépannage du routage inter-VLAN</a:t>
            </a:r>
            <a:br>
              <a:rPr lang="en-US" dirty="0"/>
            </a:br>
            <a:r>
              <a:rPr lang="fr-FR" sz="2400"/>
              <a:t>Dépanner le scénario de routage inter-VLAN</a:t>
            </a:r>
          </a:p>
        </p:txBody>
      </p:sp>
      <p:sp>
        <p:nvSpPr>
          <p:cNvPr id="5" name="Content Placeholder 4">
            <a:extLst>
              <a:ext uri="{FF2B5EF4-FFF2-40B4-BE49-F238E27FC236}">
                <a16:creationId xmlns:a16="http://schemas.microsoft.com/office/drawing/2014/main" id="{2CA6C124-9D8D-ED4E-8A18-2317D9C90B50}"/>
              </a:ext>
            </a:extLst>
          </p:cNvPr>
          <p:cNvSpPr>
            <a:spLocks noGrp="1"/>
          </p:cNvSpPr>
          <p:nvPr>
            <p:ph idx="1"/>
          </p:nvPr>
        </p:nvSpPr>
        <p:spPr>
          <a:xfrm>
            <a:off x="141316" y="1031358"/>
            <a:ext cx="3931981" cy="1083192"/>
          </a:xfrm>
        </p:spPr>
        <p:txBody>
          <a:bodyPr/>
          <a:lstStyle/>
          <a:p>
            <a:pPr marL="0" indent="0" algn="l" rtl="0"/>
            <a:r>
              <a:rPr lang="fr-FR" sz="1400">
                <a:solidFill>
                  <a:srgbClr val="000000"/>
                </a:solidFill>
              </a:rPr>
              <a:t>Des exemples de certains de ces problèmes de routage inter-VLAN seront maintenant abordés plus en détail. Cette topologie sera utilisée pour tous ces problèmes.</a:t>
            </a:r>
          </a:p>
          <a:p>
            <a:pPr marL="0" indent="0" algn="l"/>
            <a:endParaRPr lang="en-US" sz="1400" b="1" dirty="0">
              <a:solidFill>
                <a:srgbClr val="000000"/>
              </a:solidFill>
            </a:endParaRPr>
          </a:p>
        </p:txBody>
      </p:sp>
      <p:graphicFrame>
        <p:nvGraphicFramePr>
          <p:cNvPr id="11" name="Table 10">
            <a:extLst>
              <a:ext uri="{FF2B5EF4-FFF2-40B4-BE49-F238E27FC236}">
                <a16:creationId xmlns:a16="http://schemas.microsoft.com/office/drawing/2014/main" id="{4B7E334E-9723-7447-9243-5333D300CF41}"/>
              </a:ext>
            </a:extLst>
          </p:cNvPr>
          <p:cNvGraphicFramePr>
            <a:graphicFrameLocks noGrp="1"/>
          </p:cNvGraphicFramePr>
          <p:nvPr>
            <p:extLst>
              <p:ext uri="{D42A27DB-BD31-4B8C-83A1-F6EECF244321}">
                <p14:modId xmlns:p14="http://schemas.microsoft.com/office/powerpoint/2010/main" val="2879973362"/>
              </p:ext>
            </p:extLst>
          </p:nvPr>
        </p:nvGraphicFramePr>
        <p:xfrm>
          <a:off x="474662" y="2366815"/>
          <a:ext cx="3499137" cy="1854200"/>
        </p:xfrm>
        <a:graphic>
          <a:graphicData uri="http://schemas.openxmlformats.org/drawingml/2006/table">
            <a:tbl>
              <a:tblPr firstRow="1" bandRow="1">
                <a:tableStyleId>{5C22544A-7EE6-4342-B048-85BDC9FD1C3A}</a:tableStyleId>
              </a:tblPr>
              <a:tblGrid>
                <a:gridCol w="1258445">
                  <a:extLst>
                    <a:ext uri="{9D8B030D-6E8A-4147-A177-3AD203B41FA5}">
                      <a16:colId xmlns:a16="http://schemas.microsoft.com/office/drawing/2014/main" val="1064177793"/>
                    </a:ext>
                  </a:extLst>
                </a:gridCol>
                <a:gridCol w="648586">
                  <a:extLst>
                    <a:ext uri="{9D8B030D-6E8A-4147-A177-3AD203B41FA5}">
                      <a16:colId xmlns:a16="http://schemas.microsoft.com/office/drawing/2014/main" val="133967715"/>
                    </a:ext>
                  </a:extLst>
                </a:gridCol>
                <a:gridCol w="1592106">
                  <a:extLst>
                    <a:ext uri="{9D8B030D-6E8A-4147-A177-3AD203B41FA5}">
                      <a16:colId xmlns:a16="http://schemas.microsoft.com/office/drawing/2014/main" val="2509370421"/>
                    </a:ext>
                  </a:extLst>
                </a:gridCol>
              </a:tblGrid>
              <a:tr h="370840">
                <a:tc gridSpan="3">
                  <a:txBody>
                    <a:bodyPr/>
                    <a:lstStyle/>
                    <a:p>
                      <a:pPr rtl="0"/>
                      <a:r>
                        <a:rPr lang="fr-FR"/>
                        <a:t>Sous-interfaces du routeur R1</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949119035"/>
                  </a:ext>
                </a:extLst>
              </a:tr>
              <a:tr h="370840">
                <a:tc>
                  <a:txBody>
                    <a:bodyPr/>
                    <a:lstStyle/>
                    <a:p>
                      <a:pPr algn="l" rtl="0" fontAlgn="ctr"/>
                      <a:r>
                        <a:rPr lang="fr-FR" b="1">
                          <a:effectLst/>
                        </a:rPr>
                        <a:t>Sous-interfaces</a:t>
                      </a:r>
                    </a:p>
                  </a:txBody>
                  <a:tcPr marL="47625" marR="47625" marT="47625" marB="47625" anchor="ctr"/>
                </a:tc>
                <a:tc>
                  <a:txBody>
                    <a:bodyPr/>
                    <a:lstStyle/>
                    <a:p>
                      <a:pPr algn="l" rtl="0" fontAlgn="ctr"/>
                      <a:r>
                        <a:rPr lang="fr-FR" b="1">
                          <a:effectLst/>
                        </a:rPr>
                        <a:t>VLAN</a:t>
                      </a:r>
                    </a:p>
                  </a:txBody>
                  <a:tcPr marL="47625" marR="47625" marT="47625" marB="47625" anchor="ctr"/>
                </a:tc>
                <a:tc>
                  <a:txBody>
                    <a:bodyPr/>
                    <a:lstStyle/>
                    <a:p>
                      <a:pPr algn="l" rtl="0" fontAlgn="ctr"/>
                      <a:r>
                        <a:rPr lang="fr-FR" b="1">
                          <a:effectLst/>
                        </a:rPr>
                        <a:t>Adresse IP</a:t>
                      </a:r>
                    </a:p>
                  </a:txBody>
                  <a:tcPr marL="47625" marR="47625" marT="47625" marB="47625" anchor="ctr"/>
                </a:tc>
                <a:extLst>
                  <a:ext uri="{0D108BD9-81ED-4DB2-BD59-A6C34878D82A}">
                    <a16:rowId xmlns:a16="http://schemas.microsoft.com/office/drawing/2014/main" val="3554507810"/>
                  </a:ext>
                </a:extLst>
              </a:tr>
              <a:tr h="370840">
                <a:tc>
                  <a:txBody>
                    <a:bodyPr/>
                    <a:lstStyle/>
                    <a:p>
                      <a:pPr rtl="0" fontAlgn="ctr"/>
                      <a:r>
                        <a:rPr lang="fr-FR" b="0">
                          <a:effectLst/>
                        </a:rPr>
                        <a:t>G0/0/0.10</a:t>
                      </a:r>
                    </a:p>
                  </a:txBody>
                  <a:tcPr marL="47625" marR="47625" marT="47625" marB="47625" anchor="ctr"/>
                </a:tc>
                <a:tc>
                  <a:txBody>
                    <a:bodyPr/>
                    <a:lstStyle/>
                    <a:p>
                      <a:pPr rtl="0" fontAlgn="ctr"/>
                      <a:r>
                        <a:rPr lang="fr-FR" b="0">
                          <a:effectLst/>
                        </a:rPr>
                        <a:t>10</a:t>
                      </a:r>
                    </a:p>
                  </a:txBody>
                  <a:tcPr marL="47625" marR="47625" marT="47625" marB="47625" anchor="ctr"/>
                </a:tc>
                <a:tc>
                  <a:txBody>
                    <a:bodyPr/>
                    <a:lstStyle/>
                    <a:p>
                      <a:pPr rtl="0" fontAlgn="ctr"/>
                      <a:r>
                        <a:rPr lang="fr-FR" b="0">
                          <a:effectLst/>
                        </a:rPr>
                        <a:t>192.168.10.1/24</a:t>
                      </a:r>
                    </a:p>
                  </a:txBody>
                  <a:tcPr marL="47625" marR="47625" marT="47625" marB="47625" anchor="ctr"/>
                </a:tc>
                <a:extLst>
                  <a:ext uri="{0D108BD9-81ED-4DB2-BD59-A6C34878D82A}">
                    <a16:rowId xmlns:a16="http://schemas.microsoft.com/office/drawing/2014/main" val="1414935362"/>
                  </a:ext>
                </a:extLst>
              </a:tr>
              <a:tr h="370840">
                <a:tc>
                  <a:txBody>
                    <a:bodyPr/>
                    <a:lstStyle/>
                    <a:p>
                      <a:pPr rtl="0" fontAlgn="ctr"/>
                      <a:r>
                        <a:rPr lang="fr-FR" b="0">
                          <a:effectLst/>
                        </a:rPr>
                        <a:t>G0/0/0.20</a:t>
                      </a:r>
                    </a:p>
                  </a:txBody>
                  <a:tcPr marL="47625" marR="47625" marT="47625" marB="47625" anchor="ctr"/>
                </a:tc>
                <a:tc>
                  <a:txBody>
                    <a:bodyPr/>
                    <a:lstStyle/>
                    <a:p>
                      <a:pPr rtl="0" fontAlgn="ctr"/>
                      <a:r>
                        <a:rPr lang="fr-FR" b="0">
                          <a:effectLst/>
                        </a:rPr>
                        <a:t>20</a:t>
                      </a:r>
                    </a:p>
                  </a:txBody>
                  <a:tcPr marL="47625" marR="47625" marT="47625" marB="47625" anchor="ctr"/>
                </a:tc>
                <a:tc>
                  <a:txBody>
                    <a:bodyPr/>
                    <a:lstStyle/>
                    <a:p>
                      <a:pPr rtl="0" fontAlgn="ctr"/>
                      <a:r>
                        <a:rPr lang="fr-FR" b="0">
                          <a:effectLst/>
                        </a:rPr>
                        <a:t>192.168.20.1/24</a:t>
                      </a:r>
                    </a:p>
                  </a:txBody>
                  <a:tcPr marL="47625" marR="47625" marT="47625" marB="47625" anchor="ctr"/>
                </a:tc>
                <a:extLst>
                  <a:ext uri="{0D108BD9-81ED-4DB2-BD59-A6C34878D82A}">
                    <a16:rowId xmlns:a16="http://schemas.microsoft.com/office/drawing/2014/main" val="3004946458"/>
                  </a:ext>
                </a:extLst>
              </a:tr>
              <a:tr h="370840">
                <a:tc>
                  <a:txBody>
                    <a:bodyPr/>
                    <a:lstStyle/>
                    <a:p>
                      <a:pPr rtl="0" fontAlgn="ctr"/>
                      <a:r>
                        <a:rPr lang="fr-FR" b="0">
                          <a:effectLst/>
                        </a:rPr>
                        <a:t>G0/0/0.30</a:t>
                      </a:r>
                    </a:p>
                  </a:txBody>
                  <a:tcPr marL="47625" marR="47625" marT="47625" marB="47625" anchor="ctr"/>
                </a:tc>
                <a:tc>
                  <a:txBody>
                    <a:bodyPr/>
                    <a:lstStyle/>
                    <a:p>
                      <a:pPr rtl="0" fontAlgn="ctr"/>
                      <a:r>
                        <a:rPr lang="fr-FR" b="0">
                          <a:effectLst/>
                        </a:rPr>
                        <a:t>99</a:t>
                      </a:r>
                    </a:p>
                  </a:txBody>
                  <a:tcPr marL="47625" marR="47625" marT="47625" marB="47625" anchor="ctr"/>
                </a:tc>
                <a:tc>
                  <a:txBody>
                    <a:bodyPr/>
                    <a:lstStyle/>
                    <a:p>
                      <a:pPr rtl="0" fontAlgn="ctr"/>
                      <a:r>
                        <a:rPr lang="fr-FR" b="0">
                          <a:effectLst/>
                        </a:rPr>
                        <a:t>192.168.99.1/24</a:t>
                      </a:r>
                    </a:p>
                  </a:txBody>
                  <a:tcPr marL="47625" marR="47625" marT="47625" marB="47625" anchor="ctr"/>
                </a:tc>
                <a:extLst>
                  <a:ext uri="{0D108BD9-81ED-4DB2-BD59-A6C34878D82A}">
                    <a16:rowId xmlns:a16="http://schemas.microsoft.com/office/drawing/2014/main" val="3357790694"/>
                  </a:ext>
                </a:extLst>
              </a:tr>
            </a:tbl>
          </a:graphicData>
        </a:graphic>
      </p:graphicFrame>
      <p:pic>
        <p:nvPicPr>
          <p:cNvPr id="10" name="Picture 9">
            <a:extLst>
              <a:ext uri="{FF2B5EF4-FFF2-40B4-BE49-F238E27FC236}">
                <a16:creationId xmlns:a16="http://schemas.microsoft.com/office/drawing/2014/main" id="{C9FE3784-2A30-B644-805D-7B4D8F94E2B2}"/>
              </a:ext>
            </a:extLst>
          </p:cNvPr>
          <p:cNvPicPr>
            <a:picLocks noChangeAspect="1"/>
          </p:cNvPicPr>
          <p:nvPr/>
        </p:nvPicPr>
        <p:blipFill>
          <a:blip r:embed="rId3"/>
          <a:stretch>
            <a:fillRect/>
          </a:stretch>
        </p:blipFill>
        <p:spPr>
          <a:xfrm>
            <a:off x="4315792" y="726800"/>
            <a:ext cx="3499138" cy="3942691"/>
          </a:xfrm>
          <a:prstGeom prst="rect">
            <a:avLst/>
          </a:prstGeom>
        </p:spPr>
      </p:pic>
    </p:spTree>
    <p:extLst>
      <p:ext uri="{BB962C8B-B14F-4D97-AF65-F5344CB8AC3E}">
        <p14:creationId xmlns:p14="http://schemas.microsoft.com/office/powerpoint/2010/main" val="455086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Dépannage du routage inter-VLAN</a:t>
            </a:r>
            <a:br>
              <a:rPr lang="en-US" dirty="0"/>
            </a:br>
            <a:r>
              <a:rPr lang="fr-FR" sz="2400"/>
              <a:t>VLANs manquants</a:t>
            </a:r>
          </a:p>
        </p:txBody>
      </p:sp>
      <p:sp>
        <p:nvSpPr>
          <p:cNvPr id="4" name="Content Placeholder 3">
            <a:extLst>
              <a:ext uri="{FF2B5EF4-FFF2-40B4-BE49-F238E27FC236}">
                <a16:creationId xmlns:a16="http://schemas.microsoft.com/office/drawing/2014/main" id="{43D1E904-51FB-AE4A-A175-2BD635783D6D}"/>
              </a:ext>
            </a:extLst>
          </p:cNvPr>
          <p:cNvSpPr>
            <a:spLocks noGrp="1"/>
          </p:cNvSpPr>
          <p:nvPr>
            <p:ph idx="1"/>
          </p:nvPr>
        </p:nvSpPr>
        <p:spPr>
          <a:xfrm>
            <a:off x="0" y="731837"/>
            <a:ext cx="4247803" cy="3689897"/>
          </a:xfrm>
        </p:spPr>
        <p:txBody>
          <a:bodyPr/>
          <a:lstStyle/>
          <a:p>
            <a:pPr marL="0" indent="0" algn="l" rtl="0"/>
            <a:r>
              <a:rPr lang="fr-FR" sz="1500">
                <a:solidFill>
                  <a:srgbClr val="000000"/>
                </a:solidFill>
              </a:rPr>
              <a:t>Un problème de connectivité inter-VLAN peut être causé par un VLAN manquant. Le VLAN peut être manquant s'il n'a pas été créé, s'il a été accidentellement supprimé ou s'il n'est pas autorisé sur le lien de trunk.</a:t>
            </a:r>
          </a:p>
          <a:p>
            <a:pPr marL="0" indent="0" algn="l"/>
            <a:endParaRPr lang="en-US" sz="1500" dirty="0">
              <a:solidFill>
                <a:srgbClr val="000000"/>
              </a:solidFill>
            </a:endParaRPr>
          </a:p>
          <a:p>
            <a:pPr marL="0" indent="0" algn="l" rtl="0"/>
            <a:r>
              <a:rPr lang="fr-FR" sz="1500">
                <a:solidFill>
                  <a:srgbClr val="000000"/>
                </a:solidFill>
              </a:rPr>
              <a:t>Lorsque vous supprimez un VLAN, tous les ports attribués à ce VLAN deviennent inactifs. Ils restent associés au VLAN (et sont par conséquent inactifs) jusqu'à ce que vous les attribuiez à un autre VLAN ou recréez le VLAN manquant. La recréation du VLAN manquant réaffecterait automatiquement les hôtes.</a:t>
            </a:r>
          </a:p>
          <a:p>
            <a:pPr marL="0" indent="0" algn="l"/>
            <a:endParaRPr lang="en-US" sz="1500" dirty="0">
              <a:solidFill>
                <a:srgbClr val="000000"/>
              </a:solidFill>
            </a:endParaRPr>
          </a:p>
          <a:p>
            <a:pPr marL="0" indent="0" algn="l" rtl="0"/>
            <a:r>
              <a:rPr lang="fr-FR" sz="1500">
                <a:solidFill>
                  <a:srgbClr val="000000"/>
                </a:solidFill>
              </a:rPr>
              <a:t>Utilisez la commande </a:t>
            </a:r>
            <a:r>
              <a:rPr lang="fr-FR" sz="1500" b="1">
                <a:solidFill>
                  <a:srgbClr val="000000"/>
                </a:solidFill>
              </a:rPr>
              <a:t>show interface</a:t>
            </a:r>
            <a:r>
              <a:rPr lang="fr-FR" sz="1500">
                <a:solidFill>
                  <a:srgbClr val="000000"/>
                </a:solidFill>
              </a:rPr>
              <a:t> </a:t>
            </a:r>
            <a:r>
              <a:rPr lang="fr-FR" sz="1500" i="1">
                <a:solidFill>
                  <a:srgbClr val="000000"/>
                </a:solidFill>
              </a:rPr>
              <a:t>interface-id</a:t>
            </a:r>
            <a:r>
              <a:rPr lang="fr-FR" sz="1500">
                <a:solidFill>
                  <a:srgbClr val="000000"/>
                </a:solidFill>
              </a:rPr>
              <a:t> </a:t>
            </a:r>
            <a:r>
              <a:rPr lang="fr-FR" sz="1500" b="1">
                <a:solidFill>
                  <a:srgbClr val="000000"/>
                </a:solidFill>
              </a:rPr>
              <a:t>switchport</a:t>
            </a:r>
            <a:r>
              <a:rPr lang="fr-FR" sz="1500">
                <a:solidFill>
                  <a:srgbClr val="000000"/>
                </a:solidFill>
              </a:rPr>
              <a:t> pour vérifier l'appartenance du port à un VLAN.</a:t>
            </a:r>
          </a:p>
        </p:txBody>
      </p:sp>
      <p:pic>
        <p:nvPicPr>
          <p:cNvPr id="7" name="Picture 6">
            <a:extLst>
              <a:ext uri="{FF2B5EF4-FFF2-40B4-BE49-F238E27FC236}">
                <a16:creationId xmlns:a16="http://schemas.microsoft.com/office/drawing/2014/main" id="{08B19872-2E37-FA49-BC68-9D1DAFF1C51B}"/>
              </a:ext>
            </a:extLst>
          </p:cNvPr>
          <p:cNvPicPr>
            <a:picLocks noChangeAspect="1"/>
          </p:cNvPicPr>
          <p:nvPr/>
        </p:nvPicPr>
        <p:blipFill>
          <a:blip r:embed="rId3"/>
          <a:stretch>
            <a:fillRect/>
          </a:stretch>
        </p:blipFill>
        <p:spPr>
          <a:xfrm>
            <a:off x="4247803" y="1040085"/>
            <a:ext cx="4508500" cy="3073400"/>
          </a:xfrm>
          <a:prstGeom prst="rect">
            <a:avLst/>
          </a:prstGeom>
        </p:spPr>
      </p:pic>
    </p:spTree>
    <p:extLst>
      <p:ext uri="{BB962C8B-B14F-4D97-AF65-F5344CB8AC3E}">
        <p14:creationId xmlns:p14="http://schemas.microsoft.com/office/powerpoint/2010/main" val="3882272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Dépannage du routage inter-VLAN</a:t>
            </a:r>
            <a:br>
              <a:rPr lang="en-US" dirty="0"/>
            </a:br>
            <a:r>
              <a:rPr lang="fr-FR" sz="2400"/>
              <a:t>Problèmes de ports de trunk de commutation</a:t>
            </a:r>
          </a:p>
        </p:txBody>
      </p:sp>
      <p:sp>
        <p:nvSpPr>
          <p:cNvPr id="5" name="Content Placeholder 4">
            <a:extLst>
              <a:ext uri="{FF2B5EF4-FFF2-40B4-BE49-F238E27FC236}">
                <a16:creationId xmlns:a16="http://schemas.microsoft.com/office/drawing/2014/main" id="{AFC1BFF7-A6AE-E44B-8FB1-E7A3710468E3}"/>
              </a:ext>
            </a:extLst>
          </p:cNvPr>
          <p:cNvSpPr>
            <a:spLocks noGrp="1"/>
          </p:cNvSpPr>
          <p:nvPr>
            <p:ph idx="1"/>
          </p:nvPr>
        </p:nvSpPr>
        <p:spPr>
          <a:xfrm>
            <a:off x="215535" y="582209"/>
            <a:ext cx="8555214" cy="1637290"/>
          </a:xfrm>
        </p:spPr>
        <p:txBody>
          <a:bodyPr/>
          <a:lstStyle/>
          <a:p>
            <a:pPr marL="0" indent="0" algn="l" rtl="0"/>
            <a:r>
              <a:rPr lang="fr-FR" sz="1600">
                <a:solidFill>
                  <a:srgbClr val="000000"/>
                </a:solidFill>
              </a:rPr>
              <a:t>Un autre problème pour le routage inter-VLAN inclut des ports de commutation mal configurés. Dans une solution inter-VLAN héritée, cela peut se produire lorsque le port du routeur de connexion n'est pas attribué au VLAN correct.</a:t>
            </a:r>
          </a:p>
          <a:p>
            <a:pPr marL="0" indent="0" algn="l" rtl="0"/>
            <a:r>
              <a:rPr lang="fr-FR" sz="1600">
                <a:solidFill>
                  <a:srgbClr val="000000"/>
                </a:solidFill>
              </a:rPr>
              <a:t>Cependant, avec une solution routeur sur un bâton, la cause la plus fréquente est un port de trunk mal configuré.</a:t>
            </a:r>
          </a:p>
          <a:p>
            <a:pPr marL="342900" indent="-342900" algn="l" rtl="0">
              <a:buFont typeface="Arial" panose="020B0604020202020204" pitchFamily="34" charset="0"/>
              <a:buChar char="•"/>
            </a:pPr>
            <a:r>
              <a:rPr lang="fr-FR" sz="1600">
                <a:solidFill>
                  <a:srgbClr val="000000"/>
                </a:solidFill>
              </a:rPr>
              <a:t>Vérifiez que le port de connexion au routeur est correctement configuré en tant que lien de trunk à l'aide de la commande </a:t>
            </a:r>
            <a:r>
              <a:rPr lang="fr-FR" sz="1600" b="1">
                <a:solidFill>
                  <a:srgbClr val="000000"/>
                </a:solidFill>
              </a:rPr>
              <a:t>show interface trunk</a:t>
            </a:r>
            <a:r>
              <a:rPr lang="fr-FR" sz="1600">
                <a:solidFill>
                  <a:srgbClr val="000000"/>
                </a:solidFill>
              </a:rPr>
              <a:t> .</a:t>
            </a:r>
          </a:p>
          <a:p>
            <a:pPr marL="342900" indent="-342900" algn="l" rtl="0">
              <a:buFont typeface="Arial" panose="020B0604020202020204" pitchFamily="34" charset="0"/>
              <a:buChar char="•"/>
            </a:pPr>
            <a:r>
              <a:rPr lang="fr-FR" sz="1600">
                <a:solidFill>
                  <a:srgbClr val="000000"/>
                </a:solidFill>
              </a:rPr>
              <a:t>Si ce port est absent de la sortie, examinez la configuration du port à l'aide de la commande </a:t>
            </a:r>
            <a:r>
              <a:rPr lang="fr-FR" sz="1600" b="1">
                <a:solidFill>
                  <a:srgbClr val="000000"/>
                </a:solidFill>
              </a:rPr>
              <a:t>show running-config interface X</a:t>
            </a:r>
            <a:r>
              <a:rPr lang="fr-FR" sz="1600">
                <a:solidFill>
                  <a:srgbClr val="000000"/>
                </a:solidFill>
              </a:rPr>
              <a:t> pour voir comment le port est configuré.</a:t>
            </a:r>
          </a:p>
        </p:txBody>
      </p:sp>
      <p:pic>
        <p:nvPicPr>
          <p:cNvPr id="8" name="Picture 7">
            <a:extLst>
              <a:ext uri="{FF2B5EF4-FFF2-40B4-BE49-F238E27FC236}">
                <a16:creationId xmlns:a16="http://schemas.microsoft.com/office/drawing/2014/main" id="{21061775-9A68-8143-B96C-E5F6ED67C25D}"/>
              </a:ext>
            </a:extLst>
          </p:cNvPr>
          <p:cNvPicPr>
            <a:picLocks noChangeAspect="1"/>
          </p:cNvPicPr>
          <p:nvPr/>
        </p:nvPicPr>
        <p:blipFill>
          <a:blip r:embed="rId3"/>
          <a:stretch>
            <a:fillRect/>
          </a:stretch>
        </p:blipFill>
        <p:spPr>
          <a:xfrm>
            <a:off x="1088968" y="3064479"/>
            <a:ext cx="4737868" cy="1839295"/>
          </a:xfrm>
          <a:prstGeom prst="rect">
            <a:avLst/>
          </a:prstGeom>
        </p:spPr>
      </p:pic>
    </p:spTree>
    <p:extLst>
      <p:ext uri="{BB962C8B-B14F-4D97-AF65-F5344CB8AC3E}">
        <p14:creationId xmlns:p14="http://schemas.microsoft.com/office/powerpoint/2010/main" val="220863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Dépannage du routage inter-VLAN</a:t>
            </a:r>
            <a:br>
              <a:rPr lang="en-US" dirty="0"/>
            </a:br>
            <a:r>
              <a:rPr lang="fr-FR" sz="2400"/>
              <a:t>Problèmes de port d'accès au commutateur</a:t>
            </a:r>
          </a:p>
        </p:txBody>
      </p:sp>
      <p:sp>
        <p:nvSpPr>
          <p:cNvPr id="4" name="Content Placeholder 3">
            <a:extLst>
              <a:ext uri="{FF2B5EF4-FFF2-40B4-BE49-F238E27FC236}">
                <a16:creationId xmlns:a16="http://schemas.microsoft.com/office/drawing/2014/main" id="{08E29960-FBF1-9A41-B350-216A4605762D}"/>
              </a:ext>
            </a:extLst>
          </p:cNvPr>
          <p:cNvSpPr>
            <a:spLocks noGrp="1"/>
          </p:cNvSpPr>
          <p:nvPr>
            <p:ph idx="1"/>
          </p:nvPr>
        </p:nvSpPr>
        <p:spPr>
          <a:xfrm>
            <a:off x="474663" y="731837"/>
            <a:ext cx="3927476" cy="3689897"/>
          </a:xfrm>
        </p:spPr>
        <p:txBody>
          <a:bodyPr/>
          <a:lstStyle/>
          <a:p>
            <a:pPr marL="0" indent="0" algn="l" rtl="0"/>
            <a:r>
              <a:rPr lang="fr-FR" sz="1400">
                <a:solidFill>
                  <a:srgbClr val="000000"/>
                </a:solidFill>
              </a:rPr>
              <a:t>Lorsque vous suspectez un problème avec une configuration de port d’accès du commutateur, utilisez les diverses commandes de vérification pour examiner la configuration et identifier le problème.</a:t>
            </a:r>
          </a:p>
          <a:p>
            <a:pPr marL="0" indent="0" algn="l"/>
            <a:endParaRPr lang="en-US" sz="1400" dirty="0">
              <a:solidFill>
                <a:srgbClr val="000000"/>
              </a:solidFill>
            </a:endParaRPr>
          </a:p>
          <a:p>
            <a:pPr marL="0" indent="0" algn="l" rtl="0"/>
            <a:r>
              <a:rPr lang="fr-FR" sz="1400">
                <a:solidFill>
                  <a:srgbClr val="000000"/>
                </a:solidFill>
              </a:rPr>
              <a:t>Un indicateur courant de ce problème est que le PC dispose de la configuration d'adresse correcte (adresse IP, masque de sous-réseau, passerelle par défaut), mais qu'il est incapable de lancer un ping sur sa passerelle par défaut.</a:t>
            </a:r>
          </a:p>
          <a:p>
            <a:pPr marL="342900" indent="-342900" algn="l" rtl="0">
              <a:buFont typeface="Arial" panose="020B0604020202020204" pitchFamily="34" charset="0"/>
              <a:buChar char="•"/>
            </a:pPr>
            <a:r>
              <a:rPr lang="fr-FR" sz="1400">
                <a:solidFill>
                  <a:srgbClr val="000000"/>
                </a:solidFill>
              </a:rPr>
              <a:t>Utilisez la commande </a:t>
            </a:r>
            <a:r>
              <a:rPr lang="fr-FR" sz="1400" b="1">
                <a:solidFill>
                  <a:srgbClr val="000000"/>
                </a:solidFill>
              </a:rPr>
              <a:t>show vlan brief</a:t>
            </a:r>
            <a:r>
              <a:rPr lang="fr-FR" sz="1400">
                <a:solidFill>
                  <a:srgbClr val="000000"/>
                </a:solidFill>
              </a:rPr>
              <a:t>, </a:t>
            </a:r>
            <a:r>
              <a:rPr lang="fr-FR" sz="1400" b="1">
                <a:solidFill>
                  <a:srgbClr val="000000"/>
                </a:solidFill>
              </a:rPr>
              <a:t>show interface X switchport</a:t>
            </a:r>
            <a:r>
              <a:rPr lang="fr-FR" sz="1400">
                <a:solidFill>
                  <a:srgbClr val="000000"/>
                </a:solidFill>
              </a:rPr>
              <a:t> ou </a:t>
            </a:r>
            <a:r>
              <a:rPr lang="fr-FR" sz="1400" b="1">
                <a:solidFill>
                  <a:srgbClr val="000000"/>
                </a:solidFill>
              </a:rPr>
              <a:t>show running-config interface X</a:t>
            </a:r>
            <a:r>
              <a:rPr lang="fr-FR" sz="1400">
                <a:solidFill>
                  <a:srgbClr val="000000"/>
                </a:solidFill>
              </a:rPr>
              <a:t> pour vérifier l'attribution du VLAN de l'interface.</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2464A65E-F98A-3D4F-91C8-CD5294D4EFEB}"/>
              </a:ext>
            </a:extLst>
          </p:cNvPr>
          <p:cNvPicPr>
            <a:picLocks noChangeAspect="1"/>
          </p:cNvPicPr>
          <p:nvPr/>
        </p:nvPicPr>
        <p:blipFill>
          <a:blip r:embed="rId3"/>
          <a:stretch>
            <a:fillRect/>
          </a:stretch>
        </p:blipFill>
        <p:spPr>
          <a:xfrm>
            <a:off x="4402138" y="1154385"/>
            <a:ext cx="4267200" cy="2844800"/>
          </a:xfrm>
          <a:prstGeom prst="rect">
            <a:avLst/>
          </a:prstGeom>
        </p:spPr>
      </p:pic>
    </p:spTree>
    <p:extLst>
      <p:ext uri="{BB962C8B-B14F-4D97-AF65-F5344CB8AC3E}">
        <p14:creationId xmlns:p14="http://schemas.microsoft.com/office/powerpoint/2010/main" val="142137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Dépannage du routage inter-VLAN</a:t>
            </a:r>
            <a:br>
              <a:rPr lang="en-US" dirty="0"/>
            </a:br>
            <a:r>
              <a:rPr lang="fr-FR" sz="2400"/>
              <a:t>Problèmes de configuration du routeur</a:t>
            </a:r>
          </a:p>
        </p:txBody>
      </p:sp>
      <p:sp>
        <p:nvSpPr>
          <p:cNvPr id="5" name="Content Placeholder 4">
            <a:extLst>
              <a:ext uri="{FF2B5EF4-FFF2-40B4-BE49-F238E27FC236}">
                <a16:creationId xmlns:a16="http://schemas.microsoft.com/office/drawing/2014/main" id="{38060389-7B7A-A047-A84B-97A55B8404DB}"/>
              </a:ext>
            </a:extLst>
          </p:cNvPr>
          <p:cNvSpPr>
            <a:spLocks noGrp="1"/>
          </p:cNvSpPr>
          <p:nvPr>
            <p:ph idx="1"/>
          </p:nvPr>
        </p:nvSpPr>
        <p:spPr>
          <a:xfrm>
            <a:off x="474662" y="731838"/>
            <a:ext cx="8280057" cy="2160992"/>
          </a:xfrm>
        </p:spPr>
        <p:txBody>
          <a:bodyPr/>
          <a:lstStyle/>
          <a:p>
            <a:pPr marL="0" indent="0" algn="l" rtl="0"/>
            <a:r>
              <a:rPr lang="fr-FR" sz="1600">
                <a:solidFill>
                  <a:srgbClr val="000000"/>
                </a:solidFill>
              </a:rPr>
              <a:t>Les problèmes de configuration du routeur sur un bâton sont généralement liés à des erreurs de configuration de sous-interface.</a:t>
            </a:r>
          </a:p>
          <a:p>
            <a:pPr marL="342900" indent="-342900" algn="l" rtl="0">
              <a:buFont typeface="Arial" panose="020B0604020202020204" pitchFamily="34" charset="0"/>
              <a:buChar char="•"/>
            </a:pPr>
            <a:r>
              <a:rPr lang="fr-FR" sz="1600">
                <a:solidFill>
                  <a:srgbClr val="000000"/>
                </a:solidFill>
              </a:rPr>
              <a:t>Vérifiez l'état de la sous-interface à l'aide de la commande </a:t>
            </a:r>
            <a:r>
              <a:rPr lang="fr-FR" sz="1600" b="1">
                <a:solidFill>
                  <a:srgbClr val="000000"/>
                </a:solidFill>
              </a:rPr>
              <a:t>show ip interface brief</a:t>
            </a:r>
            <a:r>
              <a:rPr lang="fr-FR" sz="1600">
                <a:solidFill>
                  <a:srgbClr val="000000"/>
                </a:solidFill>
              </a:rPr>
              <a:t> . </a:t>
            </a:r>
          </a:p>
          <a:p>
            <a:pPr marL="342900" indent="-342900" algn="l" rtl="0">
              <a:buFont typeface="Arial" panose="020B0604020202020204" pitchFamily="34" charset="0"/>
              <a:buChar char="•"/>
            </a:pPr>
            <a:r>
              <a:rPr lang="fr-FR" sz="1600">
                <a:solidFill>
                  <a:srgbClr val="000000"/>
                </a:solidFill>
              </a:rPr>
              <a:t>Vérifiez sur quel VLAN se trouve chacune des sous-interfaces. Pour ce faire, la commande </a:t>
            </a:r>
            <a:r>
              <a:rPr lang="fr-FR" sz="1600" b="1">
                <a:solidFill>
                  <a:srgbClr val="000000"/>
                </a:solidFill>
              </a:rPr>
              <a:t>show interfaces</a:t>
            </a:r>
            <a:r>
              <a:rPr lang="fr-FR" sz="1600">
                <a:solidFill>
                  <a:srgbClr val="000000"/>
                </a:solidFill>
              </a:rPr>
              <a:t> est utile, mais elle génère beaucoup de sortie supplémentaire non requise. La sortie de commande peut être réduite à l'aide de filtres de commande IOS. Dans cet exemple, utilisez le mot-clé </a:t>
            </a:r>
            <a:r>
              <a:rPr lang="fr-FR" sz="1600" b="1">
                <a:solidFill>
                  <a:srgbClr val="000000"/>
                </a:solidFill>
              </a:rPr>
              <a:t>include</a:t>
            </a:r>
            <a:r>
              <a:rPr lang="fr-FR" sz="1600">
                <a:solidFill>
                  <a:srgbClr val="000000"/>
                </a:solidFill>
              </a:rPr>
              <a:t> pour identifier que seules les lignes contenant les lettres « Gig » ou « 802.1Q »</a:t>
            </a:r>
          </a:p>
        </p:txBody>
      </p:sp>
      <p:pic>
        <p:nvPicPr>
          <p:cNvPr id="8" name="Picture 7">
            <a:extLst>
              <a:ext uri="{FF2B5EF4-FFF2-40B4-BE49-F238E27FC236}">
                <a16:creationId xmlns:a16="http://schemas.microsoft.com/office/drawing/2014/main" id="{8AC0CAD4-2B98-F44D-BF1B-CBA1A1BFC7F5}"/>
              </a:ext>
            </a:extLst>
          </p:cNvPr>
          <p:cNvPicPr>
            <a:picLocks noChangeAspect="1"/>
          </p:cNvPicPr>
          <p:nvPr/>
        </p:nvPicPr>
        <p:blipFill>
          <a:blip r:embed="rId3"/>
          <a:stretch>
            <a:fillRect/>
          </a:stretch>
        </p:blipFill>
        <p:spPr>
          <a:xfrm>
            <a:off x="1746250" y="2892830"/>
            <a:ext cx="4289946" cy="1851081"/>
          </a:xfrm>
          <a:prstGeom prst="rect">
            <a:avLst/>
          </a:prstGeom>
        </p:spPr>
      </p:pic>
    </p:spTree>
    <p:extLst>
      <p:ext uri="{BB962C8B-B14F-4D97-AF65-F5344CB8AC3E}">
        <p14:creationId xmlns:p14="http://schemas.microsoft.com/office/powerpoint/2010/main" val="1366342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Dépannage du routage inter-VLAN</a:t>
            </a:r>
            <a:br>
              <a:rPr lang="en-US" dirty="0"/>
            </a:br>
            <a:r>
              <a:rPr lang="fr-FR" sz="2400"/>
              <a:t>Packet Tracer - Dépanner le routage inter-VLAN</a:t>
            </a:r>
          </a:p>
        </p:txBody>
      </p:sp>
      <p:sp>
        <p:nvSpPr>
          <p:cNvPr id="4" name="Content Placeholder 3">
            <a:extLst>
              <a:ext uri="{FF2B5EF4-FFF2-40B4-BE49-F238E27FC236}">
                <a16:creationId xmlns:a16="http://schemas.microsoft.com/office/drawing/2014/main" id="{0139989B-53BC-1147-AC0C-A73989E4EB82}"/>
              </a:ext>
            </a:extLst>
          </p:cNvPr>
          <p:cNvSpPr>
            <a:spLocks noGrp="1"/>
          </p:cNvSpPr>
          <p:nvPr>
            <p:ph idx="1"/>
          </p:nvPr>
        </p:nvSpPr>
        <p:spPr>
          <a:xfrm>
            <a:off x="474662" y="731837"/>
            <a:ext cx="8280057" cy="3689897"/>
          </a:xfrm>
        </p:spPr>
        <p:txBody>
          <a:bodyPr/>
          <a:lstStyle/>
          <a:p>
            <a:pPr marL="0" indent="0" algn="l" rtl="0"/>
            <a:r>
              <a:rPr lang="fr-FR" sz="1600">
                <a:solidFill>
                  <a:srgbClr val="000000"/>
                </a:solidFill>
              </a:rPr>
              <a:t>Dans cette activité Packet Tracer, vous remplirez les objectifs suivants:</a:t>
            </a:r>
          </a:p>
          <a:p>
            <a:pPr marL="342900" indent="-342900" algn="l" rtl="0">
              <a:buFont typeface="Arial" panose="020B0604020202020204" pitchFamily="34" charset="0"/>
              <a:buChar char="•"/>
            </a:pPr>
            <a:r>
              <a:rPr lang="fr-FR" sz="1600">
                <a:solidFill>
                  <a:srgbClr val="000000"/>
                </a:solidFill>
              </a:rPr>
              <a:t>Partie 1: Détecter les problèmes du réseau</a:t>
            </a:r>
          </a:p>
          <a:p>
            <a:pPr marL="342900" indent="-342900" algn="l" rtl="0">
              <a:buFont typeface="Arial" panose="020B0604020202020204" pitchFamily="34" charset="0"/>
              <a:buChar char="•"/>
            </a:pPr>
            <a:r>
              <a:rPr lang="fr-FR" sz="1600">
                <a:solidFill>
                  <a:srgbClr val="000000"/>
                </a:solidFill>
              </a:rPr>
              <a:t>Partie 2: Mettre en œuvre la solution</a:t>
            </a:r>
          </a:p>
          <a:p>
            <a:pPr marL="342900" indent="-342900" algn="l" rtl="0">
              <a:buFont typeface="Arial" panose="020B0604020202020204" pitchFamily="34" charset="0"/>
              <a:buChar char="•"/>
            </a:pPr>
            <a:r>
              <a:rPr lang="fr-FR" sz="1600">
                <a:solidFill>
                  <a:srgbClr val="000000"/>
                </a:solidFill>
              </a:rPr>
              <a:t>Partie 3: Vérifier la connectivité réseau</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34172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320634"/>
            <a:ext cx="8345488" cy="731837"/>
          </a:xfrm>
        </p:spPr>
        <p:txBody>
          <a:bodyPr/>
          <a:lstStyle/>
          <a:p>
            <a:pPr rtl="0"/>
            <a:r>
              <a:rPr lang="fr-FR" sz="1600"/>
              <a:t>Dépannage du routage inter-VLAN</a:t>
            </a:r>
            <a:br>
              <a:rPr lang="en-US" dirty="0"/>
            </a:br>
            <a:r>
              <a:rPr lang="fr-FR" sz="2400"/>
              <a:t>Packet Tracer – Dépanner le routage inter-VLAN- Mode Physique</a:t>
            </a:r>
            <a:br>
              <a:rPr lang="en-US" sz="2400" dirty="0"/>
            </a:br>
            <a:r>
              <a:rPr lang="fr-FR" sz="2400"/>
              <a:t>Travaux Pratiques – Dépanner le routage inter-VLAN</a:t>
            </a:r>
          </a:p>
        </p:txBody>
      </p:sp>
      <p:sp>
        <p:nvSpPr>
          <p:cNvPr id="4" name="Content Placeholder 3">
            <a:extLst>
              <a:ext uri="{FF2B5EF4-FFF2-40B4-BE49-F238E27FC236}">
                <a16:creationId xmlns:a16="http://schemas.microsoft.com/office/drawing/2014/main" id="{0139989B-53BC-1147-AC0C-A73989E4EB82}"/>
              </a:ext>
            </a:extLst>
          </p:cNvPr>
          <p:cNvSpPr>
            <a:spLocks noGrp="1"/>
          </p:cNvSpPr>
          <p:nvPr>
            <p:ph idx="1"/>
          </p:nvPr>
        </p:nvSpPr>
        <p:spPr>
          <a:xfrm>
            <a:off x="431971" y="1622486"/>
            <a:ext cx="8280057" cy="3689897"/>
          </a:xfrm>
        </p:spPr>
        <p:txBody>
          <a:bodyPr/>
          <a:lstStyle/>
          <a:p>
            <a:pPr marL="0" indent="0" algn="l" rtl="0"/>
            <a:r>
              <a:rPr lang="fr-FR" sz="1600">
                <a:solidFill>
                  <a:srgbClr val="000000"/>
                </a:solidFill>
              </a:rPr>
              <a:t>Dans cette activité mode physique du Packet Tracer, vous remplirez les objectifs suivants:</a:t>
            </a:r>
          </a:p>
          <a:p>
            <a:pPr marL="285750" indent="-285750" algn="l" rtl="0">
              <a:buFont typeface="Arial" panose="020B0604020202020204" pitchFamily="34" charset="0"/>
              <a:buChar char="•"/>
            </a:pPr>
            <a:r>
              <a:rPr lang="fr-FR" sz="1600">
                <a:solidFill>
                  <a:srgbClr val="000000"/>
                </a:solidFill>
              </a:rPr>
              <a:t>Évaluer le fonctionnement du réseau</a:t>
            </a:r>
          </a:p>
          <a:p>
            <a:pPr marL="285750" indent="-285750" algn="l" rtl="0">
              <a:buFont typeface="Arial" panose="020B0604020202020204" pitchFamily="34" charset="0"/>
              <a:buChar char="•"/>
            </a:pPr>
            <a:r>
              <a:rPr lang="fr-FR" sz="1600">
                <a:solidFill>
                  <a:srgbClr val="000000"/>
                </a:solidFill>
              </a:rPr>
              <a:t>Recueillir des informations, créer un plan d'action et mettre en œuvre des corrections.</a:t>
            </a:r>
          </a:p>
          <a:p>
            <a:pPr marL="0" indent="0" algn="l"/>
            <a:endParaRPr lang="en-US" sz="1600" dirty="0">
              <a:solidFill>
                <a:srgbClr val="000000"/>
              </a:solidFill>
            </a:endParaRPr>
          </a:p>
          <a:p>
            <a:pPr marL="0" indent="0" algn="l" rtl="0"/>
            <a:r>
              <a:rPr lang="fr-FR" sz="1600">
                <a:solidFill>
                  <a:srgbClr val="000000"/>
                </a:solidFill>
              </a:rPr>
              <a:t>Au cours de ce TP, vous réaliserez les objectifs suivants:</a:t>
            </a:r>
          </a:p>
          <a:p>
            <a:pPr marL="342900" indent="-342900" algn="l" rtl="0">
              <a:buFont typeface="Arial" panose="020B0604020202020204" pitchFamily="34" charset="0"/>
              <a:buChar char="•"/>
            </a:pPr>
            <a:r>
              <a:rPr lang="fr-FR" sz="1600">
                <a:solidFill>
                  <a:srgbClr val="000000"/>
                </a:solidFill>
              </a:rPr>
              <a:t>Partie 1 : Création du réseau et chargement des configurations de périphérique</a:t>
            </a:r>
          </a:p>
          <a:p>
            <a:pPr marL="342900" indent="-342900" algn="l" rtl="0">
              <a:buFont typeface="Arial" panose="020B0604020202020204" pitchFamily="34" charset="0"/>
              <a:buChar char="•"/>
            </a:pPr>
            <a:r>
              <a:rPr lang="fr-FR" sz="1600">
                <a:solidFill>
                  <a:srgbClr val="000000"/>
                </a:solidFill>
              </a:rPr>
              <a:t>Partie 2 : Dépannage de la configuration du routage inter-VLAN</a:t>
            </a:r>
          </a:p>
          <a:p>
            <a:pPr marL="342900" indent="-342900" algn="l" rtl="0">
              <a:buFont typeface="Arial" panose="020B0604020202020204" pitchFamily="34" charset="0"/>
              <a:buChar char="•"/>
            </a:pPr>
            <a:r>
              <a:rPr lang="fr-FR" sz="1600">
                <a:solidFill>
                  <a:srgbClr val="000000"/>
                </a:solidFill>
              </a:rPr>
              <a:t>Partie 3 : Vérification de la configuration VLAN, de l’attribution des ports et du trunking</a:t>
            </a:r>
          </a:p>
          <a:p>
            <a:pPr marL="342900" indent="-342900" algn="l" rtl="0">
              <a:buFont typeface="Arial" panose="020B0604020202020204" pitchFamily="34" charset="0"/>
              <a:buChar char="•"/>
            </a:pPr>
            <a:r>
              <a:rPr lang="fr-FR" sz="1600">
                <a:solidFill>
                  <a:srgbClr val="000000"/>
                </a:solidFill>
              </a:rPr>
              <a:t>Partie 4 : Vérification de la connectivité de la couche 3</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57444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15="http://schemas.microsoft.com/office/drawing/2012/chart" xmlns:c="http://schemas.openxmlformats.org/drawingml/2006/chart"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a:solidFill>
                  <a:schemeClr val="accent5">
                    <a:lumMod val="40000"/>
                    <a:lumOff val="60000"/>
                  </a:schemeClr>
                </a:solidFill>
              </a:rPr>
              <a:t>4.5 Module pratique et questionnaire</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Packet Tracer - Défi du routage inter-VLAN</a:t>
            </a:r>
          </a:p>
        </p:txBody>
      </p:sp>
      <p:sp>
        <p:nvSpPr>
          <p:cNvPr id="3" name="Content Placeholder 2">
            <a:extLst>
              <a:ext uri="{FF2B5EF4-FFF2-40B4-BE49-F238E27FC236}">
                <a16:creationId xmlns:a16="http://schemas.microsoft.com/office/drawing/2014/main" id="{6D32C538-4DE1-7D49-8EBA-04BBF60FC694}"/>
              </a:ext>
            </a:extLst>
          </p:cNvPr>
          <p:cNvSpPr>
            <a:spLocks noGrp="1"/>
          </p:cNvSpPr>
          <p:nvPr>
            <p:ph idx="1"/>
          </p:nvPr>
        </p:nvSpPr>
        <p:spPr/>
        <p:txBody>
          <a:bodyPr/>
          <a:lstStyle/>
          <a:p>
            <a:pPr marL="0" indent="0" rtl="0">
              <a:buNone/>
            </a:pPr>
            <a:r>
              <a:rPr lang="fr-FR"/>
              <a:t>Dans cet exercice, vous allez démontrer et renforcer votre capacité à implémenter un routage inter-VLAN, y compris la configuration d'adresses IP, de VLAN, du trunking et de sous-interfaces.</a:t>
            </a:r>
          </a:p>
        </p:txBody>
      </p:sp>
    </p:spTree>
    <p:custDataLst>
      <p:tags r:id="rId1"/>
    </p:custDataLst>
    <p:extLst>
      <p:ext uri="{BB962C8B-B14F-4D97-AF65-F5344CB8AC3E}">
        <p14:creationId xmlns:p14="http://schemas.microsoft.com/office/powerpoint/2010/main" val="3489016705"/>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Travaux pratiques — Mise en œuvre du routage inter-VLAN</a:t>
            </a:r>
          </a:p>
        </p:txBody>
      </p:sp>
      <p:sp>
        <p:nvSpPr>
          <p:cNvPr id="3" name="Content Placeholder 2">
            <a:extLst>
              <a:ext uri="{FF2B5EF4-FFF2-40B4-BE49-F238E27FC236}">
                <a16:creationId xmlns:a16="http://schemas.microsoft.com/office/drawing/2014/main" id="{C976B288-6319-7C4B-B9FB-E36968D4BC98}"/>
              </a:ext>
            </a:extLst>
          </p:cNvPr>
          <p:cNvSpPr>
            <a:spLocks noGrp="1"/>
          </p:cNvSpPr>
          <p:nvPr>
            <p:ph idx="1"/>
          </p:nvPr>
        </p:nvSpPr>
        <p:spPr/>
        <p:txBody>
          <a:bodyPr/>
          <a:lstStyle/>
          <a:p>
            <a:pPr marL="0" indent="0" rtl="0">
              <a:buNone/>
            </a:pPr>
            <a:r>
              <a:rPr lang="fr-FR"/>
              <a:t>Au cours de ces travaux pratiques, vous aborderez les points suivants:</a:t>
            </a:r>
          </a:p>
          <a:p>
            <a:pPr rtl="0"/>
            <a:r>
              <a:rPr lang="fr-FR"/>
              <a:t>Partie 1: Créer le réseau et configurer les paramètres de base des périphériques</a:t>
            </a:r>
          </a:p>
          <a:p>
            <a:pPr rtl="0"/>
            <a:r>
              <a:rPr lang="fr-FR"/>
              <a:t>Partie 2: Créer les VLAN et attribuer les ports de commutateur</a:t>
            </a:r>
          </a:p>
          <a:p>
            <a:pPr rtl="0"/>
            <a:r>
              <a:rPr lang="fr-FR"/>
              <a:t>Partie 3 : Configuration d'un trunk 802.1Q entre les commutateurs</a:t>
            </a:r>
          </a:p>
          <a:p>
            <a:pPr rtl="0"/>
            <a:r>
              <a:rPr lang="fr-FR"/>
              <a:t>Partie 4 : Configuration de routage inter-VLAN sur le commutateur S1</a:t>
            </a:r>
          </a:p>
          <a:p>
            <a:pPr rtl="0"/>
            <a:r>
              <a:rPr lang="fr-FR"/>
              <a:t>Partie 5 : Vérifier que le routage inter-VLAN fonctionne</a:t>
            </a:r>
          </a:p>
          <a:p>
            <a:endParaRPr lang="en-US" dirty="0"/>
          </a:p>
        </p:txBody>
      </p:sp>
    </p:spTree>
    <p:custDataLst>
      <p:tags r:id="rId1"/>
    </p:custDataLst>
    <p:extLst>
      <p:ext uri="{BB962C8B-B14F-4D97-AF65-F5344CB8AC3E}">
        <p14:creationId xmlns:p14="http://schemas.microsoft.com/office/powerpoint/2010/main" val="263363576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Vérifiez votre compréhension</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sz="1400"/>
              <a:t>Les activités Vérifiez votre compréhension sont conçues pour permettre aux élèves de déterminer rapidement s'ils comprennent le contenu et s'ils peuvent poursuivre ou s'ils ont besoin de revoir. </a:t>
            </a:r>
          </a:p>
          <a:p>
            <a:pPr rtl="0">
              <a:spcBef>
                <a:spcPct val="30000"/>
              </a:spcBef>
              <a:buFont typeface="Arial" panose="020B0604020202020204" pitchFamily="34" charset="0"/>
              <a:buChar char="•"/>
            </a:pPr>
            <a:r>
              <a:rPr lang="fr-FR" sz="1400"/>
              <a:t>Les exercices du module Vérifiez votre compréhension </a:t>
            </a:r>
            <a:r>
              <a:rPr lang="fr-FR" sz="1400" b="1" i="1"/>
              <a:t>ne sont pas</a:t>
            </a:r>
            <a:r>
              <a:rPr lang="fr-FR" sz="1400"/>
              <a:t> comptés dans la note finale des candidats.</a:t>
            </a:r>
          </a:p>
          <a:p>
            <a:pPr rtl="0">
              <a:spcBef>
                <a:spcPct val="30000"/>
              </a:spcBef>
              <a:buFont typeface="Arial" panose="020B0604020202020204" pitchFamily="34" charset="0"/>
              <a:buChar char="•"/>
            </a:pPr>
            <a:r>
              <a:rPr lang="fr-FR" sz="1400"/>
              <a:t>Il n'existe aucune diapositive distincte pour ces exercices dans le fichier PPT. Ils sont répertoriés dans les notes de la diapositive qui apparaissent avant ces exercices.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Qu'est-ce que j'ai appris dans ce module?</a:t>
            </a:r>
          </a:p>
        </p:txBody>
      </p:sp>
      <p:sp>
        <p:nvSpPr>
          <p:cNvPr id="3" name="Content Placeholder 2">
            <a:extLst>
              <a:ext uri="{FF2B5EF4-FFF2-40B4-BE49-F238E27FC236}">
                <a16:creationId xmlns:a16="http://schemas.microsoft.com/office/drawing/2014/main" id="{3DAE3C7F-29F0-E642-900F-4B11D89F74B0}"/>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fr-FR" sz="1400"/>
              <a:t>Le routage inter-VLAN est un processus d'acheminement du trafic réseau d'un VLAN à un autre. </a:t>
            </a:r>
          </a:p>
          <a:p>
            <a:pPr rtl="0">
              <a:spcBef>
                <a:spcPts val="0"/>
              </a:spcBef>
              <a:spcAft>
                <a:spcPts val="0"/>
              </a:spcAft>
              <a:buFont typeface="Arial" panose="020B0604020202020204" pitchFamily="34" charset="0"/>
              <a:buChar char="•"/>
            </a:pPr>
            <a:r>
              <a:rPr lang="fr-FR" sz="1400"/>
              <a:t>Trois options comprennent le commutateur hérité, le routeur sur une clé et le commutateur de couche 3 à l'aide de SVIs. </a:t>
            </a:r>
          </a:p>
          <a:p>
            <a:pPr rtl="0">
              <a:spcBef>
                <a:spcPts val="0"/>
              </a:spcBef>
              <a:spcAft>
                <a:spcPts val="0"/>
              </a:spcAft>
              <a:buFont typeface="Arial" panose="020B0604020202020204" pitchFamily="34" charset="0"/>
              <a:buChar char="•"/>
            </a:pPr>
            <a:r>
              <a:rPr lang="fr-FR" sz="1400"/>
              <a:t>Pour configurer un commutateur avec VLAN et trunking, suivez les étapes suivantes : créez et nommez les VLANs, créez l'interface de gestion, configurez les ports d'accès et les ports de trunking. </a:t>
            </a:r>
          </a:p>
          <a:p>
            <a:pPr rtl="0">
              <a:spcBef>
                <a:spcPts val="0"/>
              </a:spcBef>
              <a:spcAft>
                <a:spcPts val="0"/>
              </a:spcAft>
              <a:buFont typeface="Arial" panose="020B0604020202020204" pitchFamily="34" charset="0"/>
              <a:buChar char="•"/>
            </a:pPr>
            <a:r>
              <a:rPr lang="fr-FR" sz="1400"/>
              <a:t>La méthode «Router-on-a-Stick» impose de créer des sous-interfaces pour chaque VLAN routable. Une sous-interface est créée à l'aide de la commande de mode global de configuration de  </a:t>
            </a:r>
            <a:r>
              <a:rPr lang="fr-FR" sz="1400" b="1"/>
              <a:t>l'interface interface_idsubinterface_id </a:t>
            </a:r>
            <a:r>
              <a:rPr lang="fr-FR" sz="1400"/>
              <a:t>. </a:t>
            </a:r>
          </a:p>
          <a:p>
            <a:pPr rtl="0">
              <a:spcBef>
                <a:spcPts val="0"/>
              </a:spcBef>
              <a:spcAft>
                <a:spcPts val="0"/>
              </a:spcAft>
              <a:buFont typeface="Arial" panose="020B0604020202020204" pitchFamily="34" charset="0"/>
              <a:buChar char="•"/>
            </a:pPr>
            <a:r>
              <a:rPr lang="fr-FR" sz="1400"/>
              <a:t>Une adresse IP sur un sous-réseau unique doit être attribuée à chaque sous-interface de routeur pour que le routage se produise. Lorsque toutes les sous-interfaces ont été créées, l'interface physique doit être activée à l'aide de la commande no shutdown interface configuration. </a:t>
            </a:r>
          </a:p>
          <a:p>
            <a:pPr rtl="0">
              <a:spcBef>
                <a:spcPts val="0"/>
              </a:spcBef>
              <a:spcAft>
                <a:spcPts val="0"/>
              </a:spcAft>
              <a:buFont typeface="Arial" panose="020B0604020202020204" pitchFamily="34" charset="0"/>
              <a:buChar char="•"/>
            </a:pPr>
            <a:r>
              <a:rPr lang="fr-FR" sz="1400"/>
              <a:t>Les réseaux locaux de campus d'entreprise utilisent des commutateurs de couche 3 pour fournir le routage inter-VLAN. Les commutateurs de couche 3 utilisent la commutation matérielle pour obtenir des taux de traitement de paquets plus élevés que les routeurs. </a:t>
            </a:r>
          </a:p>
          <a:p>
            <a:pPr rtl="0">
              <a:spcBef>
                <a:spcPts val="0"/>
              </a:spcBef>
              <a:spcAft>
                <a:spcPts val="0"/>
              </a:spcAft>
              <a:buFont typeface="Arial" panose="020B0604020202020204" pitchFamily="34" charset="0"/>
              <a:buChar char="•"/>
            </a:pPr>
            <a:r>
              <a:rPr lang="fr-FR" sz="1400"/>
              <a:t>Les fonctionnalités d'un commutateur de couche 3 comprennent le routage d'un VLAN à un autre en utilisant plusieurs interfaces virtuelles commutées (SVIs) et la conversion d'un port de commutateur de couche 2 en une interface de couche 3 (c'est-à-dire un port routé). </a:t>
            </a:r>
          </a:p>
          <a:p>
            <a:pPr rtl="0">
              <a:spcBef>
                <a:spcPts val="0"/>
              </a:spcBef>
              <a:spcAft>
                <a:spcPts val="0"/>
              </a:spcAft>
              <a:buFont typeface="Arial" panose="020B0604020202020204" pitchFamily="34" charset="0"/>
              <a:buChar char="•"/>
            </a:pPr>
            <a:r>
              <a:rPr lang="fr-FR" sz="1400"/>
              <a:t>Pour fournir le routage inter-VLAN, les commutateurs de couche 3 utilisent des SVIs. Les SVIs sont configurés à l'aide de la même commande </a:t>
            </a:r>
            <a:r>
              <a:rPr lang="fr-FR" sz="1400" b="1"/>
              <a:t>interface vlan vlan-id </a:t>
            </a:r>
            <a:r>
              <a:rPr lang="fr-FR" sz="1400"/>
              <a:t> utilisée pour créer le SVI de gestion sur un commutateur de couche 2.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Qu'est-ce que j'ai appris dans ce module? (Cont.)</a:t>
            </a:r>
          </a:p>
        </p:txBody>
      </p:sp>
      <p:sp>
        <p:nvSpPr>
          <p:cNvPr id="3" name="Content Placeholder 2">
            <a:extLst>
              <a:ext uri="{FF2B5EF4-FFF2-40B4-BE49-F238E27FC236}">
                <a16:creationId xmlns:a16="http://schemas.microsoft.com/office/drawing/2014/main" id="{3DAE3C7F-29F0-E642-900F-4B11D89F74B0}"/>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fr-FR" sz="1400"/>
              <a:t>Pour configurer un commutateur avec VLAN et trunking, procédez comme suit : créez le VLAN, créez les interfaces VLAN SVI, configurez les ports d'accès et activez le routage IP. </a:t>
            </a:r>
          </a:p>
          <a:p>
            <a:pPr rtl="0">
              <a:spcBef>
                <a:spcPts val="0"/>
              </a:spcBef>
              <a:spcAft>
                <a:spcPts val="0"/>
              </a:spcAft>
              <a:buFont typeface="Arial" panose="020B0604020202020204" pitchFamily="34" charset="0"/>
              <a:buChar char="•"/>
            </a:pPr>
            <a:r>
              <a:rPr lang="fr-FR" sz="1400"/>
              <a:t>Pour activer le routage sur un commutateur de couche 3, un port routé doit être configuré. Un port routé est créé sur un commutateur de couche 3 en désactivant la fonction de port de commutation sur un port de couche 2 connecté à un autre périphérique de couche 3. L'interface peut être configurée avec une configuration IPv4 pour se connecter à un routeur ou à un autre commutateur de couche 3. </a:t>
            </a:r>
          </a:p>
          <a:p>
            <a:pPr rtl="0">
              <a:spcBef>
                <a:spcPts val="0"/>
              </a:spcBef>
              <a:spcAft>
                <a:spcPts val="0"/>
              </a:spcAft>
              <a:buFont typeface="Arial" panose="020B0604020202020204" pitchFamily="34" charset="0"/>
              <a:buChar char="•"/>
            </a:pPr>
            <a:r>
              <a:rPr lang="fr-FR" sz="1400"/>
              <a:t>Pour configurer un commutateur de couche 3 pour qu'il route avec un routeur, procédez comme suit : configurez le port routé, activez le routage, configurez le routage, vérifiez le routage et vérifiez la connectivité.</a:t>
            </a:r>
          </a:p>
          <a:p>
            <a:pPr rtl="0">
              <a:spcBef>
                <a:spcPts val="0"/>
              </a:spcBef>
              <a:spcAft>
                <a:spcPts val="0"/>
              </a:spcAft>
              <a:buFont typeface="Arial" panose="020B0604020202020204" pitchFamily="34" charset="0"/>
              <a:buChar char="•"/>
            </a:pPr>
            <a:r>
              <a:rPr lang="fr-FR" sz="1400"/>
              <a:t>Il existe un certain nombre de raisons dont la configuration inter-VLAN ne peut pas fonctionner. Tous sont liés à des problèmes de connectivité tels que des VLAN manquants, des problèmes de port de trunk de commutateur, des problèmes de port d'accès au commutateur et des problèmes de configuration du routeur. </a:t>
            </a:r>
          </a:p>
          <a:p>
            <a:pPr rtl="0">
              <a:spcBef>
                <a:spcPts val="0"/>
              </a:spcBef>
              <a:spcAft>
                <a:spcPts val="0"/>
              </a:spcAft>
              <a:buFont typeface="Arial" panose="020B0604020202020204" pitchFamily="34" charset="0"/>
              <a:buChar char="•"/>
            </a:pPr>
            <a:r>
              <a:rPr lang="fr-FR" sz="1400"/>
              <a:t>Un VLAN peut être manquant s'il n'a pas été créé, s'il a été supprimé accidentellement ou s'il n'est pas autorisé sur le lien de trunk. </a:t>
            </a:r>
          </a:p>
          <a:p>
            <a:pPr rtl="0">
              <a:spcBef>
                <a:spcPts val="0"/>
              </a:spcBef>
              <a:spcAft>
                <a:spcPts val="0"/>
              </a:spcAft>
              <a:buFont typeface="Arial" panose="020B0604020202020204" pitchFamily="34" charset="0"/>
              <a:buChar char="•"/>
            </a:pPr>
            <a:r>
              <a:rPr lang="fr-FR" sz="1400"/>
              <a:t>Un autre problème pour le routage inter-VLAN inclut des ports de commutateur mal configurés. </a:t>
            </a:r>
          </a:p>
          <a:p>
            <a:pPr rtl="0">
              <a:spcBef>
                <a:spcPts val="0"/>
              </a:spcBef>
              <a:spcAft>
                <a:spcPts val="0"/>
              </a:spcAft>
              <a:buFont typeface="Arial" panose="020B0604020202020204" pitchFamily="34" charset="0"/>
              <a:buChar char="•"/>
            </a:pPr>
            <a:r>
              <a:rPr lang="fr-FR" sz="1400"/>
              <a:t>Dans une solution inter-VLAN héritée, un port de commutateur mal configuré peut être causé lorsque le port du routeur de connexion n'est pas attribué au VLAN correct.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920091034"/>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br>
              <a:rPr lang="en-US" dirty="0">
                <a:latin typeface="Arial" charset="0"/>
              </a:rPr>
            </a:br>
            <a:r>
              <a:rPr lang="fr-FR">
                <a:latin typeface="Arial" charset="0"/>
              </a:rPr>
              <a:t>Qu'est-ce que j'ai appris dans ce module? (Cont.)</a:t>
            </a:r>
          </a:p>
        </p:txBody>
      </p:sp>
      <p:sp>
        <p:nvSpPr>
          <p:cNvPr id="3" name="Content Placeholder 2">
            <a:extLst>
              <a:ext uri="{FF2B5EF4-FFF2-40B4-BE49-F238E27FC236}">
                <a16:creationId xmlns:a16="http://schemas.microsoft.com/office/drawing/2014/main" id="{3DAE3C7F-29F0-E642-900F-4B11D89F74B0}"/>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fr-FR" sz="1400"/>
              <a:t>Avec une solution routeur sur un bâton (router-on-a-stick), la cause la plus fréquente est un port de trunk mal configuré. </a:t>
            </a:r>
          </a:p>
          <a:p>
            <a:pPr rtl="0">
              <a:spcBef>
                <a:spcPts val="0"/>
              </a:spcBef>
              <a:spcAft>
                <a:spcPts val="0"/>
              </a:spcAft>
              <a:buFont typeface="Arial" panose="020B0604020202020204" pitchFamily="34" charset="0"/>
              <a:buChar char="•"/>
            </a:pPr>
            <a:r>
              <a:rPr lang="fr-FR" sz="1400"/>
              <a:t>Lorsqu'un problème est suspecté avec une configuration de port d'accès de commutateur, utilisez</a:t>
            </a:r>
            <a:r>
              <a:rPr lang="fr-FR" sz="1400" b="1"/>
              <a:t> ping </a:t>
            </a:r>
            <a:r>
              <a:rPr lang="fr-FR" sz="1400"/>
              <a:t>et </a:t>
            </a:r>
            <a:r>
              <a:rPr lang="fr-FR" sz="1400" b="1"/>
              <a:t>show interfaces interface-id switchport</a:t>
            </a:r>
            <a:r>
              <a:rPr lang="fr-FR" sz="1400"/>
              <a:t> our identifier le problème. </a:t>
            </a:r>
          </a:p>
          <a:p>
            <a:pPr rtl="0">
              <a:spcBef>
                <a:spcPts val="0"/>
              </a:spcBef>
              <a:spcAft>
                <a:spcPts val="0"/>
              </a:spcAft>
              <a:buFont typeface="Arial" panose="020B0604020202020204" pitchFamily="34" charset="0"/>
              <a:buChar char="•"/>
            </a:pPr>
            <a:r>
              <a:rPr lang="fr-FR" sz="1400"/>
              <a:t>Les problèmes de configuration de routeur avec les configurations de routeur sur un bâton sont généralement liés à des erreurs de configuration de sous-interface. Vérifiez l'état de la sous-interface à l'aide de la commande </a:t>
            </a:r>
            <a:r>
              <a:rPr lang="fr-FR" sz="1400" b="1"/>
              <a:t>show ip interface brief</a:t>
            </a:r>
            <a:r>
              <a:rPr lang="fr-FR" sz="1400"/>
              <a:t>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386902292"/>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rtl="0" eaLnBrk="1" hangingPunct="1"/>
            <a:r>
              <a:rPr lang="fr-FR" sz="1400">
                <a:latin typeface="Arial" charset="0"/>
              </a:rPr>
              <a:t>Module 4: Configuration de l'appareil de base</a:t>
            </a:r>
            <a:br>
              <a:rPr lang="en-US" dirty="0">
                <a:latin typeface="Arial" charset="0"/>
              </a:rPr>
            </a:br>
            <a:r>
              <a:rPr lang="fr-FR">
                <a:latin typeface="Arial" charset="0"/>
              </a:rPr>
              <a:t>Nouveaux termes et commandes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98944"/>
            <a:ext cx="4662713" cy="4155319"/>
          </a:xfrm>
        </p:spPr>
        <p:txBody>
          <a:bodyPr/>
          <a:lstStyle/>
          <a:p>
            <a:pPr rtl="0"/>
            <a:r>
              <a:rPr lang="fr-FR" sz="1100"/>
              <a:t>Routage inter VLAN</a:t>
            </a:r>
          </a:p>
          <a:p>
            <a:pPr rtl="0"/>
            <a:r>
              <a:rPr lang="fr-FR" sz="1100"/>
              <a:t>Router-on-a-Stick</a:t>
            </a:r>
          </a:p>
          <a:p>
            <a:pPr rtl="0"/>
            <a:r>
              <a:rPr lang="fr-FR" sz="1100" b="1"/>
              <a:t>encapsulation dot1q X [ native ]</a:t>
            </a:r>
          </a:p>
          <a:p>
            <a:pPr rtl="0"/>
            <a:r>
              <a:rPr lang="fr-FR" sz="1100" b="1"/>
              <a:t>no switchport</a:t>
            </a:r>
          </a:p>
          <a:p>
            <a:pPr rtl="0"/>
            <a:r>
              <a:rPr lang="fr-FR" sz="1100" b="1"/>
              <a:t>router ospf</a:t>
            </a:r>
          </a:p>
          <a:p>
            <a:pPr rtl="0"/>
            <a:r>
              <a:rPr lang="fr-FR" sz="1100" b="1"/>
              <a:t>ip routing</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Activités du mode physique du Packet Tracer :</a:t>
            </a:r>
          </a:p>
        </p:txBody>
      </p:sp>
      <p:sp>
        <p:nvSpPr>
          <p:cNvPr id="4" name="Rectangle 34">
            <a:extLst>
              <a:ext uri="{FF2B5EF4-FFF2-40B4-BE49-F238E27FC236}">
                <a16:creationId xmlns:a16="http://schemas.microsoft.com/office/drawing/2014/main" id="{08FDDB5E-A0F2-A445-A3E2-506D151576AB}"/>
              </a:ext>
            </a:extLst>
          </p:cNvPr>
          <p:cNvSpPr txBox="1">
            <a:spLocks noChangeArrowheads="1"/>
          </p:cNvSpPr>
          <p:nvPr/>
        </p:nvSpPr>
        <p:spPr bwMode="auto">
          <a:xfrm>
            <a:off x="132715" y="982690"/>
            <a:ext cx="8878570" cy="364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spcBef>
                <a:spcPct val="30000"/>
              </a:spcBef>
              <a:buFont typeface="Arial" panose="020B0604020202020204" pitchFamily="34" charset="0"/>
              <a:buChar char="•"/>
            </a:pPr>
            <a:r>
              <a:rPr lang="fr-FR"/>
              <a:t>Ces activités sont effectuées à l'aide du traceur de paquets en mode physique. </a:t>
            </a:r>
          </a:p>
          <a:p>
            <a:pPr rtl="0">
              <a:spcBef>
                <a:spcPct val="30000"/>
              </a:spcBef>
              <a:buFont typeface="Arial" panose="020B0604020202020204" pitchFamily="34" charset="0"/>
              <a:buChar char="•"/>
            </a:pPr>
            <a:r>
              <a:rPr lang="fr-FR"/>
              <a:t>Ils sont conçus pour émuler les travaux pratiques correspondants. </a:t>
            </a:r>
          </a:p>
          <a:p>
            <a:pPr rtl="0">
              <a:spcBef>
                <a:spcPct val="30000"/>
              </a:spcBef>
              <a:buFont typeface="Arial" panose="020B0604020202020204" pitchFamily="34" charset="0"/>
              <a:buChar char="•"/>
            </a:pPr>
            <a:r>
              <a:rPr lang="fr-FR"/>
              <a:t>Ils peuvent être utilisés à la place du laboratoire lorsque l'accès à l'équipement physique n'est pas possible. </a:t>
            </a:r>
          </a:p>
          <a:p>
            <a:pPr rtl="0">
              <a:spcBef>
                <a:spcPct val="30000"/>
              </a:spcBef>
              <a:buFont typeface="Arial" panose="020B0604020202020204" pitchFamily="34" charset="0"/>
              <a:buChar char="•"/>
            </a:pPr>
            <a:r>
              <a:rPr lang="fr-FR"/>
              <a:t>Les activités du mode physique de Packet Tracer peuvent ne pas avoir autant d'échafaudage que les activités de PT qui les précèdent immédiatement.</a:t>
            </a:r>
          </a:p>
          <a:p>
            <a:pPr marL="0" indent="0">
              <a:spcBef>
                <a:spcPct val="30000"/>
              </a:spcBef>
              <a:buFont typeface="Wingdings" panose="05000000000000000000" pitchFamily="2" charset="2"/>
              <a:buNone/>
            </a:pPr>
            <a:endParaRPr lang="en-US" dirty="0"/>
          </a:p>
          <a:p>
            <a:pPr>
              <a:spcBef>
                <a:spcPct val="30000"/>
              </a:spcBef>
            </a:pPr>
            <a:endParaRPr lang="en-US" dirty="0"/>
          </a:p>
        </p:txBody>
      </p:sp>
    </p:spTree>
    <p:custDataLst>
      <p:tags r:id="rId1"/>
    </p:custDataLst>
    <p:extLst>
      <p:ext uri="{BB962C8B-B14F-4D97-AF65-F5344CB8AC3E}">
        <p14:creationId xmlns:p14="http://schemas.microsoft.com/office/powerpoint/2010/main" val="227886678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fr-FR"/>
              <a:t>Module 4: Activités</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fr-FR"/>
              <a:t>Quelles sont les activités associées à ce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600064971"/>
              </p:ext>
            </p:extLst>
          </p:nvPr>
        </p:nvGraphicFramePr>
        <p:xfrm>
          <a:off x="455999" y="1082042"/>
          <a:ext cx="8229418" cy="3160782"/>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N° de page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Type d'exercice</a:t>
                      </a:r>
                    </a:p>
                  </a:txBody>
                  <a:tcPr marL="68580" marR="68580" marT="34290" marB="34290" anchor="ctr"/>
                </a:tc>
                <a:tc>
                  <a:txBody>
                    <a:bodyPr/>
                    <a:lstStyle/>
                    <a:p>
                      <a:pPr rtl="0"/>
                      <a:r>
                        <a:rPr lang="fr-FR" sz="1200"/>
                        <a:t>Nom de l'exercice</a:t>
                      </a:r>
                    </a:p>
                  </a:txBody>
                  <a:tcPr marL="68580" marR="68580" marT="34290" marB="34290" anchor="ctr"/>
                </a:tc>
                <a:tc>
                  <a:txBody>
                    <a:bodyPr/>
                    <a:lstStyle/>
                    <a:p>
                      <a:pPr rtl="0"/>
                      <a:r>
                        <a:rPr lang="fr-FR" sz="1200"/>
                        <a:t>Facultatif ?</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fr-FR" sz="1100">
                          <a:solidFill>
                            <a:srgbClr val="000000"/>
                          </a:solidFill>
                        </a:rPr>
                        <a:t>4.1.5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Vérifiez vos connaissances</a:t>
                      </a:r>
                    </a:p>
                  </a:txBody>
                  <a:tcPr marL="68580" marR="68580" marT="34290" marB="34290" anchor="ctr"/>
                </a:tc>
                <a:tc>
                  <a:txBody>
                    <a:bodyPr/>
                    <a:lstStyle/>
                    <a:p>
                      <a:pPr rtl="0"/>
                      <a:r>
                        <a:rPr lang="fr-FR" sz="1100">
                          <a:solidFill>
                            <a:srgbClr val="000000"/>
                          </a:solidFill>
                        </a:rPr>
                        <a:t>Fonctionnement du routage inter-VLAN</a:t>
                      </a:r>
                    </a:p>
                  </a:txBody>
                  <a:tcPr marL="68580" marR="68580" marT="34290" marB="34290" anchor="ctr"/>
                </a:tc>
                <a:tc>
                  <a:txBody>
                    <a:bodyPr/>
                    <a:lstStyle/>
                    <a:p>
                      <a:pPr rtl="0"/>
                      <a:r>
                        <a:rPr lang="fr-FR" sz="1100">
                          <a:solidFill>
                            <a:srgbClr val="000000"/>
                          </a:solidFill>
                        </a:rPr>
                        <a:t>Recommandation</a:t>
                      </a:r>
                    </a:p>
                  </a:txBody>
                  <a:tcPr marL="68580" marR="68580" marT="34290" marB="34290" anchor="ctr"/>
                </a:tc>
                <a:extLst>
                  <a:ext uri="{0D108BD9-81ED-4DB2-BD59-A6C34878D82A}">
                    <a16:rowId xmlns:a16="http://schemas.microsoft.com/office/drawing/2014/main" val="10001"/>
                  </a:ext>
                </a:extLst>
              </a:tr>
              <a:tr h="350784">
                <a:tc>
                  <a:txBody>
                    <a:bodyPr/>
                    <a:lstStyle/>
                    <a:p>
                      <a:pPr algn="ctr" rtl="0"/>
                      <a:r>
                        <a:rPr lang="fr-FR" sz="1100">
                          <a:solidFill>
                            <a:srgbClr val="000000"/>
                          </a:solidFill>
                        </a:rPr>
                        <a:t>4.2.7</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Packet Tracer</a:t>
                      </a:r>
                    </a:p>
                  </a:txBody>
                  <a:tcPr marL="68580" marR="68580" marT="34290" marB="34290" anchor="ctr"/>
                </a:tc>
                <a:tc>
                  <a:txBody>
                    <a:bodyPr/>
                    <a:lstStyle/>
                    <a:p>
                      <a:pPr rtl="0"/>
                      <a:r>
                        <a:rPr lang="fr-FR" sz="1100">
                          <a:solidFill>
                            <a:srgbClr val="000000"/>
                          </a:solidFill>
                        </a:rPr>
                        <a:t>Configuration du routage entre réseaux locaux virtuels avec la méthode « Router-on-a-stick »</a:t>
                      </a:r>
                    </a:p>
                  </a:txBody>
                  <a:tcPr marL="68580" marR="68580" marT="34290" marB="34290" anchor="ctr"/>
                </a:tc>
                <a:tc>
                  <a:txBody>
                    <a:bodyPr/>
                    <a:lstStyle/>
                    <a:p>
                      <a:pPr rtl="0"/>
                      <a:r>
                        <a:rPr lang="fr-FR" sz="1100">
                          <a:solidFill>
                            <a:srgbClr val="000000"/>
                          </a:solidFill>
                        </a:rPr>
                        <a:t>Recommandation</a:t>
                      </a:r>
                    </a:p>
                  </a:txBody>
                  <a:tcPr marL="68580" marR="68580" marT="34290" marB="34290" anchor="ctr"/>
                </a:tc>
                <a:extLst>
                  <a:ext uri="{0D108BD9-81ED-4DB2-BD59-A6C34878D82A}">
                    <a16:rowId xmlns:a16="http://schemas.microsoft.com/office/drawing/2014/main" val="10006"/>
                  </a:ext>
                </a:extLst>
              </a:tr>
              <a:tr h="350784">
                <a:tc>
                  <a:txBody>
                    <a:bodyPr/>
                    <a:lstStyle/>
                    <a:p>
                      <a:pPr algn="ctr" rtl="0"/>
                      <a:r>
                        <a:rPr lang="fr-FR" sz="1100">
                          <a:solidFill>
                            <a:srgbClr val="000000"/>
                          </a:solidFill>
                        </a:rPr>
                        <a:t>4.2.8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de prototypage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b="0" i="0" u="none" strike="noStrike" kern="1200">
                          <a:solidFill>
                            <a:schemeClr val="dk1"/>
                          </a:solidFill>
                          <a:effectLst/>
                          <a:latin typeface="+mn-lt"/>
                          <a:ea typeface="+mn-ea"/>
                          <a:cs typeface="+mn-cs"/>
                        </a:rPr>
                        <a:t>Configuration du routage inter-VLAN basé sur un trunk 802.1Q</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Recommandation</a:t>
                      </a:r>
                    </a:p>
                  </a:txBody>
                  <a:tcPr marL="68580" marR="68580" marT="34290" marB="34290" anchor="ctr"/>
                </a:tc>
                <a:extLst>
                  <a:ext uri="{0D108BD9-81ED-4DB2-BD59-A6C34878D82A}">
                    <a16:rowId xmlns:a16="http://schemas.microsoft.com/office/drawing/2014/main" val="10008"/>
                  </a:ext>
                </a:extLst>
              </a:tr>
              <a:tr h="350784">
                <a:tc>
                  <a:txBody>
                    <a:bodyPr/>
                    <a:lstStyle/>
                    <a:p>
                      <a:pPr algn="ctr" rtl="0"/>
                      <a:r>
                        <a:rPr lang="fr-FR" sz="1100">
                          <a:solidFill>
                            <a:srgbClr val="000000"/>
                          </a:solidFill>
                        </a:rPr>
                        <a:t>4.3.8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Configuration de la commutation de couche 3 et du routage inter-VLAN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Recommandé</a:t>
                      </a:r>
                    </a:p>
                  </a:txBody>
                  <a:tcPr marL="68580" marR="68580" marT="34290" marB="34290" anchor="ctr"/>
                </a:tc>
                <a:extLst>
                  <a:ext uri="{0D108BD9-81ED-4DB2-BD59-A6C34878D82A}">
                    <a16:rowId xmlns:a16="http://schemas.microsoft.com/office/drawing/2014/main" val="2582900979"/>
                  </a:ext>
                </a:extLst>
              </a:tr>
              <a:tr h="350784">
                <a:tc>
                  <a:txBody>
                    <a:bodyPr/>
                    <a:lstStyle/>
                    <a:p>
                      <a:pPr algn="ctr" rtl="0"/>
                      <a:r>
                        <a:rPr lang="fr-FR" sz="1100">
                          <a:solidFill>
                            <a:srgbClr val="000000"/>
                          </a:solidFill>
                        </a:rPr>
                        <a:t>4.4.7</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Vérifiez vos connaissances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Dépannage du routage inter-VLAN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Recommandation</a:t>
                      </a:r>
                    </a:p>
                  </a:txBody>
                  <a:tcPr marL="68580" marR="68580" marT="34290" marB="34290" anchor="ctr"/>
                </a:tc>
                <a:extLst>
                  <a:ext uri="{0D108BD9-81ED-4DB2-BD59-A6C34878D82A}">
                    <a16:rowId xmlns:a16="http://schemas.microsoft.com/office/drawing/2014/main" val="3522544737"/>
                  </a:ext>
                </a:extLst>
              </a:tr>
              <a:tr h="350784">
                <a:tc>
                  <a:txBody>
                    <a:bodyPr/>
                    <a:lstStyle/>
                    <a:p>
                      <a:pPr algn="ctr" rtl="0"/>
                      <a:r>
                        <a:rPr lang="fr-FR" sz="1100">
                          <a:solidFill>
                            <a:srgbClr val="000000"/>
                          </a:solidFill>
                        </a:rPr>
                        <a:t>4.4.8</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Dépannage du routage inter-VLAN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Recommandation</a:t>
                      </a:r>
                    </a:p>
                  </a:txBody>
                  <a:tcPr marL="68580" marR="68580" marT="34290" marB="34290" anchor="ctr"/>
                </a:tc>
                <a:extLst>
                  <a:ext uri="{0D108BD9-81ED-4DB2-BD59-A6C34878D82A}">
                    <a16:rowId xmlns:a16="http://schemas.microsoft.com/office/drawing/2014/main" val="3001172460"/>
                  </a:ext>
                </a:extLst>
              </a:tr>
              <a:tr h="350784">
                <a:tc>
                  <a:txBody>
                    <a:bodyPr/>
                    <a:lstStyle/>
                    <a:p>
                      <a:pPr algn="ctr" rtl="0"/>
                      <a:r>
                        <a:rPr lang="fr-FR" sz="1100">
                          <a:solidFill>
                            <a:srgbClr val="000000"/>
                          </a:solidFill>
                        </a:rPr>
                        <a:t>4.4.9</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Mode physique du 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Packet Tracer - Dépannage du routage inter-VLAN - Mode Physique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a:ln>
                            <a:noFill/>
                          </a:ln>
                          <a:solidFill>
                            <a:srgbClr val="000000"/>
                          </a:solidFill>
                          <a:effectLst/>
                          <a:uLnTx/>
                          <a:uFillTx/>
                          <a:latin typeface="Arial"/>
                          <a:ea typeface="+mn-ea"/>
                          <a:cs typeface="+mn-cs"/>
                        </a:rPr>
                        <a:t>Recommandation</a:t>
                      </a:r>
                    </a:p>
                  </a:txBody>
                  <a:tcPr marL="68580" marR="68580" marT="34290" marB="34290" anchor="ctr"/>
                </a:tc>
                <a:extLst>
                  <a:ext uri="{0D108BD9-81ED-4DB2-BD59-A6C34878D82A}">
                    <a16:rowId xmlns:a16="http://schemas.microsoft.com/office/drawing/2014/main" val="2647145514"/>
                  </a:ext>
                </a:extLst>
              </a:tr>
              <a:tr h="350784">
                <a:tc>
                  <a:txBody>
                    <a:bodyPr/>
                    <a:lstStyle/>
                    <a:p>
                      <a:pPr algn="ctr" rtl="0"/>
                      <a:r>
                        <a:rPr lang="fr-FR" sz="1100">
                          <a:solidFill>
                            <a:srgbClr val="000000"/>
                          </a:solidFill>
                        </a:rPr>
                        <a:t>4.4.9</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Travaux pratiques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Dépannage du routage inter-VLAN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Recommandation</a:t>
                      </a:r>
                    </a:p>
                  </a:txBody>
                  <a:tcPr marL="68580" marR="68580" marT="34290" marB="34290" anchor="ctr"/>
                </a:tc>
                <a:extLst>
                  <a:ext uri="{0D108BD9-81ED-4DB2-BD59-A6C34878D82A}">
                    <a16:rowId xmlns:a16="http://schemas.microsoft.com/office/drawing/2014/main" val="322206681"/>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fr-FR"/>
              <a:t>Module 4 : Activités (Suite)</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fr-FR"/>
              <a:t>Quelles sont les activités associées à ce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4005335605"/>
              </p:ext>
            </p:extLst>
          </p:nvPr>
        </p:nvGraphicFramePr>
        <p:xfrm>
          <a:off x="455999" y="1082042"/>
          <a:ext cx="8229418" cy="1353786"/>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N° de page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Type d'exercice</a:t>
                      </a:r>
                    </a:p>
                  </a:txBody>
                  <a:tcPr marL="68580" marR="68580" marT="34290" marB="34290" anchor="ctr"/>
                </a:tc>
                <a:tc>
                  <a:txBody>
                    <a:bodyPr/>
                    <a:lstStyle/>
                    <a:p>
                      <a:pPr rtl="0"/>
                      <a:r>
                        <a:rPr lang="fr-FR" sz="1200"/>
                        <a:t>Nom de l'exercice</a:t>
                      </a:r>
                    </a:p>
                  </a:txBody>
                  <a:tcPr marL="68580" marR="68580" marT="34290" marB="34290" anchor="ctr"/>
                </a:tc>
                <a:tc>
                  <a:txBody>
                    <a:bodyPr/>
                    <a:lstStyle/>
                    <a:p>
                      <a:pPr rtl="0"/>
                      <a:r>
                        <a:rPr lang="fr-FR" sz="1200"/>
                        <a:t>Facultatif ?</a:t>
                      </a:r>
                    </a:p>
                  </a:txBody>
                  <a:tcPr marL="68580" marR="68580" marT="34290" marB="34290" anchor="ctr"/>
                </a:tc>
                <a:extLst>
                  <a:ext uri="{0D108BD9-81ED-4DB2-BD59-A6C34878D82A}">
                    <a16:rowId xmlns:a16="http://schemas.microsoft.com/office/drawing/2014/main" val="10000"/>
                  </a:ext>
                </a:extLst>
              </a:tr>
              <a:tr h="350784">
                <a:tc>
                  <a:txBody>
                    <a:bodyPr/>
                    <a:lstStyle/>
                    <a:p>
                      <a:pPr algn="ctr" rtl="0"/>
                      <a:r>
                        <a:rPr lang="fr-FR" sz="1100">
                          <a:solidFill>
                            <a:srgbClr val="000000"/>
                          </a:solidFill>
                        </a:rPr>
                        <a:t>4.5.1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Défi de routage inter-VLAN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Recommandation</a:t>
                      </a:r>
                    </a:p>
                  </a:txBody>
                  <a:tcPr marL="68580" marR="68580" marT="34290" marB="34290" anchor="ctr"/>
                </a:tc>
                <a:extLst>
                  <a:ext uri="{0D108BD9-81ED-4DB2-BD59-A6C34878D82A}">
                    <a16:rowId xmlns:a16="http://schemas.microsoft.com/office/drawing/2014/main" val="3406068602"/>
                  </a:ext>
                </a:extLst>
              </a:tr>
              <a:tr h="350784">
                <a:tc>
                  <a:txBody>
                    <a:bodyPr/>
                    <a:lstStyle/>
                    <a:p>
                      <a:pPr algn="ctr" rtl="0"/>
                      <a:r>
                        <a:rPr lang="fr-FR" sz="1100">
                          <a:solidFill>
                            <a:srgbClr val="000000"/>
                          </a:solidFill>
                        </a:rPr>
                        <a:t>4.5.2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de prototypage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Mise en œuvre du routage Inter-VLAN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a:ln>
                            <a:noFill/>
                          </a:ln>
                          <a:solidFill>
                            <a:srgbClr val="000000"/>
                          </a:solidFill>
                          <a:effectLst/>
                          <a:uLnTx/>
                          <a:uFillTx/>
                          <a:latin typeface="Arial"/>
                          <a:ea typeface="+mn-ea"/>
                          <a:cs typeface="+mn-cs"/>
                        </a:rPr>
                        <a:t>Recommandation</a:t>
                      </a:r>
                    </a:p>
                  </a:txBody>
                  <a:tcPr marL="68580" marR="68580" marT="34290" marB="34290" anchor="ctr"/>
                </a:tc>
                <a:extLst>
                  <a:ext uri="{0D108BD9-81ED-4DB2-BD59-A6C34878D82A}">
                    <a16:rowId xmlns:a16="http://schemas.microsoft.com/office/drawing/2014/main" val="2419803572"/>
                  </a:ext>
                </a:extLst>
              </a:tr>
              <a:tr h="350784">
                <a:tc>
                  <a:txBody>
                    <a:bodyPr/>
                    <a:lstStyle/>
                    <a:p>
                      <a:pPr algn="ctr" rtl="0"/>
                      <a:r>
                        <a:rPr lang="fr-FR" sz="1100">
                          <a:solidFill>
                            <a:srgbClr val="000000"/>
                          </a:solidFill>
                        </a:rPr>
                        <a:t>4.5.4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Questionnaire du module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Routage inter VLAN</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a:ln>
                            <a:noFill/>
                          </a:ln>
                          <a:solidFill>
                            <a:srgbClr val="000000"/>
                          </a:solidFill>
                          <a:effectLst/>
                          <a:uLnTx/>
                          <a:uFillTx/>
                          <a:latin typeface="Arial"/>
                          <a:ea typeface="+mn-ea"/>
                          <a:cs typeface="+mn-cs"/>
                        </a:rPr>
                        <a:t>Recommandation</a:t>
                      </a:r>
                    </a:p>
                  </a:txBody>
                  <a:tcPr marL="68580" marR="68580" marT="34290" marB="34290" anchor="ctr"/>
                </a:tc>
                <a:extLst>
                  <a:ext uri="{0D108BD9-81ED-4DB2-BD59-A6C34878D82A}">
                    <a16:rowId xmlns:a16="http://schemas.microsoft.com/office/drawing/2014/main" val="2423976348"/>
                  </a:ext>
                </a:extLst>
              </a:tr>
            </a:tbl>
          </a:graphicData>
        </a:graphic>
      </p:graphicFrame>
    </p:spTree>
    <p:custDataLst>
      <p:tags r:id="rId1"/>
    </p:custDataLst>
    <p:extLst>
      <p:ext uri="{BB962C8B-B14F-4D97-AF65-F5344CB8AC3E}">
        <p14:creationId xmlns:p14="http://schemas.microsoft.com/office/powerpoint/2010/main" val="396173550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4 : Meilleures pratiques</a:t>
            </a:r>
          </a:p>
        </p:txBody>
      </p:sp>
      <p:sp>
        <p:nvSpPr>
          <p:cNvPr id="11266" name="Rectangle 34"/>
          <p:cNvSpPr>
            <a:spLocks noGrp="1" noChangeArrowheads="1"/>
          </p:cNvSpPr>
          <p:nvPr>
            <p:ph idx="1"/>
          </p:nvPr>
        </p:nvSpPr>
        <p:spPr>
          <a:xfrm>
            <a:off x="145358" y="612131"/>
            <a:ext cx="8853286" cy="4155319"/>
          </a:xfrm>
        </p:spPr>
        <p:txBody>
          <a:bodyPr/>
          <a:lstStyle/>
          <a:p>
            <a:pPr marL="0" indent="0" rtl="0">
              <a:lnSpc>
                <a:spcPct val="85000"/>
              </a:lnSpc>
              <a:spcBef>
                <a:spcPct val="30000"/>
              </a:spcBef>
              <a:buNone/>
            </a:pPr>
            <a:r>
              <a:rPr lang="fr-FR" sz="1400"/>
              <a:t>Avant d'enseigner le contenu du module 4, l'enseignant doit:</a:t>
            </a:r>
          </a:p>
          <a:p>
            <a:pPr rtl="0">
              <a:lnSpc>
                <a:spcPct val="85000"/>
              </a:lnSpc>
              <a:spcBef>
                <a:spcPct val="30000"/>
              </a:spcBef>
              <a:buFont typeface="Arial" panose="020B0604020202020204" pitchFamily="34" charset="0"/>
              <a:buChar char="•"/>
            </a:pPr>
            <a:r>
              <a:rPr lang="fr-FR" sz="1400"/>
              <a:t>Examiner les activités et les évaluations de ce module.</a:t>
            </a:r>
          </a:p>
          <a:p>
            <a:pPr rtl="0">
              <a:lnSpc>
                <a:spcPct val="85000"/>
              </a:lnSpc>
              <a:spcBef>
                <a:spcPct val="30000"/>
              </a:spcBef>
              <a:buFont typeface="Arial" panose="020B0604020202020204" pitchFamily="34" charset="0"/>
              <a:buChar char="•"/>
            </a:pPr>
            <a:r>
              <a:rPr lang="fr-FR" sz="1400"/>
              <a:t>Essayez d'inclure autant de questions que possible pour maintenir l'intérêt des élèves pendant la présentation en classe.</a:t>
            </a:r>
          </a:p>
          <a:p>
            <a:pPr rtl="0">
              <a:lnSpc>
                <a:spcPct val="85000"/>
              </a:lnSpc>
              <a:spcBef>
                <a:spcPct val="30000"/>
              </a:spcBef>
              <a:buFont typeface="Arial" panose="020B0604020202020204" pitchFamily="34" charset="0"/>
              <a:buChar char="•"/>
            </a:pPr>
            <a:r>
              <a:rPr lang="fr-FR" sz="1400"/>
              <a:t>Après ce module, l'examen </a:t>
            </a:r>
            <a:r>
              <a:rPr lang="fr-FR"/>
              <a:t>Concepts de commutation, Routage VLAN et InterVLAN</a:t>
            </a:r>
            <a:r>
              <a:rPr lang="fr-FR" sz="1400"/>
              <a:t> est disponible, couvrant les modules 1 à 4.</a:t>
            </a:r>
          </a:p>
          <a:p>
            <a:pPr marL="0" indent="0" rtl="0">
              <a:lnSpc>
                <a:spcPct val="85000"/>
              </a:lnSpc>
              <a:spcBef>
                <a:spcPct val="30000"/>
              </a:spcBef>
              <a:buNone/>
            </a:pPr>
            <a:r>
              <a:rPr lang="fr-FR" sz="1400"/>
              <a:t>Rubrique 4.1</a:t>
            </a:r>
          </a:p>
          <a:p>
            <a:pPr lvl="1" rtl="0">
              <a:lnSpc>
                <a:spcPct val="85000"/>
              </a:lnSpc>
              <a:spcBef>
                <a:spcPct val="30000"/>
              </a:spcBef>
            </a:pPr>
            <a:r>
              <a:rPr lang="fr-FR"/>
              <a:t>Posez les questions suivantes aux étudiants afin de les faire débattre :</a:t>
            </a:r>
          </a:p>
          <a:p>
            <a:pPr lvl="2" rtl="0">
              <a:lnSpc>
                <a:spcPct val="85000"/>
              </a:lnSpc>
              <a:spcBef>
                <a:spcPct val="30000"/>
              </a:spcBef>
            </a:pPr>
            <a:r>
              <a:rPr lang="fr-FR" sz="1400"/>
              <a:t>Selon vous, qu'est-ce qui contribue à la limite du nombre de VLAN pris en charge par Router-on-a-Stick Inter-VLAN Routing?</a:t>
            </a:r>
          </a:p>
          <a:p>
            <a:pPr lvl="2" rtl="0">
              <a:lnSpc>
                <a:spcPct val="85000"/>
              </a:lnSpc>
              <a:spcBef>
                <a:spcPct val="30000"/>
              </a:spcBef>
            </a:pPr>
            <a:r>
              <a:rPr lang="fr-FR" sz="1400"/>
              <a:t>Quelle est, selon vous, la différence entre une interface de bouclage de routeur et une sous-interface de routeur?</a:t>
            </a:r>
          </a:p>
          <a:p>
            <a:pPr marL="0" indent="0" rtl="0">
              <a:lnSpc>
                <a:spcPct val="85000"/>
              </a:lnSpc>
              <a:spcBef>
                <a:spcPct val="30000"/>
              </a:spcBef>
              <a:buNone/>
            </a:pPr>
            <a:r>
              <a:rPr lang="fr-FR" sz="1400"/>
              <a:t>Rubrique 4.2</a:t>
            </a:r>
          </a:p>
          <a:p>
            <a:pPr lvl="1" rtl="0">
              <a:lnSpc>
                <a:spcPct val="85000"/>
              </a:lnSpc>
              <a:spcBef>
                <a:spcPct val="30000"/>
              </a:spcBef>
            </a:pPr>
            <a:r>
              <a:rPr lang="fr-FR"/>
              <a:t>Posez les questions suivantes aux étudiants afin de les faire débattre :</a:t>
            </a:r>
          </a:p>
          <a:p>
            <a:pPr lvl="2" rtl="0">
              <a:lnSpc>
                <a:spcPct val="85000"/>
              </a:lnSpc>
              <a:spcBef>
                <a:spcPct val="30000"/>
              </a:spcBef>
            </a:pPr>
            <a:r>
              <a:rPr lang="fr-FR" sz="1400"/>
              <a:t>Selon vous, quel est le principal avantage fourni par Router-on-a-Stick par opposition au routage inter-VLAN existant?</a:t>
            </a:r>
          </a:p>
          <a:p>
            <a:pPr lvl="2" rtl="0">
              <a:lnSpc>
                <a:spcPct val="85000"/>
              </a:lnSpc>
              <a:spcBef>
                <a:spcPct val="30000"/>
              </a:spcBef>
            </a:pPr>
            <a:r>
              <a:rPr lang="fr-FR" sz="1400"/>
              <a:t>Comment le routeur gère-t-il la désignation du VLAN natif?</a:t>
            </a:r>
          </a:p>
          <a:p>
            <a:pPr marL="0" indent="0">
              <a:lnSpc>
                <a:spcPct val="85000"/>
              </a:lnSpc>
              <a:spcBef>
                <a:spcPct val="30000"/>
              </a:spcBef>
              <a:buNone/>
            </a:pPr>
            <a:endParaRPr lang="en-US" dirty="0"/>
          </a:p>
          <a:p>
            <a:pPr marL="0" indent="0" eaLnBrk="1" hangingPunct="1">
              <a:lnSpc>
                <a:spcPct val="85000"/>
              </a:lnSpc>
              <a:spcBef>
                <a:spcPct val="30000"/>
              </a:spcBef>
              <a:buNone/>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4954</TotalTime>
  <Words>6620</Words>
  <Application>Microsoft Office PowerPoint</Application>
  <PresentationFormat>On-screen Show (16:9)</PresentationFormat>
  <Paragraphs>574</Paragraphs>
  <Slides>54</Slides>
  <Notes>52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CiscoSans ExtraLight</vt:lpstr>
      <vt:lpstr>Arial</vt:lpstr>
      <vt:lpstr>Calibri</vt:lpstr>
      <vt:lpstr>Wingdings</vt:lpstr>
      <vt:lpstr>Default Theme</vt:lpstr>
      <vt:lpstr>Module 4 : Routage inter-VLAN</vt:lpstr>
      <vt:lpstr>Contenu pédagogique de l'instructeur - Guide de planification du module 4</vt:lpstr>
      <vt:lpstr>À quoi s'attendre dans ce module</vt:lpstr>
      <vt:lpstr>À quoi s'attendre dans ce module (suite)</vt:lpstr>
      <vt:lpstr>Vérifiez votre compréhension</vt:lpstr>
      <vt:lpstr>Activités du mode physique du Packet Tracer :</vt:lpstr>
      <vt:lpstr>Module 4: Activités</vt:lpstr>
      <vt:lpstr>Module 4 : Activités (Suite)</vt:lpstr>
      <vt:lpstr>Module 4 : Meilleures pratiques</vt:lpstr>
      <vt:lpstr>Module 4: Meilleures Pratiques (Suite)</vt:lpstr>
      <vt:lpstr>Module 4 : Routage inter-VLAN</vt:lpstr>
      <vt:lpstr>Objectifs du module</vt:lpstr>
      <vt:lpstr>4.1  Fonctionnement du routage inter-VLAN</vt:lpstr>
      <vt:lpstr>Fonctionnement du routage inter-VLAN Qu'est-ce que le routage inter-VLAN?</vt:lpstr>
      <vt:lpstr>Fonctionnement du routage inter-VLAN Routage inter-VLAN hérité</vt:lpstr>
      <vt:lpstr>Fonctionnement du routage inter-VLAN Routage inter VLAN Router-on-a-Stick</vt:lpstr>
      <vt:lpstr>Fonctionnement du routage inter-VLAN Routage inter-VLAN sur un commutateur de couche 3</vt:lpstr>
      <vt:lpstr>Fonctionnement du routage inter-VLAN Routage inter-VLAN sur un commutateur de couche 3 (suite)</vt:lpstr>
      <vt:lpstr>4.2 Routage inter-VLAN «Router-on-a-Stick»</vt:lpstr>
      <vt:lpstr>Router-on-a-Stick Inter-VLAN Routing Router-on-a-Stick Scénario</vt:lpstr>
      <vt:lpstr>Routage inter-VLAN «Router-on-a-Stick» Configuration du VLAN S1 et du trunking</vt:lpstr>
      <vt:lpstr>Routage inter-VLAN «Router-on-a-Stick» Configuration du VLAN S2 et du trunking</vt:lpstr>
      <vt:lpstr>Routage inter-VLAN «Router-on-a-Stick» Configuration de la sous-interface R1</vt:lpstr>
      <vt:lpstr>Routage inter-VLAN «Router-on-a-Stick» Configuration de la sous-interface R1 (suite)</vt:lpstr>
      <vt:lpstr>Routage inter-VLAN «Router-on-a-Stick» Vérifier la connectivité entre PC1 et PC2</vt:lpstr>
      <vt:lpstr>Routage inter-VLAN «Router-on-a-Stick» Vérification de Routage inter-VLAN «Router-on-a-Stick»</vt:lpstr>
      <vt:lpstr>Routage inter-VLAN «Router-on-a-Stick» Packet Tracer - Configuration du routage inter-VLAN «Router-on-a-Stick»</vt:lpstr>
      <vt:lpstr>Routage inter-VLAN «Router-on-a-Stick» Travaux pratiques - Configuration du routage inter-VLAN «Router-on-a-Stick»</vt:lpstr>
      <vt:lpstr>4.3 Routage inter-VLAN à l'aide de commutateurs de couche 3</vt:lpstr>
      <vt:lpstr>Routage inter-VLAN à l'aide de commutateurs de couche 3 Routage inter-VLAN de commutateur de couche 3</vt:lpstr>
      <vt:lpstr>Routage inter-VLAN à l'aide de commutateurs de couche 3 Scénario de commutateur de couche 3</vt:lpstr>
      <vt:lpstr>Routage inter-VLAN à l'aide de commutateurs de couche 3  Configuration du commutateur de couche 3</vt:lpstr>
      <vt:lpstr>Routage inter-VLAN à l'aide de commutateurs de couche 3 Vérification du routage inter-VLAN de commutateur de couche 3</vt:lpstr>
      <vt:lpstr>Routage inter-VLAN à l'aide de commutateurs de couche 3 Routage sur un commutateur de couche 3</vt:lpstr>
      <vt:lpstr>Routage inter-VLAN à l'aide de commutateurs de couche 3 Scénario de routage sur un commutateur de couche 3</vt:lpstr>
      <vt:lpstr>Routage inter-VLAN à l'aide de commutateurs de couche 3 Configuration de routage sur un commutateur de couche 3</vt:lpstr>
      <vt:lpstr>Routage inter-VLAN à l'aide de commutateurs de couche 3 Packet Tracer - Configurer la commutation de la couche 3 et le routage inter-VLAN</vt:lpstr>
      <vt:lpstr>4.4 - Dépannage du routage inter-VLAN</vt:lpstr>
      <vt:lpstr>Dépannage du routage inter-VLAN Problèmes courants d'inter-VLAN</vt:lpstr>
      <vt:lpstr>Dépannage du routage inter-VLAN Dépanner le scénario de routage inter-VLAN</vt:lpstr>
      <vt:lpstr>Dépannage du routage inter-VLAN VLANs manquants</vt:lpstr>
      <vt:lpstr>Dépannage du routage inter-VLAN Problèmes de ports de trunk de commutation</vt:lpstr>
      <vt:lpstr>Dépannage du routage inter-VLAN Problèmes de port d'accès au commutateur</vt:lpstr>
      <vt:lpstr>Dépannage du routage inter-VLAN Problèmes de configuration du routeur</vt:lpstr>
      <vt:lpstr>Dépannage du routage inter-VLAN Packet Tracer - Dépanner le routage inter-VLAN</vt:lpstr>
      <vt:lpstr>Dépannage du routage inter-VLAN Packet Tracer – Dépanner le routage inter-VLAN- Mode Physique Travaux Pratiques – Dépanner le routage inter-VLAN</vt:lpstr>
      <vt:lpstr>4.5 Module pratique et questionnaire</vt:lpstr>
      <vt:lpstr>Module pratique et questionnaire Packet Tracer - Défi du routage inter-VLAN</vt:lpstr>
      <vt:lpstr>Module pratique et questionnaire Travaux pratiques — Mise en œuvre du routage inter-VLAN</vt:lpstr>
      <vt:lpstr>Module pratique et questionnaire Qu'est-ce que j'ai appris dans ce module?</vt:lpstr>
      <vt:lpstr>Module pratique et questionnaire Qu'est-ce que j'ai appris dans ce module? (Cont.)</vt:lpstr>
      <vt:lpstr>Module pratique et questionnaire Qu'est-ce que j'ai appris dans ce module? (Cont.)</vt:lpstr>
      <vt:lpstr>Module 4: Configuration de l'appareil de base Nouveaux termes et commandes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Jeff Luman -X (jluman - UNICON INC at Cisco)</cp:lastModifiedBy>
  <cp:revision>344</cp:revision>
  <dcterms:created xsi:type="dcterms:W3CDTF">2019-10-18T06:21:22Z</dcterms:created>
  <dcterms:modified xsi:type="dcterms:W3CDTF">2021-04-13T19:32:48Z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