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730" r:id="rId3"/>
    <p:sldId id="1070" r:id="rId4"/>
    <p:sldId id="1071" r:id="rId5"/>
    <p:sldId id="1206" r:id="rId6"/>
    <p:sldId id="763" r:id="rId7"/>
    <p:sldId id="1052" r:id="rId8"/>
    <p:sldId id="1069" r:id="rId9"/>
    <p:sldId id="876" r:id="rId10"/>
    <p:sldId id="860" r:id="rId11"/>
    <p:sldId id="759" r:id="rId12"/>
    <p:sldId id="1108" r:id="rId13"/>
    <p:sldId id="1174" r:id="rId14"/>
    <p:sldId id="1175" r:id="rId15"/>
    <p:sldId id="1176" r:id="rId16"/>
    <p:sldId id="1177" r:id="rId17"/>
    <p:sldId id="1178" r:id="rId18"/>
    <p:sldId id="1179" r:id="rId19"/>
    <p:sldId id="1180" r:id="rId20"/>
    <p:sldId id="1181" r:id="rId21"/>
    <p:sldId id="1182" r:id="rId22"/>
    <p:sldId id="1103" r:id="rId23"/>
    <p:sldId id="1172" r:id="rId24"/>
    <p:sldId id="1183" r:id="rId25"/>
    <p:sldId id="1184" r:id="rId26"/>
    <p:sldId id="1185" r:id="rId27"/>
    <p:sldId id="1186" r:id="rId28"/>
    <p:sldId id="1187" r:id="rId29"/>
    <p:sldId id="1188" r:id="rId30"/>
    <p:sldId id="1189" r:id="rId31"/>
    <p:sldId id="1190" r:id="rId32"/>
    <p:sldId id="1191" r:id="rId33"/>
    <p:sldId id="1192" r:id="rId34"/>
    <p:sldId id="1193" r:id="rId35"/>
    <p:sldId id="1194" r:id="rId36"/>
    <p:sldId id="1195" r:id="rId37"/>
    <p:sldId id="1196" r:id="rId38"/>
    <p:sldId id="1197" r:id="rId39"/>
    <p:sldId id="1171" r:id="rId40"/>
    <p:sldId id="1173" r:id="rId41"/>
    <p:sldId id="1198" r:id="rId42"/>
    <p:sldId id="1199" r:id="rId43"/>
    <p:sldId id="1200" r:id="rId44"/>
    <p:sldId id="1201" r:id="rId45"/>
    <p:sldId id="1202" r:id="rId46"/>
    <p:sldId id="1203" r:id="rId47"/>
    <p:sldId id="957" r:id="rId48"/>
    <p:sldId id="1138" r:id="rId49"/>
    <p:sldId id="1204" r:id="rId50"/>
    <p:sldId id="1205"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0" autoAdjust="0"/>
    <p:restoredTop sz="86683" autoAdjust="0"/>
  </p:normalViewPr>
  <p:slideViewPr>
    <p:cSldViewPr snapToGrid="0" showGuides="1">
      <p:cViewPr varScale="1">
        <p:scale>
          <a:sx n="102" d="100"/>
          <a:sy n="102" d="100"/>
        </p:scale>
        <p:origin x="-936"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5.1.1 - Redondance dans les réseaux commutés de couche 2</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5.1.2 - Protocole STP (Spanning Tree Protocol)</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58798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5.1.3 - Recalcul de protocole STP</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75623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5.1.4 - Problèmes liés aux liaisons de commutateur redondantes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96821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5.1.5 - Boucles de couche 2</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53261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5.1.6 - Tempête de diffusion</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60372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5.1.7 - L’Algorithme Spanning Tree</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716670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5.1.7 - L’Algorithme Spanning Tree (Suite)</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79334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5.1.8 - Vidéo - Observation du fonctionnement du protocole STP</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709469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5.1 - Objectif du protocole STP</a:t>
            </a:r>
          </a:p>
          <a:p>
            <a:pPr rtl="0"/>
            <a:r>
              <a:rPr lang="fr-FR"/>
              <a:t>5.1.9 - Packet Tracer - Investiguer la prévention des boucles de STP</a:t>
            </a:r>
          </a:p>
          <a:p>
            <a:pPr rtl="0"/>
            <a:r>
              <a:rPr lang="fr-FR"/>
              <a:t>5.1.10 - Vérifiez votre compréhension - Objectif du protocole STP</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66949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5.2.1 - Étapes vers une topologie sans boucle</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5.2.1 - Étapes vers une topologie sans boucle (Suite)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665949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5.2.2 - 1. Choisir le pont racine</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934730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5.2.3 - Conséquences des ID de pont par défaut</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00374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5.2.4 - Définir le coût du chemin racine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15522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5.2.5 - 2. Choisir les ports racine</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04989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5.2.6 - Choisis les ports désignés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041395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5.2.7 - Choisir des ports alternatifs (bloqués)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64397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5.2.8 - Choisir un port racine à partir de plusieurs chemins d'accès au même coût</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91228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5.2.8 - Choisir un port racine à partir de plusieurs chemins d'accès au même coût (Suite)</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500054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5.2.8 - Choisir un port racine à partir de plusieurs chemins d'accès au même coût (Suite)</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639693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5.2.8 - Choisir un port racine à partir de plusieurs chemins d'accès émetteur (Suite)</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3143676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5.2.9 - STP minuteurs et les états des ports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75371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5.2.9 - STP minuteurs et les états des ports (Suite)</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948518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5.2.10 - Détails opérationnels de chaque état du port</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4016702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5.2 - Fonctionnement du protocole STP</a:t>
            </a:r>
          </a:p>
          <a:p>
            <a:pPr rtl="0"/>
            <a:r>
              <a:rPr lang="fr-FR"/>
              <a:t>5.2.11 - Spanning Tree par VLAN</a:t>
            </a:r>
          </a:p>
          <a:p>
            <a:pPr rtl="0"/>
            <a:r>
              <a:rPr lang="fr-FR"/>
              <a:t>5.2.12 - Vérifiez votre compréhension - Fonctionnement du protocole STP</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599244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5.3 - Évolution du protocole STP</a:t>
            </a:r>
          </a:p>
          <a:p>
            <a:pPr rtl="0"/>
            <a:r>
              <a:rPr lang="fr-FR"/>
              <a:t>5.3.1 - Différentes versions de STP</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5.3 - Évolution du protocole STP</a:t>
            </a:r>
          </a:p>
          <a:p>
            <a:pPr rtl="0"/>
            <a:r>
              <a:rPr lang="fr-FR"/>
              <a:t>5.3.1 - Différentes versions de STP (Suite)</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79447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5.3 - Évolution du protocole STP</a:t>
            </a:r>
          </a:p>
          <a:p>
            <a:pPr rtl="0"/>
            <a:r>
              <a:rPr lang="fr-FR"/>
              <a:t>5.3.2 - Concepts du protocole RSTP</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8703544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5.3 - Évolution du protocole STP</a:t>
            </a:r>
          </a:p>
          <a:p>
            <a:pPr rtl="0"/>
            <a:r>
              <a:rPr lang="fr-FR"/>
              <a:t>5.3.3 - États de port RSTP et rôles de port</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4139101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5.3 - Évolution du protocole STP</a:t>
            </a:r>
          </a:p>
          <a:p>
            <a:pPr rtl="0"/>
            <a:r>
              <a:rPr lang="fr-FR"/>
              <a:t>5.3.3 - États de port RSTP et rôles de port (Suite)</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468193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5.3 - Évolution du protocole STP</a:t>
            </a:r>
          </a:p>
          <a:p>
            <a:pPr rtl="0"/>
            <a:r>
              <a:rPr lang="fr-FR"/>
              <a:t>5.3.4 - PortFast et protection BPDU</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3493527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Concepts du protocole STP</a:t>
            </a:r>
          </a:p>
          <a:p>
            <a:pPr rtl="0"/>
            <a:r>
              <a:rPr lang="fr-FR"/>
              <a:t>5.3 - Évolution du protocole STP</a:t>
            </a:r>
          </a:p>
          <a:p>
            <a:pPr rtl="0"/>
            <a:r>
              <a:rPr lang="fr-FR"/>
              <a:t>5.3.5 - Alternatives au Protocole STP</a:t>
            </a:r>
          </a:p>
          <a:p>
            <a:pPr rtl="0"/>
            <a:r>
              <a:rPr lang="fr-FR"/>
              <a:t>5.3.6 - Vérifiez votre compréhension - Évolution du protocole STP</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6220101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5 - Concepts du protocole STP</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5.4 -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5.4.1 - Qu'est-ce que j'ai appris dans ce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5 - Concepts du protocole STP</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5.4 -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5.4.1 - Qu'est-ce que j'ai appris dans ce module? (Suite)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208365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50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5 - Concepts du protocole STP</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5.4 -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5.4.1 - Qu'est-ce que j'ai appris dans ce module? (Suite)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5.4.2 - Module Questionnaire - Protocole STP</a:t>
            </a:r>
          </a:p>
        </p:txBody>
      </p:sp>
    </p:spTree>
    <p:extLst>
      <p:ext uri="{BB962C8B-B14F-4D97-AF65-F5344CB8AC3E}">
        <p14:creationId xmlns:p14="http://schemas.microsoft.com/office/powerpoint/2010/main" val="24952319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51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xmlns:c15="http://schemas.microsoft.com/office/drawing/2012/chart" xmlns:c="http://schemas.openxmlformats.org/drawingml/2006/chart"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5" Type="http://schemas.openxmlformats.org/officeDocument/2006/relationships/image" Target="../media/image14.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5: Concepts du protocole STP</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Titre du module: Concepts du protocole STP</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Objectif du module</a:t>
            </a:r>
            <a:r>
              <a:rPr lang="fr-FR" sz="1400">
                <a:solidFill>
                  <a:schemeClr val="tx1"/>
                </a:solidFill>
                <a:ea typeface="Calibri" panose="020F0502020204030204" pitchFamily="34" charset="0"/>
                <a:cs typeface="Calibri" panose="020F0502020204030204" pitchFamily="34" charset="0"/>
              </a:rPr>
              <a:t>: </a:t>
            </a:r>
            <a:r>
              <a:rPr lang="fr-FR"/>
              <a:t>Expliquer comment le protocole STP permet la redondance dans un réseau de couche 2.</a:t>
            </a:r>
          </a:p>
          <a:p>
            <a:endParaRPr lang="en-US" dirty="0"/>
          </a:p>
        </p:txBody>
      </p:sp>
      <p:graphicFrame>
        <p:nvGraphicFramePr>
          <p:cNvPr id="3" name="Table 2">
            <a:extLst>
              <a:ext uri="{FF2B5EF4-FFF2-40B4-BE49-F238E27FC236}">
                <a16:creationId xmlns:a16="http://schemas.microsoft.com/office/drawing/2014/main" xmlns:c15="http://schemas.microsoft.com/office/drawing/2012/chart" xmlns:c="http://schemas.openxmlformats.org/drawingml/2006/chart" xmlns="" id="{2203BE17-8BB3-DF41-A2CF-06DE014D1956}"/>
              </a:ext>
            </a:extLst>
          </p:cNvPr>
          <p:cNvGraphicFramePr>
            <a:graphicFrameLocks noGrp="1"/>
          </p:cNvGraphicFramePr>
          <p:nvPr>
            <p:extLst>
              <p:ext uri="{D42A27DB-BD31-4B8C-83A1-F6EECF244321}">
                <p14:modId xmlns:p14="http://schemas.microsoft.com/office/powerpoint/2010/main" val="154072043"/>
              </p:ext>
            </p:extLst>
          </p:nvPr>
        </p:nvGraphicFramePr>
        <p:xfrm>
          <a:off x="655782" y="1874572"/>
          <a:ext cx="7555085" cy="19367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xmlns:c15="http://schemas.microsoft.com/office/drawing/2012/chart" xmlns:c="http://schemas.openxmlformats.org/drawingml/2006/chart" xmlns="" val="2579019526"/>
                    </a:ext>
                  </a:extLst>
                </a:gridCol>
                <a:gridCol w="4329240">
                  <a:extLst>
                    <a:ext uri="{9D8B030D-6E8A-4147-A177-3AD203B41FA5}">
                      <a16:colId xmlns:a16="http://schemas.microsoft.com/office/drawing/2014/main" xmlns:c15="http://schemas.microsoft.com/office/drawing/2012/chart" xmlns:c="http://schemas.openxmlformats.org/drawingml/2006/chart" xmlns="" val="1764220437"/>
                    </a:ext>
                  </a:extLst>
                </a:gridCol>
              </a:tblGrid>
              <a:tr h="37084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742401779"/>
                  </a:ext>
                </a:extLst>
              </a:tr>
              <a:tr h="370840">
                <a:tc>
                  <a:txBody>
                    <a:bodyPr/>
                    <a:lstStyle/>
                    <a:p>
                      <a:pPr rtl="0" fontAlgn="ctr"/>
                      <a:r>
                        <a:rPr lang="fr-FR" b="1">
                          <a:solidFill>
                            <a:schemeClr val="bg1"/>
                          </a:solidFill>
                          <a:effectLst/>
                        </a:rPr>
                        <a:t>Objectif du protocole STP</a:t>
                      </a:r>
                    </a:p>
                  </a:txBody>
                  <a:tcPr marL="47625" marR="47625" marT="47625" marB="47625" anchor="ctr">
                    <a:solidFill>
                      <a:schemeClr val="accent1"/>
                    </a:solidFill>
                  </a:tcPr>
                </a:tc>
                <a:tc>
                  <a:txBody>
                    <a:bodyPr/>
                    <a:lstStyle/>
                    <a:p>
                      <a:pPr rtl="0" fontAlgn="ctr"/>
                      <a:r>
                        <a:rPr lang="fr-FR" b="0">
                          <a:effectLst/>
                        </a:rPr>
                        <a:t>Expliquer les problèmes courants dans un réseau commuté redondant de couche 2.</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50950737"/>
                  </a:ext>
                </a:extLst>
              </a:tr>
              <a:tr h="370840">
                <a:tc>
                  <a:txBody>
                    <a:bodyPr/>
                    <a:lstStyle/>
                    <a:p>
                      <a:pPr rtl="0" fontAlgn="ctr"/>
                      <a:r>
                        <a:rPr lang="fr-FR" b="1">
                          <a:solidFill>
                            <a:schemeClr val="bg1"/>
                          </a:solidFill>
                          <a:effectLst/>
                        </a:rPr>
                        <a:t>Fonctionnement du protocole STP</a:t>
                      </a:r>
                    </a:p>
                  </a:txBody>
                  <a:tcPr marL="47625" marR="47625" marT="47625" marB="47625" anchor="ctr">
                    <a:solidFill>
                      <a:schemeClr val="accent1"/>
                    </a:solidFill>
                  </a:tcPr>
                </a:tc>
                <a:tc>
                  <a:txBody>
                    <a:bodyPr/>
                    <a:lstStyle/>
                    <a:p>
                      <a:pPr rtl="0" fontAlgn="ctr"/>
                      <a:r>
                        <a:rPr lang="fr-FR" b="0">
                          <a:effectLst/>
                        </a:rPr>
                        <a:t>Expliquer comment le protocole STP fonctionne sur un réseau commuté.</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772085455"/>
                  </a:ext>
                </a:extLst>
              </a:tr>
              <a:tr h="370840">
                <a:tc>
                  <a:txBody>
                    <a:bodyPr/>
                    <a:lstStyle/>
                    <a:p>
                      <a:pPr rtl="0" fontAlgn="ctr"/>
                      <a:r>
                        <a:rPr lang="fr-FR" b="1">
                          <a:solidFill>
                            <a:schemeClr val="bg1"/>
                          </a:solidFill>
                          <a:effectLst/>
                        </a:rPr>
                        <a:t>Évolution du protocole STP</a:t>
                      </a:r>
                    </a:p>
                  </a:txBody>
                  <a:tcPr marL="47625" marR="47625" marT="47625" marB="47625" anchor="ctr">
                    <a:solidFill>
                      <a:schemeClr val="accent1"/>
                    </a:solidFill>
                  </a:tcPr>
                </a:tc>
                <a:tc>
                  <a:txBody>
                    <a:bodyPr/>
                    <a:lstStyle/>
                    <a:p>
                      <a:pPr rtl="0" fontAlgn="ctr"/>
                      <a:r>
                        <a:rPr lang="fr-FR" b="0" dirty="0">
                          <a:effectLst/>
                        </a:rPr>
                        <a:t>Expliquer le fonctionnement du protocole Rapid PVST+.</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5.1 Objectif du protocole STP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82446" y="67456"/>
            <a:ext cx="8345488" cy="731837"/>
          </a:xfrm>
        </p:spPr>
        <p:txBody>
          <a:bodyPr/>
          <a:lstStyle/>
          <a:p>
            <a:pPr rtl="0"/>
            <a:r>
              <a:rPr lang="fr-FR" sz="1600" dirty="0"/>
              <a:t>Objectif du protocole STP</a:t>
            </a:r>
            <a:r>
              <a:rPr lang="en-US" dirty="0"/>
              <a:t/>
            </a:r>
            <a:br>
              <a:rPr lang="en-US" dirty="0"/>
            </a:br>
            <a:r>
              <a:rPr lang="fr-FR" sz="2400" dirty="0"/>
              <a:t>Redondance dans les réseaux commutés de couche 2</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CA8F262A-E5D7-9944-BA41-26B7E81639BF}"/>
              </a:ext>
            </a:extLst>
          </p:cNvPr>
          <p:cNvSpPr>
            <a:spLocks noGrp="1"/>
          </p:cNvSpPr>
          <p:nvPr>
            <p:ph idx="1"/>
          </p:nvPr>
        </p:nvSpPr>
        <p:spPr>
          <a:xfrm>
            <a:off x="354741" y="731837"/>
            <a:ext cx="8280057" cy="3689897"/>
          </a:xfrm>
        </p:spPr>
        <p:txBody>
          <a:bodyPr/>
          <a:lstStyle/>
          <a:p>
            <a:pPr marL="342900" indent="-342900" algn="l" rtl="0">
              <a:buFont typeface="Arial" panose="020B0604020202020204" pitchFamily="34" charset="0"/>
              <a:buChar char="•"/>
            </a:pPr>
            <a:r>
              <a:rPr lang="fr-FR" sz="1600" dirty="0">
                <a:solidFill>
                  <a:srgbClr val="000000"/>
                </a:solidFill>
              </a:rPr>
              <a:t>Cette rubrique présente les causes des boucles dans un réseau de couche 2 et explique brièvement le fonctionnement du protocole </a:t>
            </a:r>
            <a:r>
              <a:rPr lang="fr-FR" sz="1600" dirty="0" err="1">
                <a:solidFill>
                  <a:srgbClr val="000000"/>
                </a:solidFill>
              </a:rPr>
              <a:t>spanning</a:t>
            </a:r>
            <a:r>
              <a:rPr lang="fr-FR" sz="1600" dirty="0">
                <a:solidFill>
                  <a:srgbClr val="000000"/>
                </a:solidFill>
              </a:rPr>
              <a:t> </a:t>
            </a:r>
            <a:r>
              <a:rPr lang="fr-FR" sz="1600" dirty="0" err="1">
                <a:solidFill>
                  <a:srgbClr val="000000"/>
                </a:solidFill>
              </a:rPr>
              <a:t>tree</a:t>
            </a:r>
            <a:r>
              <a:rPr lang="fr-FR" sz="1600" dirty="0">
                <a:solidFill>
                  <a:srgbClr val="000000"/>
                </a:solidFill>
              </a:rPr>
              <a:t>. La redondance est un élément indispensable de la conception hiérarchique pour éviter les points de défaillance uniques et prévenir l'interruption des services de réseau fournis aux utilisateurs. Si les réseaux redondants exigent l'ajout de chemins physiques, la redondance logique doit être également intégrée à la conception. Disposer de chemins physiques alternatifs pour que les données traversent le réseau permet aux utilisateurs de toujours accéder aux ressources de ce réseau, même en cas de perturbations au niveau du chemin. Toutefois, les chemins d'accès redondants dans un réseau Ethernet commuté peuvent entraîner à la fois des boucles physiques et logiques de couche 2.</a:t>
            </a:r>
          </a:p>
          <a:p>
            <a:pPr marL="342900" indent="-342900" algn="l" rtl="0">
              <a:buFont typeface="Arial" panose="020B0604020202020204" pitchFamily="34" charset="0"/>
              <a:buChar char="•"/>
            </a:pPr>
            <a:r>
              <a:rPr lang="fr-FR" sz="1600" dirty="0">
                <a:solidFill>
                  <a:srgbClr val="000000"/>
                </a:solidFill>
              </a:rPr>
              <a:t>Les réseaux locaux Ethernet nécessitent une topologie sans boucle avec un chemin unique entre deux périphériques. Une boucle dans un réseau local Ethernet peut provoquer la propagation des trames Ethernet jusqu'à ce qu'une liaison soit interrompue et rompt la boucle.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52466" y="164892"/>
            <a:ext cx="8345488" cy="731837"/>
          </a:xfrm>
        </p:spPr>
        <p:txBody>
          <a:bodyPr/>
          <a:lstStyle/>
          <a:p>
            <a:pPr rtl="0"/>
            <a:r>
              <a:rPr lang="fr-FR" sz="1600" dirty="0"/>
              <a:t>Objectif du protocole STP</a:t>
            </a:r>
            <a:r>
              <a:rPr lang="en-US" dirty="0"/>
              <a:t/>
            </a:r>
            <a:br>
              <a:rPr lang="en-US" dirty="0"/>
            </a:br>
            <a:r>
              <a:rPr lang="fr-FR" sz="2400" dirty="0"/>
              <a:t>Protocole STP (</a:t>
            </a:r>
            <a:r>
              <a:rPr lang="fr-FR" sz="2400" dirty="0" err="1"/>
              <a:t>Spanning</a:t>
            </a:r>
            <a:r>
              <a:rPr lang="fr-FR" sz="2400" dirty="0"/>
              <a:t> </a:t>
            </a:r>
            <a:r>
              <a:rPr lang="fr-FR" sz="2400" dirty="0" err="1"/>
              <a:t>Tree</a:t>
            </a:r>
            <a:r>
              <a:rPr lang="fr-FR" sz="2400" dirty="0"/>
              <a:t> Protocol)</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5D4F9E00-E56E-554E-8EF2-311C7B311C69}"/>
              </a:ext>
            </a:extLst>
          </p:cNvPr>
          <p:cNvSpPr>
            <a:spLocks noGrp="1"/>
          </p:cNvSpPr>
          <p:nvPr>
            <p:ph idx="1"/>
          </p:nvPr>
        </p:nvSpPr>
        <p:spPr>
          <a:xfrm>
            <a:off x="249811" y="1063604"/>
            <a:ext cx="3395588" cy="3560497"/>
          </a:xfrm>
        </p:spPr>
        <p:txBody>
          <a:bodyPr/>
          <a:lstStyle/>
          <a:p>
            <a:pPr marL="285750" indent="-285750" algn="l" rtl="0">
              <a:buFont typeface="Arial" panose="020B0604020202020204" pitchFamily="34" charset="0"/>
              <a:buChar char="•"/>
            </a:pPr>
            <a:r>
              <a:rPr lang="fr-FR" sz="1600" dirty="0">
                <a:solidFill>
                  <a:srgbClr val="000000"/>
                </a:solidFill>
              </a:rPr>
              <a:t>Le protocole STP est un protocole réseau de prévention des boucles qui permet la redondance tout en créant une topologie de couche 2 sans boucle. </a:t>
            </a:r>
          </a:p>
          <a:p>
            <a:pPr marL="285750" indent="-285750" algn="l" rtl="0">
              <a:buFont typeface="Arial" panose="020B0604020202020204" pitchFamily="34" charset="0"/>
              <a:buChar char="•"/>
            </a:pPr>
            <a:r>
              <a:rPr lang="fr-FR" sz="1600" dirty="0">
                <a:solidFill>
                  <a:srgbClr val="000000"/>
                </a:solidFill>
              </a:rPr>
              <a:t>STP bloque logiquement les boucles physiques dans un réseau de couche 2, empêchant les trames d'encercler le réseau pour toujours.</a:t>
            </a: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8BC3E422-5048-0D48-95D9-F5353DFC0F46}"/>
              </a:ext>
            </a:extLst>
          </p:cNvPr>
          <p:cNvPicPr>
            <a:picLocks noChangeAspect="1"/>
          </p:cNvPicPr>
          <p:nvPr/>
        </p:nvPicPr>
        <p:blipFill>
          <a:blip r:embed="rId4"/>
          <a:stretch>
            <a:fillRect/>
          </a:stretch>
        </p:blipFill>
        <p:spPr>
          <a:xfrm>
            <a:off x="3870250" y="1002832"/>
            <a:ext cx="4966881" cy="3147906"/>
          </a:xfrm>
          <a:prstGeom prst="rect">
            <a:avLst/>
          </a:prstGeom>
        </p:spPr>
      </p:pic>
    </p:spTree>
    <p:custDataLst>
      <p:tags r:id="rId1"/>
    </p:custDataLst>
    <p:extLst>
      <p:ext uri="{BB962C8B-B14F-4D97-AF65-F5344CB8AC3E}">
        <p14:creationId xmlns:p14="http://schemas.microsoft.com/office/powerpoint/2010/main" val="27717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127416" y="104931"/>
            <a:ext cx="8345488" cy="731837"/>
          </a:xfrm>
        </p:spPr>
        <p:txBody>
          <a:bodyPr/>
          <a:lstStyle/>
          <a:p>
            <a:pPr rtl="0"/>
            <a:r>
              <a:rPr lang="fr-FR" sz="1600" dirty="0"/>
              <a:t>Objectif du protocole STP</a:t>
            </a:r>
            <a:r>
              <a:rPr lang="en-US" dirty="0"/>
              <a:t/>
            </a:r>
            <a:br>
              <a:rPr lang="en-US" dirty="0"/>
            </a:br>
            <a:r>
              <a:rPr lang="fr-FR" sz="2400" dirty="0" err="1"/>
              <a:t>Recalcul</a:t>
            </a:r>
            <a:r>
              <a:rPr lang="fr-FR" sz="2400" dirty="0"/>
              <a:t> de STP</a:t>
            </a:r>
          </a:p>
        </p:txBody>
      </p:sp>
      <p:sp>
        <p:nvSpPr>
          <p:cNvPr id="9" name="TextBox 8">
            <a:extLst>
              <a:ext uri="{FF2B5EF4-FFF2-40B4-BE49-F238E27FC236}">
                <a16:creationId xmlns:a16="http://schemas.microsoft.com/office/drawing/2014/main" xmlns:c15="http://schemas.microsoft.com/office/drawing/2012/chart" xmlns:c="http://schemas.openxmlformats.org/drawingml/2006/chart" xmlns="" id="{39DFC5BB-F1A4-9F41-B8E5-01052DFFC4EC}"/>
              </a:ext>
            </a:extLst>
          </p:cNvPr>
          <p:cNvSpPr txBox="1"/>
          <p:nvPr/>
        </p:nvSpPr>
        <p:spPr>
          <a:xfrm>
            <a:off x="264185" y="1850064"/>
            <a:ext cx="3462422" cy="1077218"/>
          </a:xfrm>
          <a:prstGeom prst="rect">
            <a:avLst/>
          </a:prstGeom>
          <a:noFill/>
        </p:spPr>
        <p:txBody>
          <a:bodyPr wrap="square" rtlCol="0">
            <a:spAutoFit/>
          </a:bodyPr>
          <a:lstStyle/>
          <a:p>
            <a:pPr rtl="0"/>
            <a:r>
              <a:rPr lang="fr-FR" sz="1600" dirty="0">
                <a:solidFill>
                  <a:srgbClr val="000000"/>
                </a:solidFill>
                <a:latin typeface="+mn-lt"/>
              </a:rPr>
              <a:t>STP compense une défaillance du réseau en recalculant et en ouvrant les ports précédemment bloqués.</a:t>
            </a:r>
          </a:p>
        </p:txBody>
      </p:sp>
      <p:pic>
        <p:nvPicPr>
          <p:cNvPr id="8" name="Content Placeholder 7">
            <a:extLst>
              <a:ext uri="{FF2B5EF4-FFF2-40B4-BE49-F238E27FC236}">
                <a16:creationId xmlns:a16="http://schemas.microsoft.com/office/drawing/2014/main" xmlns:c15="http://schemas.microsoft.com/office/drawing/2012/chart" xmlns:c="http://schemas.openxmlformats.org/drawingml/2006/chart" xmlns="" id="{230C1627-31E4-7C4C-AE3F-B7234E60E301}"/>
              </a:ext>
            </a:extLst>
          </p:cNvPr>
          <p:cNvPicPr>
            <a:picLocks noGrp="1" noChangeAspect="1"/>
          </p:cNvPicPr>
          <p:nvPr>
            <p:ph idx="1"/>
          </p:nvPr>
        </p:nvPicPr>
        <p:blipFill>
          <a:blip r:embed="rId4"/>
          <a:stretch>
            <a:fillRect/>
          </a:stretch>
        </p:blipFill>
        <p:spPr>
          <a:xfrm>
            <a:off x="4061506" y="1060582"/>
            <a:ext cx="4885765" cy="2656182"/>
          </a:xfrm>
        </p:spPr>
      </p:pic>
    </p:spTree>
    <p:custDataLst>
      <p:tags r:id="rId1"/>
    </p:custDataLst>
    <p:extLst>
      <p:ext uri="{BB962C8B-B14F-4D97-AF65-F5344CB8AC3E}">
        <p14:creationId xmlns:p14="http://schemas.microsoft.com/office/powerpoint/2010/main" val="290534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Objectif du protocole STP</a:t>
            </a:r>
            <a:r>
              <a:rPr lang="en-US" dirty="0"/>
              <a:t/>
            </a:r>
            <a:br>
              <a:rPr lang="en-US" dirty="0"/>
            </a:br>
            <a:r>
              <a:rPr lang="fr-FR" sz="2400"/>
              <a:t>Problèmes liés aux liaisons de commutateur redondantes</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FEB771C3-636D-6F41-91EA-B805C098C43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dirty="0">
                <a:solidFill>
                  <a:srgbClr val="000000"/>
                </a:solidFill>
              </a:rPr>
              <a:t>La redondance des chemins assure de nombreux services réseau, en évitant le risque d'avoir un point de défaillance unique. Lorsqu'il existe plusieurs chemins entre deux appareils d'un réseau </a:t>
            </a:r>
            <a:r>
              <a:rPr lang="fr-FR" sz="1600" dirty="0" err="1">
                <a:solidFill>
                  <a:srgbClr val="000000"/>
                </a:solidFill>
              </a:rPr>
              <a:t>ethernet</a:t>
            </a:r>
            <a:r>
              <a:rPr lang="fr-FR" sz="1600" dirty="0">
                <a:solidFill>
                  <a:srgbClr val="000000"/>
                </a:solidFill>
              </a:rPr>
              <a:t> et que le protocole STP n'a pas été mis en œuvre sur les commutateurs, une boucle de couche 2 se produit. Une boucle de couche 2 peut entraîner l'instabilité de la table d'adresses MAC, la saturation des liaisons et une utilisation élevée de processeur sur les commutateurs et les terminaux, ce qui rend le réseau inutilisable.</a:t>
            </a:r>
          </a:p>
          <a:p>
            <a:pPr marL="342900" indent="-342900" algn="l" rtl="0">
              <a:buFont typeface="Arial" panose="020B0604020202020204" pitchFamily="34" charset="0"/>
              <a:buChar char="•"/>
            </a:pPr>
            <a:r>
              <a:rPr lang="fr-FR" sz="1600" dirty="0" err="1">
                <a:solidFill>
                  <a:srgbClr val="000000"/>
                </a:solidFill>
              </a:rPr>
              <a:t>L'ethernet</a:t>
            </a:r>
            <a:r>
              <a:rPr lang="fr-FR" sz="1600" dirty="0">
                <a:solidFill>
                  <a:srgbClr val="000000"/>
                </a:solidFill>
              </a:rPr>
              <a:t> de couche 2 n'intègrent pas de mécanisme pour identifier et éliminer les trames prises dans une boucle infinie. IPv4 et IPv6 comprennent tous les deux un mécanisme qui limite le nombre de fois qu'un périphérique de réseau de couche 3 est autorisé à retransmettre un paquet. Un routeur décrémentera la TTL (Time to Live) dans chaque paquet IPv4, et le champ Hop </a:t>
            </a:r>
            <a:r>
              <a:rPr lang="fr-FR" sz="1600" dirty="0" err="1">
                <a:solidFill>
                  <a:srgbClr val="000000"/>
                </a:solidFill>
              </a:rPr>
              <a:t>Limit</a:t>
            </a:r>
            <a:r>
              <a:rPr lang="fr-FR" sz="1600" dirty="0">
                <a:solidFill>
                  <a:srgbClr val="000000"/>
                </a:solidFill>
              </a:rPr>
              <a:t> dans chaque paquet IPv6. Lorsque ces champs sont décrémentés à 0, un routeur abandonne le paquet. Les commutateurs Ethernet et Ethernet n'ont pas de mécanisme comparable pour limiter le nombre de fois qu'un commutateur retransmet une trame de couche 2. Le protocole STP a été développé spécifiquement comme mécanisme de prévention des boucles pour Ethernet de couche 2.</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27589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82446" y="119921"/>
            <a:ext cx="8345488" cy="731837"/>
          </a:xfrm>
        </p:spPr>
        <p:txBody>
          <a:bodyPr/>
          <a:lstStyle/>
          <a:p>
            <a:pPr rtl="0"/>
            <a:r>
              <a:rPr lang="fr-FR" sz="1600" dirty="0"/>
              <a:t>Objectif du protocole STP</a:t>
            </a:r>
            <a:r>
              <a:rPr lang="en-US" dirty="0"/>
              <a:t/>
            </a:r>
            <a:br>
              <a:rPr lang="en-US" dirty="0"/>
            </a:br>
            <a:r>
              <a:rPr lang="fr-FR" sz="2400" dirty="0"/>
              <a:t>Boucles de couche 2</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0A7607C8-BE5F-EA42-8A4B-EFDD7673AC92}"/>
              </a:ext>
            </a:extLst>
          </p:cNvPr>
          <p:cNvSpPr>
            <a:spLocks noGrp="1"/>
          </p:cNvSpPr>
          <p:nvPr>
            <p:ph idx="1"/>
          </p:nvPr>
        </p:nvSpPr>
        <p:spPr>
          <a:xfrm>
            <a:off x="212563" y="861713"/>
            <a:ext cx="8147916" cy="3689897"/>
          </a:xfrm>
        </p:spPr>
        <p:txBody>
          <a:bodyPr/>
          <a:lstStyle/>
          <a:p>
            <a:pPr marL="342900" indent="-342900" algn="l" rtl="0">
              <a:buFont typeface="Arial" panose="020B0604020202020204" pitchFamily="34" charset="0"/>
              <a:buChar char="•"/>
            </a:pPr>
            <a:r>
              <a:rPr lang="fr-FR" sz="1600" dirty="0">
                <a:solidFill>
                  <a:srgbClr val="000000"/>
                </a:solidFill>
              </a:rPr>
              <a:t>Si le protocole STP n'est pas activé, les boucles de couche 2 peuvent se former, provoquant une boucle infinie de trames de diffusion, de multidiffusion et de monodiffusion inconnues. Cela peut faire échouer un réseau rapidement. </a:t>
            </a:r>
          </a:p>
          <a:p>
            <a:pPr marL="342900" indent="-342900" algn="l" rtl="0">
              <a:buFont typeface="Arial" panose="020B0604020202020204" pitchFamily="34" charset="0"/>
              <a:buChar char="•"/>
            </a:pPr>
            <a:r>
              <a:rPr lang="fr-FR" sz="1600" dirty="0">
                <a:solidFill>
                  <a:srgbClr val="000000"/>
                </a:solidFill>
              </a:rPr>
              <a:t>Lorsqu'une boucle se produit, la table d'adresses MAC d'un commutateur changera constamment en raison des mises à jour provenant des trames de diffusion, entraînant ainsi une instabilité de la base de données MAC. Cela peut entraîner une utilisation élevée du processeur, ce qui rend le commutateur incapable de transférer des trames.</a:t>
            </a:r>
          </a:p>
          <a:p>
            <a:pPr marL="342900" indent="-342900" algn="l" rtl="0">
              <a:buFont typeface="Arial" panose="020B0604020202020204" pitchFamily="34" charset="0"/>
              <a:buChar char="•"/>
            </a:pPr>
            <a:r>
              <a:rPr lang="fr-FR" sz="1600" dirty="0">
                <a:solidFill>
                  <a:srgbClr val="000000"/>
                </a:solidFill>
              </a:rPr>
              <a:t>Une trame de monodiffusion inconnue se produit lorsque le commutateur n'a pas d'adresse MAC de destination dans sa table d'adresses MAC et qu'il doit réacheminer la trame à tous les ports, sauf le port d'entrée.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73761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149902" y="97436"/>
            <a:ext cx="8345488" cy="731837"/>
          </a:xfrm>
        </p:spPr>
        <p:txBody>
          <a:bodyPr/>
          <a:lstStyle/>
          <a:p>
            <a:pPr rtl="0"/>
            <a:r>
              <a:rPr lang="fr-FR" sz="1600" dirty="0"/>
              <a:t>Objectif du protocole STP</a:t>
            </a:r>
            <a:r>
              <a:rPr lang="en-US" dirty="0"/>
              <a:t/>
            </a:r>
            <a:br>
              <a:rPr lang="en-US" dirty="0"/>
            </a:br>
            <a:r>
              <a:rPr lang="fr-FR" sz="2400" dirty="0"/>
              <a:t>Tempête de diffusion</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45822D96-D508-2F47-96CC-C7CF2DAAA1F0}"/>
              </a:ext>
            </a:extLst>
          </p:cNvPr>
          <p:cNvSpPr>
            <a:spLocks noGrp="1"/>
          </p:cNvSpPr>
          <p:nvPr>
            <p:ph idx="1"/>
          </p:nvPr>
        </p:nvSpPr>
        <p:spPr>
          <a:xfrm>
            <a:off x="474662" y="731837"/>
            <a:ext cx="7870825" cy="3689897"/>
          </a:xfrm>
        </p:spPr>
        <p:txBody>
          <a:bodyPr/>
          <a:lstStyle/>
          <a:p>
            <a:pPr marL="342900" indent="-342900" algn="l" rtl="0">
              <a:buFont typeface="Arial" panose="020B0604020202020204" pitchFamily="34" charset="0"/>
              <a:buChar char="•"/>
            </a:pPr>
            <a:r>
              <a:rPr lang="fr-FR" sz="1400" dirty="0">
                <a:solidFill>
                  <a:srgbClr val="000000"/>
                </a:solidFill>
              </a:rPr>
              <a:t>Une tempête de diffusion est un nombre anormalement élevé de diffusions qui submergent le réseau pendant une durée déterminée. Les tempêtes de diffusion peuvent désactiver un réseau en quelques secondes en submergeant les commutateurs et les appareils terminaux. Les tempêtes de diffusion peuvent être provoquées par un problème matériel tel qu'une carte d'interface réseau défectueuse ou par une boucle de couche 2 dans le réseau.</a:t>
            </a:r>
          </a:p>
          <a:p>
            <a:pPr marL="342900" indent="-342900" algn="l" rtl="0">
              <a:buFont typeface="Arial" panose="020B0604020202020204" pitchFamily="34" charset="0"/>
              <a:buChar char="•"/>
            </a:pPr>
            <a:r>
              <a:rPr lang="fr-FR" sz="1400" dirty="0">
                <a:solidFill>
                  <a:srgbClr val="000000"/>
                </a:solidFill>
              </a:rPr>
              <a:t>Les diffusions de couche 2 dans un réseau, telles que les demandes ARP, sont très courantes. Les multidiffusions de couche 2 sont généralement transférés de la même manière qu'une diffusion par le commutateur. Les paquets IPv6 ne soient jamais transférés en tant que diffusion de couche 2, la découverte de voisins d'ICMPv6 utilise des multidiffusions de couche 2.</a:t>
            </a:r>
          </a:p>
          <a:p>
            <a:pPr marL="342900" indent="-342900" algn="l" rtl="0">
              <a:buFont typeface="Arial" panose="020B0604020202020204" pitchFamily="34" charset="0"/>
              <a:buChar char="•"/>
            </a:pPr>
            <a:r>
              <a:rPr lang="fr-FR" sz="1400" dirty="0">
                <a:solidFill>
                  <a:srgbClr val="000000"/>
                </a:solidFill>
              </a:rPr>
              <a:t>Lorsqu'un hôte est pris dans une boucle de couche 2, les autres hôtes du réseau ne peuvent pas y accéder. En outre, en raison des modifications constantes apportées à sa table d'adresses MAC, le commutateur ne sait plus à partir de quel port réacheminer les trames de monodiffusion.</a:t>
            </a:r>
          </a:p>
          <a:p>
            <a:pPr marL="342900" indent="-342900" algn="l" rtl="0">
              <a:buFont typeface="Arial" panose="020B0604020202020204" pitchFamily="34" charset="0"/>
              <a:buChar char="•"/>
            </a:pPr>
            <a:r>
              <a:rPr lang="fr-FR" sz="1400" dirty="0">
                <a:solidFill>
                  <a:srgbClr val="000000"/>
                </a:solidFill>
              </a:rPr>
              <a:t>Pour empêcher ces problèmes de survenir dans un réseau redondant, un certain type de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 doit être activé aux commutateurs.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 est activé par défaut sur les commutateurs Cisco pour empêcher la formation de boucles de couche 2.</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159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119921"/>
            <a:ext cx="8345488" cy="731837"/>
          </a:xfrm>
        </p:spPr>
        <p:txBody>
          <a:bodyPr/>
          <a:lstStyle/>
          <a:p>
            <a:pPr rtl="0"/>
            <a:r>
              <a:rPr lang="fr-FR" sz="1600" dirty="0"/>
              <a:t>Objectif du protocole STP</a:t>
            </a:r>
            <a:r>
              <a:rPr lang="en-US" dirty="0"/>
              <a:t/>
            </a:r>
            <a:br>
              <a:rPr lang="en-US" dirty="0"/>
            </a:br>
            <a:r>
              <a:rPr lang="fr-FR" sz="2400" dirty="0"/>
              <a:t>L’Algorithme </a:t>
            </a:r>
            <a:r>
              <a:rPr lang="fr-FR" sz="2400" dirty="0" err="1"/>
              <a:t>Spanning</a:t>
            </a:r>
            <a:r>
              <a:rPr lang="fr-FR" sz="2400" dirty="0"/>
              <a:t> </a:t>
            </a:r>
            <a:r>
              <a:rPr lang="fr-FR" sz="2400" dirty="0" err="1"/>
              <a:t>Tree</a:t>
            </a:r>
            <a:endParaRPr lang="fr-FR" sz="2400" dirty="0"/>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43DB555-8152-4E40-80E0-6FE407DF0EF3}"/>
              </a:ext>
            </a:extLst>
          </p:cNvPr>
          <p:cNvSpPr>
            <a:spLocks noGrp="1"/>
          </p:cNvSpPr>
          <p:nvPr>
            <p:ph idx="1"/>
          </p:nvPr>
        </p:nvSpPr>
        <p:spPr>
          <a:xfrm>
            <a:off x="482157" y="836768"/>
            <a:ext cx="8280057" cy="3689897"/>
          </a:xfrm>
        </p:spPr>
        <p:txBody>
          <a:bodyPr/>
          <a:lstStyle/>
          <a:p>
            <a:pPr marL="342900" indent="-342900" algn="l" rtl="0">
              <a:buFont typeface="Arial" panose="020B0604020202020204" pitchFamily="34" charset="0"/>
              <a:buChar char="•"/>
            </a:pPr>
            <a:r>
              <a:rPr lang="fr-FR" sz="1600" dirty="0">
                <a:solidFill>
                  <a:srgbClr val="000000"/>
                </a:solidFill>
              </a:rPr>
              <a:t>STP repose sur un algorithme inventé par Radia Perlman alors qu'elle travaillait pour Digital Equipment Corporation et publié dans l'article de 1985 «An </a:t>
            </a:r>
            <a:r>
              <a:rPr lang="fr-FR" sz="1600" dirty="0" err="1">
                <a:solidFill>
                  <a:srgbClr val="000000"/>
                </a:solidFill>
              </a:rPr>
              <a:t>Algorithm</a:t>
            </a:r>
            <a:r>
              <a:rPr lang="fr-FR" sz="1600" dirty="0">
                <a:solidFill>
                  <a:srgbClr val="000000"/>
                </a:solidFill>
              </a:rPr>
              <a:t> for </a:t>
            </a:r>
            <a:r>
              <a:rPr lang="fr-FR" sz="1600" dirty="0" err="1">
                <a:solidFill>
                  <a:srgbClr val="000000"/>
                </a:solidFill>
              </a:rPr>
              <a:t>Distributed</a:t>
            </a:r>
            <a:r>
              <a:rPr lang="fr-FR" sz="1600" dirty="0">
                <a:solidFill>
                  <a:srgbClr val="000000"/>
                </a:solidFill>
              </a:rPr>
              <a:t> Computation of a </a:t>
            </a:r>
            <a:r>
              <a:rPr lang="fr-FR" sz="1600" dirty="0" err="1">
                <a:solidFill>
                  <a:srgbClr val="000000"/>
                </a:solidFill>
              </a:rPr>
              <a:t>Spanning</a:t>
            </a:r>
            <a:r>
              <a:rPr lang="fr-FR" sz="1600" dirty="0">
                <a:solidFill>
                  <a:srgbClr val="000000"/>
                </a:solidFill>
              </a:rPr>
              <a:t> </a:t>
            </a:r>
            <a:r>
              <a:rPr lang="fr-FR" sz="1600" dirty="0" err="1">
                <a:solidFill>
                  <a:srgbClr val="000000"/>
                </a:solidFill>
              </a:rPr>
              <a:t>Tree</a:t>
            </a:r>
            <a:r>
              <a:rPr lang="fr-FR" sz="1600" dirty="0">
                <a:solidFill>
                  <a:srgbClr val="000000"/>
                </a:solidFill>
              </a:rPr>
              <a:t> in an Extended LAN». Son algorithme de </a:t>
            </a:r>
            <a:r>
              <a:rPr lang="fr-FR" sz="1600" dirty="0" err="1">
                <a:solidFill>
                  <a:srgbClr val="000000"/>
                </a:solidFill>
              </a:rPr>
              <a:t>spanning</a:t>
            </a:r>
            <a:r>
              <a:rPr lang="fr-FR" sz="1600" dirty="0">
                <a:solidFill>
                  <a:srgbClr val="000000"/>
                </a:solidFill>
              </a:rPr>
              <a:t> </a:t>
            </a:r>
            <a:r>
              <a:rPr lang="fr-FR" sz="1600" dirty="0" err="1">
                <a:solidFill>
                  <a:srgbClr val="000000"/>
                </a:solidFill>
              </a:rPr>
              <a:t>tree</a:t>
            </a:r>
            <a:r>
              <a:rPr lang="fr-FR" sz="1600" dirty="0">
                <a:solidFill>
                  <a:srgbClr val="000000"/>
                </a:solidFill>
              </a:rPr>
              <a:t> (STA) crée une topologie sans boucle en sélectionnant un pont racine unique où tous les autres commutateurs déterminent un seul chemin moins coûteux.</a:t>
            </a:r>
          </a:p>
          <a:p>
            <a:pPr marL="342900" indent="-342900" algn="l" rtl="0">
              <a:buFont typeface="Arial" panose="020B0604020202020204" pitchFamily="34" charset="0"/>
              <a:buChar char="•"/>
            </a:pPr>
            <a:r>
              <a:rPr lang="fr-FR" sz="1600" dirty="0">
                <a:solidFill>
                  <a:srgbClr val="000000"/>
                </a:solidFill>
              </a:rPr>
              <a:t>Le protocole STP empêche la boucle de se former en configurant un chemin sans boucle sur l'ensemble du réseau, grâce à des ports bloqués stratégiquement placés. Les commutateurs qui exécutent le protocole STP sont capables d'assurer la continuité des communications en cas de panne en débloquant dynamiquement les ports préalablement bloqués et en autorisant le trafic à emprunter les chemins de substitution.</a:t>
            </a:r>
          </a:p>
        </p:txBody>
      </p:sp>
    </p:spTree>
    <p:custDataLst>
      <p:tags r:id="rId1"/>
    </p:custDataLst>
    <p:extLst>
      <p:ext uri="{BB962C8B-B14F-4D97-AF65-F5344CB8AC3E}">
        <p14:creationId xmlns:p14="http://schemas.microsoft.com/office/powerpoint/2010/main" val="222663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142407" y="104931"/>
            <a:ext cx="8345488" cy="731837"/>
          </a:xfrm>
        </p:spPr>
        <p:txBody>
          <a:bodyPr/>
          <a:lstStyle/>
          <a:p>
            <a:pPr rtl="0"/>
            <a:r>
              <a:rPr lang="fr-FR" sz="1600" dirty="0"/>
              <a:t>Objectif du protocole STP</a:t>
            </a:r>
            <a:r>
              <a:rPr lang="en-US" dirty="0"/>
              <a:t/>
            </a:r>
            <a:br>
              <a:rPr lang="en-US" dirty="0"/>
            </a:br>
            <a:r>
              <a:rPr lang="fr-FR" sz="2400" dirty="0"/>
              <a:t>L’Algorithme </a:t>
            </a:r>
            <a:r>
              <a:rPr lang="fr-FR" sz="2400" dirty="0" err="1"/>
              <a:t>Spanning</a:t>
            </a:r>
            <a:r>
              <a:rPr lang="fr-FR" sz="2400" dirty="0"/>
              <a:t> </a:t>
            </a:r>
            <a:r>
              <a:rPr lang="fr-FR" sz="2400" dirty="0" err="1"/>
              <a:t>Tree</a:t>
            </a:r>
            <a:r>
              <a:rPr lang="fr-FR" sz="2400" dirty="0"/>
              <a:t> (Suite)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1C316A11-E974-934B-A0A8-BED7E55CAAD2}"/>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Comment la STA crée-t-elle une topologie sans boucle?</a:t>
            </a:r>
          </a:p>
          <a:p>
            <a:pPr marL="285750" indent="-285750" algn="l" rtl="0">
              <a:buFont typeface="Arial" panose="020B0604020202020204" pitchFamily="34" charset="0"/>
              <a:buChar char="•"/>
            </a:pPr>
            <a:r>
              <a:rPr lang="fr-FR" sz="1400">
                <a:solidFill>
                  <a:srgbClr val="000000"/>
                </a:solidFill>
              </a:rPr>
              <a:t>Sélection d'un pont racine: Ce pont (commutateur) est le point de référence pour l'ensemble du réseau pour construire spanning tree.</a:t>
            </a:r>
          </a:p>
          <a:p>
            <a:pPr marL="285750" indent="-285750" algn="l" rtl="0">
              <a:buFont typeface="Arial" panose="020B0604020202020204" pitchFamily="34" charset="0"/>
              <a:buChar char="•"/>
            </a:pPr>
            <a:r>
              <a:rPr lang="fr-FR" sz="1400">
                <a:solidFill>
                  <a:srgbClr val="000000"/>
                </a:solidFill>
              </a:rPr>
              <a:t>Les chemins redondants bloqués: Le protocole STP garantit la présence d'un seul chemin logique entre toutes les destinations sur le réseau en bloquant intentionnellement les chemins redondants susceptibles de provoquer une boucle. Un port est considéré comme bloqué lorsque les données d'utilisateur ne sont pas autorisées à entrer ou à sortir du port.</a:t>
            </a:r>
          </a:p>
          <a:p>
            <a:pPr marL="285750" indent="-285750" algn="l" rtl="0">
              <a:buFont typeface="Arial" panose="020B0604020202020204" pitchFamily="34" charset="0"/>
              <a:buChar char="•"/>
            </a:pPr>
            <a:r>
              <a:rPr lang="fr-FR" sz="1400">
                <a:solidFill>
                  <a:srgbClr val="000000"/>
                </a:solidFill>
              </a:rPr>
              <a:t>Créer une topologie sans boucle: Un port bloqué permet de transformer ce lien en une liaison non-forwarding entre les deux commutateurs. Cela crée une topologie dans laquelle chaque commutateur n'a qu'un seul chemin vers le pont racine, semblable aux branches d'une Spanning Tree qui se connectent à la racine de Spanning Tree.</a:t>
            </a:r>
          </a:p>
          <a:p>
            <a:pPr marL="285750" indent="-285750" algn="l" rtl="0">
              <a:buFont typeface="Arial" panose="020B0604020202020204" pitchFamily="34" charset="0"/>
              <a:buChar char="•"/>
            </a:pPr>
            <a:r>
              <a:rPr lang="fr-FR" sz="1400">
                <a:solidFill>
                  <a:srgbClr val="000000"/>
                </a:solidFill>
              </a:rPr>
              <a:t>Recalculer en cas de défaillance du lien : Les chemins physiques sont préservés pour assurer la redondance, mais ces chemins sont désactivés pour empêcher les boucles de se produire. Si le chemin est nécessaire pour compenser la défaillance d'un câble réseau ou d'un commutateur, le STP recalcule les chemins et débloque les ports nécessaires pour permettre au chemin redondant de devenir actif. Les recalculs du protocole STP peuvent également avoir lieu chaque fois qu'un nouveau commutateur ou une nouvelle liaison des commutateurs internes est ajoutée au réseau.</a:t>
            </a:r>
          </a:p>
        </p:txBody>
      </p:sp>
    </p:spTree>
    <p:custDataLst>
      <p:tags r:id="rId1"/>
    </p:custDataLst>
    <p:extLst>
      <p:ext uri="{BB962C8B-B14F-4D97-AF65-F5344CB8AC3E}">
        <p14:creationId xmlns:p14="http://schemas.microsoft.com/office/powerpoint/2010/main" val="13259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5 Planning Guide</a:t>
            </a:r>
          </a:p>
        </p:txBody>
      </p:sp>
      <p:sp>
        <p:nvSpPr>
          <p:cNvPr id="4099" name="Rectangle 34"/>
          <p:cNvSpPr>
            <a:spLocks noGrp="1" noChangeArrowheads="1"/>
          </p:cNvSpPr>
          <p:nvPr>
            <p:ph idx="1"/>
          </p:nvPr>
        </p:nvSpPr>
        <p:spPr>
          <a:xfrm>
            <a:off x="145357" y="808180"/>
            <a:ext cx="8915516" cy="3193936"/>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r>
              <a:rPr lang="fr-FR"/>
              <a:t>Information to help you become familiar with the module</a:t>
            </a:r>
          </a:p>
          <a:p>
            <a:pPr lvl="1" rtl="0"/>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59961" y="157397"/>
            <a:ext cx="8345488" cy="731837"/>
          </a:xfrm>
        </p:spPr>
        <p:txBody>
          <a:bodyPr/>
          <a:lstStyle/>
          <a:p>
            <a:pPr rtl="0"/>
            <a:r>
              <a:rPr lang="fr-FR" sz="1600" dirty="0"/>
              <a:t>Objectif du protocole STP</a:t>
            </a:r>
            <a:r>
              <a:rPr lang="en-US" dirty="0"/>
              <a:t/>
            </a:r>
            <a:br>
              <a:rPr lang="en-US" dirty="0"/>
            </a:br>
            <a:r>
              <a:rPr lang="fr-FR" sz="2400" dirty="0"/>
              <a:t>Vidéo - Observation du fonctionnement du protocole STP</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12B61DC8-15D5-8345-94EB-F3F0FD915288}"/>
              </a:ext>
            </a:extLst>
          </p:cNvPr>
          <p:cNvSpPr>
            <a:spLocks noGrp="1"/>
          </p:cNvSpPr>
          <p:nvPr>
            <p:ph idx="1"/>
          </p:nvPr>
        </p:nvSpPr>
        <p:spPr>
          <a:xfrm>
            <a:off x="377226" y="829273"/>
            <a:ext cx="8429495" cy="3689897"/>
          </a:xfrm>
        </p:spPr>
        <p:txBody>
          <a:bodyPr/>
          <a:lstStyle/>
          <a:p>
            <a:pPr algn="l" rtl="0"/>
            <a:r>
              <a:rPr lang="fr-FR" sz="1800" dirty="0">
                <a:solidFill>
                  <a:srgbClr val="000000"/>
                </a:solidFill>
              </a:rPr>
              <a:t>Cette vidéo montre l'utilisation du protocole STP dans un environnement réseau.</a:t>
            </a:r>
          </a:p>
        </p:txBody>
      </p:sp>
    </p:spTree>
    <p:custDataLst>
      <p:tags r:id="rId1"/>
    </p:custDataLst>
    <p:extLst>
      <p:ext uri="{BB962C8B-B14F-4D97-AF65-F5344CB8AC3E}">
        <p14:creationId xmlns:p14="http://schemas.microsoft.com/office/powerpoint/2010/main" val="791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112426" y="224852"/>
            <a:ext cx="8701789" cy="731837"/>
          </a:xfrm>
        </p:spPr>
        <p:txBody>
          <a:bodyPr/>
          <a:lstStyle/>
          <a:p>
            <a:pPr rtl="0">
              <a:lnSpc>
                <a:spcPct val="150000"/>
              </a:lnSpc>
            </a:pPr>
            <a:r>
              <a:rPr lang="fr-FR" sz="1600" dirty="0"/>
              <a:t>Objectif du protocole </a:t>
            </a:r>
            <a:r>
              <a:rPr lang="fr-FR" sz="1600" dirty="0" smtClean="0"/>
              <a:t>STP</a:t>
            </a:r>
            <a:r>
              <a:rPr lang="en-US" dirty="0"/>
              <a:t/>
            </a:r>
            <a:br>
              <a:rPr lang="en-US" dirty="0"/>
            </a:br>
            <a:r>
              <a:rPr lang="fr-FR" sz="2400" dirty="0" err="1"/>
              <a:t>Packet</a:t>
            </a:r>
            <a:r>
              <a:rPr lang="fr-FR" sz="2400" dirty="0"/>
              <a:t> Tracer - Investiguer la prévention des boucles de STP</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5CF2012A-FFA6-2045-BF45-91F482117762}"/>
              </a:ext>
            </a:extLst>
          </p:cNvPr>
          <p:cNvSpPr>
            <a:spLocks noGrp="1"/>
          </p:cNvSpPr>
          <p:nvPr>
            <p:ph idx="1"/>
          </p:nvPr>
        </p:nvSpPr>
        <p:spPr>
          <a:xfrm>
            <a:off x="497148" y="1144067"/>
            <a:ext cx="8280057" cy="3689897"/>
          </a:xfrm>
        </p:spPr>
        <p:txBody>
          <a:bodyPr/>
          <a:lstStyle/>
          <a:p>
            <a:pPr marL="0" indent="0" algn="l" rtl="0"/>
            <a:r>
              <a:rPr lang="fr-FR" sz="1800" dirty="0">
                <a:solidFill>
                  <a:srgbClr val="000000"/>
                </a:solidFill>
              </a:rPr>
              <a:t>Dans cette activité </a:t>
            </a:r>
            <a:r>
              <a:rPr lang="fr-FR" sz="1800" dirty="0" err="1">
                <a:solidFill>
                  <a:srgbClr val="000000"/>
                </a:solidFill>
              </a:rPr>
              <a:t>Packet</a:t>
            </a:r>
            <a:r>
              <a:rPr lang="fr-FR" sz="1800" dirty="0">
                <a:solidFill>
                  <a:srgbClr val="000000"/>
                </a:solidFill>
              </a:rPr>
              <a:t> Tracer, vous remplirez les objectifs suivants:</a:t>
            </a:r>
          </a:p>
          <a:p>
            <a:pPr marL="342900" indent="-342900" algn="l" rtl="0">
              <a:buFont typeface="Arial" panose="020B0604020202020204" pitchFamily="34" charset="0"/>
              <a:buChar char="•"/>
            </a:pPr>
            <a:r>
              <a:rPr lang="fr-FR" sz="1800" dirty="0">
                <a:solidFill>
                  <a:srgbClr val="000000"/>
                </a:solidFill>
              </a:rPr>
              <a:t>Créer et configurer un simple réseau à trois commutateurs avec STP.</a:t>
            </a:r>
          </a:p>
          <a:p>
            <a:pPr marL="342900" indent="-342900" algn="l" rtl="0">
              <a:buFont typeface="Arial" panose="020B0604020202020204" pitchFamily="34" charset="0"/>
              <a:buChar char="•"/>
            </a:pPr>
            <a:r>
              <a:rPr lang="fr-FR" sz="1800" dirty="0">
                <a:solidFill>
                  <a:srgbClr val="000000"/>
                </a:solidFill>
              </a:rPr>
              <a:t>Afficher le fonctionnement du protocole STP</a:t>
            </a:r>
          </a:p>
          <a:p>
            <a:pPr marL="342900" indent="-342900" algn="l" rtl="0">
              <a:buFont typeface="Arial" panose="020B0604020202020204" pitchFamily="34" charset="0"/>
              <a:buChar char="•"/>
            </a:pPr>
            <a:r>
              <a:rPr lang="fr-FR" sz="1800" dirty="0">
                <a:solidFill>
                  <a:srgbClr val="000000"/>
                </a:solidFill>
              </a:rPr>
              <a:t>Désactiver le protocole STP et afficher à nouveau l'opération.</a:t>
            </a: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302530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5.2 Fonctionnement du protocole STP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Fonctionnement du protocole STP</a:t>
            </a:r>
            <a:r>
              <a:rPr lang="en-US" dirty="0"/>
              <a:t/>
            </a:r>
            <a:br>
              <a:rPr lang="en-US" dirty="0"/>
            </a:br>
            <a:r>
              <a:rPr lang="fr-FR" sz="2400"/>
              <a:t>Étapes vers une topologie sans boucle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37DF9842-CEC4-494A-B1AE-57B78AF01B63}"/>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À l'aide de l’algorithme spanning tree (STA), le protocole STP crée une topologie sans boucle en quatre étapes:</a:t>
            </a:r>
          </a:p>
          <a:p>
            <a:pPr marL="415985" lvl="1" indent="-342900" rtl="0">
              <a:buFont typeface="+mj-lt"/>
              <a:buAutoNum type="arabicPeriod"/>
            </a:pPr>
            <a:r>
              <a:rPr lang="fr-FR">
                <a:solidFill>
                  <a:srgbClr val="000000"/>
                </a:solidFill>
              </a:rPr>
              <a:t>Choisir le pont racine</a:t>
            </a:r>
          </a:p>
          <a:p>
            <a:pPr marL="415985" lvl="1" indent="-342900" rtl="0">
              <a:buFont typeface="+mj-lt"/>
              <a:buAutoNum type="arabicPeriod"/>
            </a:pPr>
            <a:r>
              <a:rPr lang="fr-FR">
                <a:solidFill>
                  <a:srgbClr val="000000"/>
                </a:solidFill>
              </a:rPr>
              <a:t>Choisir les ports racine.</a:t>
            </a:r>
          </a:p>
          <a:p>
            <a:pPr marL="415985" lvl="1" indent="-342900" rtl="0">
              <a:buFont typeface="+mj-lt"/>
              <a:buAutoNum type="arabicPeriod"/>
            </a:pPr>
            <a:r>
              <a:rPr lang="fr-FR">
                <a:solidFill>
                  <a:srgbClr val="000000"/>
                </a:solidFill>
              </a:rPr>
              <a:t>Choisir les ports désignés.</a:t>
            </a:r>
          </a:p>
          <a:p>
            <a:pPr marL="415985" lvl="1" indent="-342900" rtl="0">
              <a:buFont typeface="+mj-lt"/>
              <a:buAutoNum type="arabicPeriod"/>
            </a:pPr>
            <a:r>
              <a:rPr lang="fr-FR">
                <a:solidFill>
                  <a:srgbClr val="000000"/>
                </a:solidFill>
              </a:rPr>
              <a:t>Choisir des ports alternatifs (bloqués).</a:t>
            </a:r>
          </a:p>
          <a:p>
            <a:pPr marL="342900" indent="-342900" algn="l" rtl="0">
              <a:buFont typeface="Arial" panose="020B0604020202020204" pitchFamily="34" charset="0"/>
              <a:buChar char="•"/>
            </a:pPr>
            <a:r>
              <a:rPr lang="fr-FR" sz="1400">
                <a:solidFill>
                  <a:srgbClr val="000000"/>
                </a:solidFill>
              </a:rPr>
              <a:t>Pendant le fonctionnement de STA et de STP, les commutateurs utilisent des BPDU (Bridge Protocol Data Units) pour partager des informations sur eux-mêmes et sur leurs connexions. Les BPDU permettent de choisir le pont racine, les ports racine, les ports désignés et les ports alternatifs. </a:t>
            </a:r>
          </a:p>
          <a:p>
            <a:pPr marL="342900" indent="-342900" algn="l" rtl="0">
              <a:buFont typeface="Arial" panose="020B0604020202020204" pitchFamily="34" charset="0"/>
              <a:buChar char="•"/>
            </a:pPr>
            <a:r>
              <a:rPr lang="fr-FR" sz="1400">
                <a:solidFill>
                  <a:srgbClr val="000000"/>
                </a:solidFill>
              </a:rPr>
              <a:t>Chaque trame BPDU contient un ID de pont (bridge ID) qui identifie le commutateur ayant envoyé la trame BPDU. La BID participe à la prise de nombreuses décisions STA, y compris les rôles de pont racine et de port. </a:t>
            </a:r>
          </a:p>
          <a:p>
            <a:pPr marL="342900" indent="-342900" algn="l" rtl="0">
              <a:buFont typeface="Arial" panose="020B0604020202020204" pitchFamily="34" charset="0"/>
              <a:buChar char="•"/>
            </a:pPr>
            <a:r>
              <a:rPr lang="fr-FR" sz="1400">
                <a:solidFill>
                  <a:srgbClr val="000000"/>
                </a:solidFill>
              </a:rPr>
              <a:t>L'ID de pont contient une valeur de priorité, l'adresse MAC du commutateur et un ID système étendu. La valeur d'ID de pont la plus basse est déterminée par une combinaison de ces trois champs.</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59960" y="112426"/>
            <a:ext cx="8345488" cy="731837"/>
          </a:xfrm>
        </p:spPr>
        <p:txBody>
          <a:bodyPr/>
          <a:lstStyle/>
          <a:p>
            <a:pPr rtl="0">
              <a:lnSpc>
                <a:spcPct val="150000"/>
              </a:lnSpc>
            </a:pPr>
            <a:r>
              <a:rPr lang="fr-FR" sz="1600" dirty="0"/>
              <a:t>Fonctionnement du protocole STP</a:t>
            </a:r>
            <a:r>
              <a:rPr lang="en-US" dirty="0"/>
              <a:t/>
            </a:r>
            <a:br>
              <a:rPr lang="en-US" dirty="0"/>
            </a:br>
            <a:r>
              <a:rPr lang="fr-FR" sz="2400" dirty="0"/>
              <a:t>Étapes vers une topologie sans boucle (Suite)</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582DA15F-DE14-C942-BDB7-58171B0ED70D}"/>
              </a:ext>
            </a:extLst>
          </p:cNvPr>
          <p:cNvSpPr>
            <a:spLocks noGrp="1"/>
          </p:cNvSpPr>
          <p:nvPr>
            <p:ph idx="1"/>
          </p:nvPr>
        </p:nvSpPr>
        <p:spPr>
          <a:xfrm>
            <a:off x="474662" y="1069116"/>
            <a:ext cx="8280057" cy="3689897"/>
          </a:xfrm>
        </p:spPr>
        <p:txBody>
          <a:bodyPr/>
          <a:lstStyle/>
          <a:p>
            <a:pPr marL="342900" indent="-342900" algn="l" rtl="0">
              <a:buFont typeface="Arial" panose="020B0604020202020204" pitchFamily="34" charset="0"/>
              <a:buChar char="•"/>
            </a:pPr>
            <a:r>
              <a:rPr lang="fr-FR" sz="1600" b="1" dirty="0">
                <a:solidFill>
                  <a:srgbClr val="000000"/>
                </a:solidFill>
              </a:rPr>
              <a:t>Priorité de Pont: </a:t>
            </a:r>
            <a:r>
              <a:rPr lang="fr-FR" sz="1600" dirty="0">
                <a:solidFill>
                  <a:srgbClr val="000000"/>
                </a:solidFill>
              </a:rPr>
              <a:t>La valeur de priorité par défaut pour tous les commutateurs Cisco est la valeur décimale 32768. La plage va de 0 à 61440 par incrément de 4096. Une priorité de pont inférieure est préférable. Une priorité de pont de 0 a préséance sur toutes les autres priorités de pont.</a:t>
            </a:r>
          </a:p>
          <a:p>
            <a:pPr marL="342900" indent="-342900" algn="l" rtl="0">
              <a:buFont typeface="Arial" panose="020B0604020202020204" pitchFamily="34" charset="0"/>
              <a:buChar char="•"/>
            </a:pPr>
            <a:r>
              <a:rPr lang="fr-FR" sz="1600" b="1" dirty="0">
                <a:solidFill>
                  <a:srgbClr val="000000"/>
                </a:solidFill>
              </a:rPr>
              <a:t>L'ID système étendu: </a:t>
            </a:r>
            <a:r>
              <a:rPr lang="fr-FR" sz="1600" dirty="0">
                <a:solidFill>
                  <a:srgbClr val="000000"/>
                </a:solidFill>
              </a:rPr>
              <a:t>La valeur de l'ID système étendu est une valeur décimale ajoutée à la valeur de priorité du pont du BID afin d'identifier le VLAN de cette BPDU.</a:t>
            </a:r>
          </a:p>
          <a:p>
            <a:pPr marL="342900" indent="-342900" algn="l" rtl="0">
              <a:buFont typeface="Arial" panose="020B0604020202020204" pitchFamily="34" charset="0"/>
              <a:buChar char="•"/>
            </a:pPr>
            <a:r>
              <a:rPr lang="fr-FR" sz="1600" b="1" dirty="0">
                <a:solidFill>
                  <a:srgbClr val="000000"/>
                </a:solidFill>
              </a:rPr>
              <a:t>Adresse MAC: </a:t>
            </a:r>
            <a:r>
              <a:rPr lang="fr-FR" sz="1600" dirty="0">
                <a:solidFill>
                  <a:srgbClr val="000000"/>
                </a:solidFill>
              </a:rPr>
              <a:t>Lorsque deux commutateurs sont configurés avec la même priorité et possèdent le même ID système étendu, le commutateur dont l'adresse MAC de valeur est la plus faible, exprimée au format hexadécimal, aura le BID le plus bas.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749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Fonctionnement du protocole STP</a:t>
            </a:r>
            <a:r>
              <a:rPr lang="en-US" dirty="0"/>
              <a:t/>
            </a:r>
            <a:br>
              <a:rPr lang="en-US" dirty="0"/>
            </a:br>
            <a:r>
              <a:rPr lang="fr-FR" sz="2400"/>
              <a:t>1. Choisir le pont racine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CA3342CC-61DD-084F-9537-47F3A6767272}"/>
              </a:ext>
            </a:extLst>
          </p:cNvPr>
          <p:cNvSpPr>
            <a:spLocks noGrp="1"/>
          </p:cNvSpPr>
          <p:nvPr>
            <p:ph idx="1"/>
          </p:nvPr>
        </p:nvSpPr>
        <p:spPr>
          <a:xfrm>
            <a:off x="52465" y="731837"/>
            <a:ext cx="4815227" cy="3689897"/>
          </a:xfrm>
        </p:spPr>
        <p:txBody>
          <a:bodyPr/>
          <a:lstStyle/>
          <a:p>
            <a:pPr marL="342900" indent="-342900" algn="l" rtl="0">
              <a:buFont typeface="Arial" panose="020B0604020202020204" pitchFamily="34" charset="0"/>
              <a:buChar char="•"/>
            </a:pPr>
            <a:r>
              <a:rPr lang="fr-FR" sz="1400" dirty="0">
                <a:solidFill>
                  <a:srgbClr val="000000"/>
                </a:solidFill>
              </a:rPr>
              <a:t>L'algorithme STA désigne un commutateur unique comme pont racine et il l'utilise comme point de référence pour le calcul de tous les chemins. Les commutateurs échangent des BPDU pour créer la topologie sans boucle en commençant par la sélection du pont racine.</a:t>
            </a:r>
          </a:p>
          <a:p>
            <a:pPr marL="342900" indent="-342900" algn="l" rtl="0">
              <a:buFont typeface="Arial" panose="020B0604020202020204" pitchFamily="34" charset="0"/>
              <a:buChar char="•"/>
            </a:pPr>
            <a:r>
              <a:rPr lang="fr-FR" sz="1400" dirty="0">
                <a:solidFill>
                  <a:srgbClr val="000000"/>
                </a:solidFill>
              </a:rPr>
              <a:t>Tous les commutateurs du domaine de diffusion participent au processus d'élection. Après son amorçage, le commutateur commence à envoyer des trames BPDU toutes les deux secondes. Ces trames BPDU contiennent la BID du commutateur d'envoi et la BID du pont racine, connue sous le nom d'ID racine.</a:t>
            </a:r>
          </a:p>
          <a:p>
            <a:pPr marL="342900" indent="-342900" algn="l" rtl="0">
              <a:buFont typeface="Arial" panose="020B0604020202020204" pitchFamily="34" charset="0"/>
              <a:buChar char="•"/>
            </a:pPr>
            <a:r>
              <a:rPr lang="fr-FR" sz="1400" dirty="0">
                <a:solidFill>
                  <a:srgbClr val="000000"/>
                </a:solidFill>
              </a:rPr>
              <a:t>Le commutateur ayant l'identificateur de pont (BID) le plus bas devient le pont racine. Initialement, tous les commutateurs se déclarent en tant que pont racine avec son propre BID défini comme l'ID racine. Finalement, les commutateurs apprennent à travers l'échange de BPDU quel commutateur a la BID la plus basse et sera d'accord sur un pont racine.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42B719C2-C85B-B14D-91A4-363C6E8E9E10}"/>
              </a:ext>
            </a:extLst>
          </p:cNvPr>
          <p:cNvPicPr>
            <a:picLocks noChangeAspect="1"/>
          </p:cNvPicPr>
          <p:nvPr/>
        </p:nvPicPr>
        <p:blipFill>
          <a:blip r:embed="rId4"/>
          <a:stretch>
            <a:fillRect/>
          </a:stretch>
        </p:blipFill>
        <p:spPr>
          <a:xfrm>
            <a:off x="4867693" y="1126238"/>
            <a:ext cx="4276307" cy="2891024"/>
          </a:xfrm>
          <a:prstGeom prst="rect">
            <a:avLst/>
          </a:prstGeom>
        </p:spPr>
      </p:pic>
    </p:spTree>
    <p:custDataLst>
      <p:tags r:id="rId1"/>
    </p:custDataLst>
    <p:extLst>
      <p:ext uri="{BB962C8B-B14F-4D97-AF65-F5344CB8AC3E}">
        <p14:creationId xmlns:p14="http://schemas.microsoft.com/office/powerpoint/2010/main" val="174355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82446"/>
            <a:ext cx="8345488" cy="731837"/>
          </a:xfrm>
        </p:spPr>
        <p:txBody>
          <a:bodyPr/>
          <a:lstStyle/>
          <a:p>
            <a:pPr rtl="0"/>
            <a:r>
              <a:rPr lang="fr-FR" sz="1600" dirty="0"/>
              <a:t>Fonctionnement du protocole STP</a:t>
            </a:r>
            <a:r>
              <a:rPr lang="en-US" dirty="0"/>
              <a:t/>
            </a:r>
            <a:br>
              <a:rPr lang="en-US" dirty="0"/>
            </a:br>
            <a:r>
              <a:rPr lang="fr-FR" sz="2400" dirty="0"/>
              <a:t>Conséquences des ID de pont par défaut</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CA3342CC-61DD-084F-9537-47F3A6767272}"/>
              </a:ext>
            </a:extLst>
          </p:cNvPr>
          <p:cNvSpPr>
            <a:spLocks noGrp="1"/>
          </p:cNvSpPr>
          <p:nvPr>
            <p:ph idx="1"/>
          </p:nvPr>
        </p:nvSpPr>
        <p:spPr>
          <a:xfrm>
            <a:off x="0" y="731837"/>
            <a:ext cx="4931764" cy="3689897"/>
          </a:xfrm>
        </p:spPr>
        <p:txBody>
          <a:bodyPr/>
          <a:lstStyle/>
          <a:p>
            <a:pPr marL="342900" indent="-342900" algn="l" rtl="0">
              <a:buFont typeface="Arial" panose="020B0604020202020204" pitchFamily="34" charset="0"/>
              <a:buChar char="•"/>
            </a:pPr>
            <a:r>
              <a:rPr lang="fr-FR" sz="1400" dirty="0">
                <a:solidFill>
                  <a:srgbClr val="000000"/>
                </a:solidFill>
              </a:rPr>
              <a:t>Étant donné que le BID par défaut est 32768, il est possible que deux commutateurs ou plusieurs aient la même priorité. Dans ce scénario, où les priorités sont identiques, le commutateur ayant l'adresse MAC la plus basse deviendra le pont racine. L'administrateur doit configurer le commutateur de pont racine souhaité avec une priorité inférieure.</a:t>
            </a:r>
          </a:p>
          <a:p>
            <a:pPr marL="342900" indent="-342900" algn="l" rtl="0">
              <a:buFont typeface="Arial" panose="020B0604020202020204" pitchFamily="34" charset="0"/>
              <a:buChar char="•"/>
            </a:pPr>
            <a:r>
              <a:rPr lang="fr-FR" sz="1400" dirty="0">
                <a:solidFill>
                  <a:srgbClr val="000000"/>
                </a:solidFill>
              </a:rPr>
              <a:t>Dans la figure, tous les commutateurs sont configurés avec la même priorité de 32769. L'adresse MAC est alors le facteur décisif pour savoir quel commutateur deviendra le pont racine. Le commutateur dont la valeur hexadécimale est la plus basse sera choisie pour la désignation du pont racine. Dans cet exemple, S2 présente la valeur d'adresse MAC la plus basse et devient donc pont racine pour l'instance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a:t>
            </a:r>
          </a:p>
          <a:p>
            <a:pPr marL="342900" indent="-342900" algn="l" rtl="0">
              <a:buFont typeface="Arial" panose="020B0604020202020204" pitchFamily="34" charset="0"/>
              <a:buChar char="•"/>
            </a:pPr>
            <a:r>
              <a:rPr lang="fr-FR" sz="1400" b="1" dirty="0">
                <a:solidFill>
                  <a:srgbClr val="000000"/>
                </a:solidFill>
              </a:rPr>
              <a:t>Remarque</a:t>
            </a:r>
            <a:r>
              <a:rPr lang="fr-FR" sz="1400" dirty="0">
                <a:solidFill>
                  <a:srgbClr val="000000"/>
                </a:solidFill>
              </a:rPr>
              <a:t>: La priorité de tous les commutateurs est 32769. La valeur est basée sur la priorité de pont par défaut 32768 et l'ID système étendu (l'attribution du VLAN 1) associé à chaque commutateur (32768+1).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42B719C2-C85B-B14D-91A4-363C6E8E9E10}"/>
              </a:ext>
            </a:extLst>
          </p:cNvPr>
          <p:cNvPicPr>
            <a:picLocks noChangeAspect="1"/>
          </p:cNvPicPr>
          <p:nvPr/>
        </p:nvPicPr>
        <p:blipFill>
          <a:blip r:embed="rId4"/>
          <a:stretch>
            <a:fillRect/>
          </a:stretch>
        </p:blipFill>
        <p:spPr>
          <a:xfrm>
            <a:off x="4867693" y="1126238"/>
            <a:ext cx="4276307" cy="2891024"/>
          </a:xfrm>
          <a:prstGeom prst="rect">
            <a:avLst/>
          </a:prstGeom>
        </p:spPr>
      </p:pic>
    </p:spTree>
    <p:custDataLst>
      <p:tags r:id="rId1"/>
    </p:custDataLst>
    <p:extLst>
      <p:ext uri="{BB962C8B-B14F-4D97-AF65-F5344CB8AC3E}">
        <p14:creationId xmlns:p14="http://schemas.microsoft.com/office/powerpoint/2010/main" val="31598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Fonctionnement du protocole STP</a:t>
            </a:r>
            <a:r>
              <a:rPr lang="en-US" dirty="0"/>
              <a:t/>
            </a:r>
            <a:br>
              <a:rPr lang="en-US" dirty="0"/>
            </a:br>
            <a:r>
              <a:rPr lang="fr-FR" sz="2400"/>
              <a:t>Déterminer le coût du chemin racine</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F875D17B-BB6E-6944-93D9-F3846D37F955}"/>
              </a:ext>
            </a:extLst>
          </p:cNvPr>
          <p:cNvSpPr>
            <a:spLocks noGrp="1"/>
          </p:cNvSpPr>
          <p:nvPr>
            <p:ph idx="1"/>
          </p:nvPr>
        </p:nvSpPr>
        <p:spPr>
          <a:xfrm>
            <a:off x="212652" y="626906"/>
            <a:ext cx="8878882" cy="2093809"/>
          </a:xfrm>
        </p:spPr>
        <p:txBody>
          <a:bodyPr/>
          <a:lstStyle/>
          <a:p>
            <a:pPr algn="l" rtl="0">
              <a:buFont typeface="Arial" panose="020B0604020202020204" pitchFamily="34" charset="0"/>
              <a:buChar char="•"/>
            </a:pPr>
            <a:r>
              <a:rPr lang="fr-FR" sz="1400" dirty="0">
                <a:solidFill>
                  <a:srgbClr val="000000"/>
                </a:solidFill>
              </a:rPr>
              <a:t>Lorsque le pont racine a été choisi pour l'instance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 l'algorithme STA commence à déterminer des meilleurs chemins possibles vers le pont racine, depuis l'ensemble des destinations du domaine de diffusion. Les informations relatives au chemin, appelées coût du chemin racine interne, sont déterminées en additionnant les coûts de port individuels le long du chemin entre le commutateur et le pont racine.</a:t>
            </a:r>
          </a:p>
          <a:p>
            <a:pPr algn="l" rtl="0">
              <a:buFont typeface="Arial" panose="020B0604020202020204" pitchFamily="34" charset="0"/>
              <a:buChar char="•"/>
            </a:pPr>
            <a:r>
              <a:rPr lang="fr-FR" sz="1400" dirty="0">
                <a:solidFill>
                  <a:srgbClr val="000000"/>
                </a:solidFill>
              </a:rPr>
              <a:t>Lorsqu'un commutateur reçoit le BPDU, il ajoute le coût du port d'entrée du segment pour déterminer le coût de chemin racine interne associé.</a:t>
            </a:r>
          </a:p>
          <a:p>
            <a:pPr algn="l" rtl="0">
              <a:buFont typeface="Arial" panose="020B0604020202020204" pitchFamily="34" charset="0"/>
              <a:buChar char="•"/>
            </a:pPr>
            <a:r>
              <a:rPr lang="fr-FR" sz="1400" dirty="0">
                <a:solidFill>
                  <a:srgbClr val="000000"/>
                </a:solidFill>
              </a:rPr>
              <a:t>Les coûts du port par défaut sont définis par la vitesse de fonctionnement du port. Le tableau présente les coûts de port par défaut suggérés par IEEE. Les commutateurs Cisco utilisent par défaut les valeurs définies par la norme IEEE 802.1D, également appelée coût de chemin court, pour STP et RSTP. </a:t>
            </a:r>
          </a:p>
          <a:p>
            <a:pPr algn="l" rtl="0">
              <a:buFont typeface="Arial" panose="020B0604020202020204" pitchFamily="34" charset="0"/>
              <a:buChar char="•"/>
            </a:pPr>
            <a:r>
              <a:rPr lang="fr-FR" sz="1400" dirty="0">
                <a:solidFill>
                  <a:srgbClr val="000000"/>
                </a:solidFill>
              </a:rPr>
              <a:t>Bien qu'un coût de port par défaut soit associé aux ports des commutateurs, </a:t>
            </a:r>
            <a:r>
              <a:rPr lang="fr-FR" sz="1400" dirty="0" smtClean="0">
                <a:solidFill>
                  <a:srgbClr val="000000"/>
                </a:solidFill>
              </a:rPr>
              <a:t>il </a:t>
            </a:r>
            <a:r>
              <a:rPr lang="fr-FR" sz="1400" dirty="0">
                <a:solidFill>
                  <a:srgbClr val="000000"/>
                </a:solidFill>
              </a:rPr>
              <a:t>est possible de configurer le coût des ports. La capacité à configurer des coûts de port individuels donne à l'administrateur la flexibilité nécessaire pour contrôler manuellement les chemins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 vers le pont racine.</a:t>
            </a:r>
          </a:p>
        </p:txBody>
      </p:sp>
      <p:graphicFrame>
        <p:nvGraphicFramePr>
          <p:cNvPr id="6" name="Table 5">
            <a:extLst>
              <a:ext uri="{FF2B5EF4-FFF2-40B4-BE49-F238E27FC236}">
                <a16:creationId xmlns:a16="http://schemas.microsoft.com/office/drawing/2014/main" xmlns:c15="http://schemas.microsoft.com/office/drawing/2012/chart" xmlns:c="http://schemas.openxmlformats.org/drawingml/2006/chart" xmlns="" id="{2A470348-A6F1-8D4F-85FA-1B26A810916D}"/>
              </a:ext>
            </a:extLst>
          </p:cNvPr>
          <p:cNvGraphicFramePr>
            <a:graphicFrameLocks noGrp="1"/>
          </p:cNvGraphicFramePr>
          <p:nvPr>
            <p:extLst>
              <p:ext uri="{D42A27DB-BD31-4B8C-83A1-F6EECF244321}">
                <p14:modId xmlns:p14="http://schemas.microsoft.com/office/powerpoint/2010/main" val="2932164661"/>
              </p:ext>
            </p:extLst>
          </p:nvPr>
        </p:nvGraphicFramePr>
        <p:xfrm>
          <a:off x="3179646" y="3600450"/>
          <a:ext cx="3413049" cy="1543050"/>
        </p:xfrm>
        <a:graphic>
          <a:graphicData uri="http://schemas.openxmlformats.org/drawingml/2006/table">
            <a:tbl>
              <a:tblPr firstRow="1" bandRow="1">
                <a:tableStyleId>{5C22544A-7EE6-4342-B048-85BDC9FD1C3A}</a:tableStyleId>
              </a:tblPr>
              <a:tblGrid>
                <a:gridCol w="1137683">
                  <a:extLst>
                    <a:ext uri="{9D8B030D-6E8A-4147-A177-3AD203B41FA5}">
                      <a16:colId xmlns:a16="http://schemas.microsoft.com/office/drawing/2014/main" xmlns:c15="http://schemas.microsoft.com/office/drawing/2012/chart" xmlns:c="http://schemas.openxmlformats.org/drawingml/2006/chart" xmlns="" val="3048130775"/>
                    </a:ext>
                  </a:extLst>
                </a:gridCol>
                <a:gridCol w="1137683">
                  <a:extLst>
                    <a:ext uri="{9D8B030D-6E8A-4147-A177-3AD203B41FA5}">
                      <a16:colId xmlns:a16="http://schemas.microsoft.com/office/drawing/2014/main" xmlns:c15="http://schemas.microsoft.com/office/drawing/2012/chart" xmlns:c="http://schemas.openxmlformats.org/drawingml/2006/chart" xmlns="" val="587828259"/>
                    </a:ext>
                  </a:extLst>
                </a:gridCol>
                <a:gridCol w="1137683">
                  <a:extLst>
                    <a:ext uri="{9D8B030D-6E8A-4147-A177-3AD203B41FA5}">
                      <a16:colId xmlns:a16="http://schemas.microsoft.com/office/drawing/2014/main" xmlns:c15="http://schemas.microsoft.com/office/drawing/2012/chart" xmlns:c="http://schemas.openxmlformats.org/drawingml/2006/chart" xmlns="" val="3027954707"/>
                    </a:ext>
                  </a:extLst>
                </a:gridCol>
              </a:tblGrid>
              <a:tr h="0">
                <a:tc>
                  <a:txBody>
                    <a:bodyPr/>
                    <a:lstStyle/>
                    <a:p>
                      <a:pPr algn="l" rtl="0" fontAlgn="ctr"/>
                      <a:r>
                        <a:rPr lang="fr-FR" sz="1000" dirty="0">
                          <a:effectLst/>
                        </a:rPr>
                        <a:t>Vitesse des liens</a:t>
                      </a:r>
                    </a:p>
                  </a:txBody>
                  <a:tcPr marL="47625" marR="47625" marT="47625" marB="47625" anchor="ctr"/>
                </a:tc>
                <a:tc>
                  <a:txBody>
                    <a:bodyPr/>
                    <a:lstStyle/>
                    <a:p>
                      <a:pPr algn="l" rtl="0" fontAlgn="ctr"/>
                      <a:r>
                        <a:rPr lang="fr-FR" sz="1000" dirty="0">
                          <a:effectLst/>
                        </a:rPr>
                        <a:t>Coût de STP: IEEE 802.1D-1998</a:t>
                      </a:r>
                    </a:p>
                  </a:txBody>
                  <a:tcPr marL="47625" marR="47625" marT="47625" marB="47625" anchor="ctr"/>
                </a:tc>
                <a:tc>
                  <a:txBody>
                    <a:bodyPr/>
                    <a:lstStyle/>
                    <a:p>
                      <a:pPr algn="l" rtl="0" fontAlgn="ctr"/>
                      <a:r>
                        <a:rPr lang="fr-FR" sz="1000">
                          <a:effectLst/>
                        </a:rPr>
                        <a:t>Coût de RSTP: IEEE 802.1w-2004</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248994337"/>
                  </a:ext>
                </a:extLst>
              </a:tr>
              <a:tr h="186055">
                <a:tc>
                  <a:txBody>
                    <a:bodyPr/>
                    <a:lstStyle/>
                    <a:p>
                      <a:pPr rtl="0" fontAlgn="ctr"/>
                      <a:r>
                        <a:rPr lang="fr-FR" sz="1000" b="0">
                          <a:effectLst/>
                        </a:rPr>
                        <a:t>10 Gbit/s</a:t>
                      </a:r>
                    </a:p>
                  </a:txBody>
                  <a:tcPr marL="47625" marR="47625" marT="47625" marB="47625" anchor="ctr"/>
                </a:tc>
                <a:tc>
                  <a:txBody>
                    <a:bodyPr/>
                    <a:lstStyle/>
                    <a:p>
                      <a:pPr rtl="0" fontAlgn="ctr"/>
                      <a:r>
                        <a:rPr lang="fr-FR" sz="1000" b="0">
                          <a:effectLst/>
                        </a:rPr>
                        <a:t>2</a:t>
                      </a:r>
                    </a:p>
                  </a:txBody>
                  <a:tcPr marL="47625" marR="47625" marT="47625" marB="47625" anchor="ctr"/>
                </a:tc>
                <a:tc>
                  <a:txBody>
                    <a:bodyPr/>
                    <a:lstStyle/>
                    <a:p>
                      <a:pPr rtl="0" fontAlgn="ctr"/>
                      <a:r>
                        <a:rPr lang="fr-FR" sz="1000" b="0">
                          <a:effectLst/>
                        </a:rPr>
                        <a:t>2000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046069016"/>
                  </a:ext>
                </a:extLst>
              </a:tr>
              <a:tr h="186055">
                <a:tc>
                  <a:txBody>
                    <a:bodyPr/>
                    <a:lstStyle/>
                    <a:p>
                      <a:pPr rtl="0" fontAlgn="ctr"/>
                      <a:r>
                        <a:rPr lang="fr-FR" sz="1000" b="0">
                          <a:effectLst/>
                        </a:rPr>
                        <a:t>1 Gbit/s</a:t>
                      </a:r>
                    </a:p>
                  </a:txBody>
                  <a:tcPr marL="47625" marR="47625" marT="47625" marB="47625" anchor="ctr"/>
                </a:tc>
                <a:tc>
                  <a:txBody>
                    <a:bodyPr/>
                    <a:lstStyle/>
                    <a:p>
                      <a:pPr rtl="0" fontAlgn="ctr"/>
                      <a:r>
                        <a:rPr lang="fr-FR" sz="1000" b="0">
                          <a:effectLst/>
                        </a:rPr>
                        <a:t>4</a:t>
                      </a:r>
                    </a:p>
                  </a:txBody>
                  <a:tcPr marL="47625" marR="47625" marT="47625" marB="47625" anchor="ctr"/>
                </a:tc>
                <a:tc>
                  <a:txBody>
                    <a:bodyPr/>
                    <a:lstStyle/>
                    <a:p>
                      <a:pPr rtl="0" fontAlgn="ctr"/>
                      <a:r>
                        <a:rPr lang="fr-FR" sz="1000" b="0">
                          <a:effectLst/>
                        </a:rPr>
                        <a:t>20000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958443028"/>
                  </a:ext>
                </a:extLst>
              </a:tr>
              <a:tr h="186055">
                <a:tc>
                  <a:txBody>
                    <a:bodyPr/>
                    <a:lstStyle/>
                    <a:p>
                      <a:pPr rtl="0" fontAlgn="ctr"/>
                      <a:r>
                        <a:rPr lang="fr-FR" sz="1000" b="0">
                          <a:effectLst/>
                        </a:rPr>
                        <a:t>100 Mbit/s</a:t>
                      </a:r>
                    </a:p>
                  </a:txBody>
                  <a:tcPr marL="47625" marR="47625" marT="47625" marB="47625" anchor="ctr"/>
                </a:tc>
                <a:tc>
                  <a:txBody>
                    <a:bodyPr/>
                    <a:lstStyle/>
                    <a:p>
                      <a:pPr rtl="0" fontAlgn="ctr"/>
                      <a:r>
                        <a:rPr lang="fr-FR" sz="1000" b="0">
                          <a:effectLst/>
                        </a:rPr>
                        <a:t>19</a:t>
                      </a:r>
                    </a:p>
                  </a:txBody>
                  <a:tcPr marL="47625" marR="47625" marT="47625" marB="47625" anchor="ctr"/>
                </a:tc>
                <a:tc>
                  <a:txBody>
                    <a:bodyPr/>
                    <a:lstStyle/>
                    <a:p>
                      <a:pPr rtl="0" fontAlgn="ctr"/>
                      <a:r>
                        <a:rPr lang="fr-FR" sz="1000" b="0">
                          <a:effectLst/>
                        </a:rPr>
                        <a:t>200000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368176495"/>
                  </a:ext>
                </a:extLst>
              </a:tr>
              <a:tr h="186055">
                <a:tc>
                  <a:txBody>
                    <a:bodyPr/>
                    <a:lstStyle/>
                    <a:p>
                      <a:pPr rtl="0" fontAlgn="ctr"/>
                      <a:r>
                        <a:rPr lang="fr-FR" sz="1000" b="0">
                          <a:effectLst/>
                        </a:rPr>
                        <a:t>10 Mbit/s</a:t>
                      </a:r>
                    </a:p>
                  </a:txBody>
                  <a:tcPr marL="47625" marR="47625" marT="47625" marB="47625" anchor="ctr"/>
                </a:tc>
                <a:tc>
                  <a:txBody>
                    <a:bodyPr/>
                    <a:lstStyle/>
                    <a:p>
                      <a:pPr rtl="0" fontAlgn="ctr"/>
                      <a:r>
                        <a:rPr lang="fr-FR" sz="1000" b="0" dirty="0">
                          <a:effectLst/>
                        </a:rPr>
                        <a:t>100</a:t>
                      </a:r>
                    </a:p>
                  </a:txBody>
                  <a:tcPr marL="47625" marR="47625" marT="47625" marB="47625" anchor="ctr"/>
                </a:tc>
                <a:tc>
                  <a:txBody>
                    <a:bodyPr/>
                    <a:lstStyle/>
                    <a:p>
                      <a:pPr rtl="0" fontAlgn="ctr"/>
                      <a:r>
                        <a:rPr lang="fr-FR" sz="1000" b="0" dirty="0">
                          <a:effectLst/>
                        </a:rPr>
                        <a:t>2000000</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858341229"/>
                  </a:ext>
                </a:extLst>
              </a:tr>
            </a:tbl>
          </a:graphicData>
        </a:graphic>
      </p:graphicFrame>
    </p:spTree>
    <p:custDataLst>
      <p:tags r:id="rId1"/>
    </p:custDataLst>
    <p:extLst>
      <p:ext uri="{BB962C8B-B14F-4D97-AF65-F5344CB8AC3E}">
        <p14:creationId xmlns:p14="http://schemas.microsoft.com/office/powerpoint/2010/main" val="37716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127416" y="89941"/>
            <a:ext cx="8345488" cy="731837"/>
          </a:xfrm>
        </p:spPr>
        <p:txBody>
          <a:bodyPr/>
          <a:lstStyle/>
          <a:p>
            <a:pPr rtl="0"/>
            <a:r>
              <a:rPr lang="fr-FR" sz="1600" dirty="0"/>
              <a:t>Fonctionnement du protocole STP</a:t>
            </a:r>
            <a:r>
              <a:rPr lang="en-US" dirty="0"/>
              <a:t/>
            </a:r>
            <a:br>
              <a:rPr lang="en-US" dirty="0"/>
            </a:br>
            <a:r>
              <a:rPr lang="fr-FR" sz="2400" dirty="0"/>
              <a:t>2. Choisir les ports racine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98A1C0B4-C159-D149-B283-74D270C44CC4}"/>
              </a:ext>
            </a:extLst>
          </p:cNvPr>
          <p:cNvSpPr>
            <a:spLocks noGrp="1"/>
          </p:cNvSpPr>
          <p:nvPr>
            <p:ph idx="1"/>
          </p:nvPr>
        </p:nvSpPr>
        <p:spPr>
          <a:xfrm>
            <a:off x="0" y="844263"/>
            <a:ext cx="5164111" cy="3689897"/>
          </a:xfrm>
        </p:spPr>
        <p:txBody>
          <a:bodyPr/>
          <a:lstStyle/>
          <a:p>
            <a:pPr marL="342900" indent="-342900" algn="l" rtl="0">
              <a:buFont typeface="Arial" panose="020B0604020202020204" pitchFamily="34" charset="0"/>
              <a:buChar char="•"/>
            </a:pPr>
            <a:r>
              <a:rPr lang="fr-FR" sz="1400" dirty="0">
                <a:solidFill>
                  <a:srgbClr val="000000"/>
                </a:solidFill>
              </a:rPr>
              <a:t>Une fois le pont racine est déterminé, l'algorithme STA est utilisé pour sélectionner le port racine. Chaque commutateur non-</a:t>
            </a:r>
            <a:r>
              <a:rPr lang="fr-FR" sz="1400" dirty="0" err="1">
                <a:solidFill>
                  <a:srgbClr val="000000"/>
                </a:solidFill>
              </a:rPr>
              <a:t>root</a:t>
            </a:r>
            <a:r>
              <a:rPr lang="fr-FR" sz="1400" dirty="0">
                <a:solidFill>
                  <a:srgbClr val="000000"/>
                </a:solidFill>
              </a:rPr>
              <a:t> sélectionnera un port racine. Le port racine est le port le plus proche du pont racine en termes de coûts généraux vers le pont racine. Ce coût global est connu sous le nom de coût du chemin racine interne.</a:t>
            </a:r>
          </a:p>
          <a:p>
            <a:pPr marL="342900" indent="-342900" algn="l" rtl="0">
              <a:buFont typeface="Arial" panose="020B0604020202020204" pitchFamily="34" charset="0"/>
              <a:buChar char="•"/>
            </a:pPr>
            <a:r>
              <a:rPr lang="fr-FR" sz="1400" dirty="0">
                <a:solidFill>
                  <a:srgbClr val="000000"/>
                </a:solidFill>
              </a:rPr>
              <a:t>Le coût du chemin racine interne équivaut à la somme des coûts de tous les ports le long du chemin vers le pont racine ,comme illustré sur la figure. Les chemins dont le coût est le plus bas deviennent les chemins préférés et tous les autres chemins redondants sont bloqués. Dans l'exemple, le coût du chemin racine interne de S2 au pont racine S1 sur le chemin 1 est 19 , tandis que le coût du chemin racine interne sur le chemin 2 est 38. Comme le chemin 1 a un coût de chemin global inférieur vers le pont racine, il sera choisi comme chemin principal et F0/1 devient le port racine sur S2.</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c15="http://schemas.microsoft.com/office/drawing/2012/chart" xmlns:c="http://schemas.openxmlformats.org/drawingml/2006/chart" xmlns="" id="{951AB67B-3CD3-EA49-A4BF-C381D41B827B}"/>
              </a:ext>
            </a:extLst>
          </p:cNvPr>
          <p:cNvPicPr>
            <a:picLocks noChangeAspect="1"/>
          </p:cNvPicPr>
          <p:nvPr/>
        </p:nvPicPr>
        <p:blipFill>
          <a:blip r:embed="rId4"/>
          <a:stretch>
            <a:fillRect/>
          </a:stretch>
        </p:blipFill>
        <p:spPr>
          <a:xfrm>
            <a:off x="5151593" y="1101445"/>
            <a:ext cx="3992407" cy="2719238"/>
          </a:xfrm>
          <a:prstGeom prst="rect">
            <a:avLst/>
          </a:prstGeom>
        </p:spPr>
      </p:pic>
    </p:spTree>
    <p:custDataLst>
      <p:tags r:id="rId1"/>
    </p:custDataLst>
    <p:extLst>
      <p:ext uri="{BB962C8B-B14F-4D97-AF65-F5344CB8AC3E}">
        <p14:creationId xmlns:p14="http://schemas.microsoft.com/office/powerpoint/2010/main" val="34360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dirty="0"/>
              <a:t>Fonctionnement du protocole STP</a:t>
            </a:r>
            <a:r>
              <a:rPr lang="en-US" dirty="0"/>
              <a:t/>
            </a:r>
            <a:br>
              <a:rPr lang="en-US" dirty="0"/>
            </a:br>
            <a:r>
              <a:rPr lang="fr-FR" sz="2400" dirty="0"/>
              <a:t>3. Choisir les ports désignés</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BAFF1755-12EC-3741-B5E6-C9DE8EA1853F}"/>
              </a:ext>
            </a:extLst>
          </p:cNvPr>
          <p:cNvSpPr>
            <a:spLocks noGrp="1"/>
          </p:cNvSpPr>
          <p:nvPr>
            <p:ph idx="1"/>
          </p:nvPr>
        </p:nvSpPr>
        <p:spPr>
          <a:xfrm>
            <a:off x="287287" y="649338"/>
            <a:ext cx="4771488" cy="3689897"/>
          </a:xfrm>
        </p:spPr>
        <p:txBody>
          <a:bodyPr/>
          <a:lstStyle/>
          <a:p>
            <a:pPr marL="342900" indent="-342900" algn="l" rtl="0">
              <a:buFont typeface="Arial" panose="020B0604020202020204" pitchFamily="34" charset="0"/>
              <a:buChar char="•"/>
            </a:pPr>
            <a:r>
              <a:rPr lang="fr-FR" sz="1400" dirty="0">
                <a:solidFill>
                  <a:srgbClr val="000000"/>
                </a:solidFill>
              </a:rPr>
              <a:t>Chaque segment entre deux commutateurs aura un port désigné. Le port désigné est un port sur le segment qui a le coût du chemin racine interne vers le pont racine. En d'autres termes, le port désigné a le meilleur chemin pour recevoir le trafic qui conduit au pont racine.</a:t>
            </a:r>
          </a:p>
          <a:p>
            <a:pPr marL="342900" indent="-342900" algn="l" rtl="0">
              <a:buFont typeface="Arial" panose="020B0604020202020204" pitchFamily="34" charset="0"/>
              <a:buChar char="•"/>
            </a:pPr>
            <a:r>
              <a:rPr lang="fr-FR" sz="1400" dirty="0">
                <a:solidFill>
                  <a:srgbClr val="000000"/>
                </a:solidFill>
              </a:rPr>
              <a:t>Ce qui n'est pas un port racine ou un port désigné devient un port alternatif ou bloqué. </a:t>
            </a:r>
          </a:p>
          <a:p>
            <a:pPr marL="342900" indent="-342900" algn="l" rtl="0">
              <a:buFont typeface="Arial" panose="020B0604020202020204" pitchFamily="34" charset="0"/>
              <a:buChar char="•"/>
            </a:pPr>
            <a:r>
              <a:rPr lang="fr-FR" sz="1400" dirty="0">
                <a:solidFill>
                  <a:srgbClr val="000000"/>
                </a:solidFill>
              </a:rPr>
              <a:t>Tous les ports du pont racine sont des ports désignés.</a:t>
            </a:r>
          </a:p>
          <a:p>
            <a:pPr marL="342900" indent="-342900" algn="l" rtl="0">
              <a:buFont typeface="Arial" panose="020B0604020202020204" pitchFamily="34" charset="0"/>
              <a:buChar char="•"/>
            </a:pPr>
            <a:r>
              <a:rPr lang="fr-FR" sz="1400" dirty="0">
                <a:solidFill>
                  <a:srgbClr val="000000"/>
                </a:solidFill>
              </a:rPr>
              <a:t>Si l'une des extrémités d'un segment est un port racine, l'autre extrémité est un port désigné.</a:t>
            </a:r>
          </a:p>
          <a:p>
            <a:pPr marL="342900" indent="-342900" algn="l" rtl="0">
              <a:buFont typeface="Arial" panose="020B0604020202020204" pitchFamily="34" charset="0"/>
              <a:buChar char="•"/>
            </a:pPr>
            <a:r>
              <a:rPr lang="fr-FR" sz="1400" dirty="0">
                <a:solidFill>
                  <a:srgbClr val="000000"/>
                </a:solidFill>
              </a:rPr>
              <a:t>Tous les ports reliés aux périphériques terminaux sont des ports désignés.</a:t>
            </a:r>
          </a:p>
          <a:p>
            <a:pPr marL="342900" indent="-342900" algn="l" rtl="0">
              <a:buFont typeface="Arial" panose="020B0604020202020204" pitchFamily="34" charset="0"/>
              <a:buChar char="•"/>
            </a:pPr>
            <a:r>
              <a:rPr lang="fr-FR" sz="1400" dirty="0">
                <a:solidFill>
                  <a:srgbClr val="000000"/>
                </a:solidFill>
              </a:rPr>
              <a:t>Sur les segments entre deux commutateurs où aucun des commutateurs n'est le pont racine, le port du commutateur avec le chemin le moins coûteux vers le pont racine est un port désigné.</a:t>
            </a: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784DBA39-5A3C-534D-8D5D-E0C4A620F462}"/>
              </a:ext>
            </a:extLst>
          </p:cNvPr>
          <p:cNvPicPr>
            <a:picLocks noChangeAspect="1"/>
          </p:cNvPicPr>
          <p:nvPr/>
        </p:nvPicPr>
        <p:blipFill>
          <a:blip r:embed="rId4"/>
          <a:stretch>
            <a:fillRect/>
          </a:stretch>
        </p:blipFill>
        <p:spPr>
          <a:xfrm>
            <a:off x="5208676" y="1023675"/>
            <a:ext cx="3935324" cy="2941224"/>
          </a:xfrm>
          <a:prstGeom prst="rect">
            <a:avLst/>
          </a:prstGeom>
        </p:spPr>
      </p:pic>
    </p:spTree>
    <p:custDataLst>
      <p:tags r:id="rId1"/>
    </p:custDataLst>
    <p:extLst>
      <p:ext uri="{BB962C8B-B14F-4D97-AF65-F5344CB8AC3E}">
        <p14:creationId xmlns:p14="http://schemas.microsoft.com/office/powerpoint/2010/main" val="35708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C2EDE137-350D-6D47-BD51-750CD198389A}"/>
              </a:ext>
            </a:extLst>
          </p:cNvPr>
          <p:cNvSpPr>
            <a:spLocks noGrp="1"/>
          </p:cNvSpPr>
          <p:nvPr>
            <p:ph idx="1"/>
          </p:nvPr>
        </p:nvSpPr>
        <p:spPr>
          <a:xfrm>
            <a:off x="144065" y="798945"/>
            <a:ext cx="8853286" cy="346366"/>
          </a:xfrm>
        </p:spPr>
        <p:txBody>
          <a:bodyPr/>
          <a:lstStyle/>
          <a:p>
            <a:pPr marL="0" indent="0" rtl="0">
              <a:buNone/>
            </a:pPr>
            <a:r>
              <a:rPr lang="fr-FR"/>
              <a:t>Pour faciliter l'apprentissage, les caractéristiques suivantes de l'interface graphique GUI peuvent être incluses dans ce module :</a:t>
            </a:r>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xmlns:c15="http://schemas.microsoft.com/office/drawing/2012/chart" xmlns:c="http://schemas.openxmlformats.org/drawingml/2006/chart" xmlns="" id="{24EE699F-A87C-2246-9235-C1DFDF6B2651}"/>
              </a:ext>
            </a:extLst>
          </p:cNvPr>
          <p:cNvGraphicFramePr>
            <a:graphicFrameLocks noGrp="1"/>
          </p:cNvGraphicFramePr>
          <p:nvPr>
            <p:extLst>
              <p:ext uri="{D42A27DB-BD31-4B8C-83A1-F6EECF244321}">
                <p14:modId xmlns:p14="http://schemas.microsoft.com/office/powerpoint/2010/main" val="2666502404"/>
              </p:ext>
            </p:extLst>
          </p:nvPr>
        </p:nvGraphicFramePr>
        <p:xfrm>
          <a:off x="301658" y="1392648"/>
          <a:ext cx="8557528" cy="3545205"/>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xmlns:c15="http://schemas.microsoft.com/office/drawing/2012/chart" xmlns:c="http://schemas.openxmlformats.org/drawingml/2006/chart" xmlns="" val="200107645"/>
                    </a:ext>
                  </a:extLst>
                </a:gridCol>
                <a:gridCol w="6416970">
                  <a:extLst>
                    <a:ext uri="{9D8B030D-6E8A-4147-A177-3AD203B41FA5}">
                      <a16:colId xmlns:a16="http://schemas.microsoft.com/office/drawing/2014/main" xmlns:c15="http://schemas.microsoft.com/office/drawing/2012/chart" xmlns:c="http://schemas.openxmlformats.org/drawingml/2006/chart" xmlns="" val="2648404099"/>
                    </a:ext>
                  </a:extLst>
                </a:gridCol>
              </a:tblGrid>
              <a:tr h="265091">
                <a:tc>
                  <a:txBody>
                    <a:bodyPr/>
                    <a:lstStyle/>
                    <a:p>
                      <a:pPr rtl="0"/>
                      <a:r>
                        <a:rPr lang="fr-FR"/>
                        <a:t>Caractéristique</a:t>
                      </a:r>
                    </a:p>
                  </a:txBody>
                  <a:tcPr/>
                </a:tc>
                <a:tc>
                  <a:txBody>
                    <a:bodyPr/>
                    <a:lstStyle/>
                    <a:p>
                      <a:pPr rtl="0"/>
                      <a:r>
                        <a:rPr lang="fr-FR"/>
                        <a:t>Description</a:t>
                      </a:r>
                    </a:p>
                  </a:txBody>
                  <a:tcPr/>
                </a:tc>
                <a:extLst>
                  <a:ext uri="{0D108BD9-81ED-4DB2-BD59-A6C34878D82A}">
                    <a16:rowId xmlns:a16="http://schemas.microsoft.com/office/drawing/2014/main" xmlns:c15="http://schemas.microsoft.com/office/drawing/2012/chart" xmlns:c="http://schemas.openxmlformats.org/drawingml/2006/chart" xmlns=""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xmlns:c15="http://schemas.microsoft.com/office/drawing/2012/chart" xmlns:c="http://schemas.openxmlformats.org/drawingml/2006/chart" xmlns=""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xmlns:c15="http://schemas.microsoft.com/office/drawing/2012/chart" xmlns:c="http://schemas.openxmlformats.org/drawingml/2006/chart" xmlns=""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xmlns:c15="http://schemas.microsoft.com/office/drawing/2012/chart" xmlns:c="http://schemas.openxmlformats.org/drawingml/2006/chart" xmlns=""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Plusieurs formats pour aider les étudiants à évaluer leur compréhension du contenu.</a:t>
                      </a:r>
                    </a:p>
                  </a:txBody>
                  <a:tcPr/>
                </a:tc>
                <a:extLst>
                  <a:ext uri="{0D108BD9-81ED-4DB2-BD59-A6C34878D82A}">
                    <a16:rowId xmlns:a16="http://schemas.microsoft.com/office/drawing/2014/main" xmlns:c15="http://schemas.microsoft.com/office/drawing/2012/chart" xmlns:c="http://schemas.openxmlformats.org/drawingml/2006/chart" xmlns="" val="3454703549"/>
                  </a:ext>
                </a:extLst>
              </a:tr>
              <a:tr h="215293">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xmlns:c15="http://schemas.microsoft.com/office/drawing/2012/chart" xmlns:c="http://schemas.openxmlformats.org/drawingml/2006/chart" xmlns="" val="2195331658"/>
                  </a:ext>
                </a:extLst>
              </a:tr>
              <a:tr h="26509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dirty="0"/>
                        <a:t>Activités de simulation et de modélisation conçues pour explorer, acquérir, renforcer et étendre les compétences.</a:t>
                      </a:r>
                    </a:p>
                  </a:txBody>
                  <a:tcPr/>
                </a:tc>
                <a:extLst>
                  <a:ext uri="{0D108BD9-81ED-4DB2-BD59-A6C34878D82A}">
                    <a16:rowId xmlns:a16="http://schemas.microsoft.com/office/drawing/2014/main" xmlns:c15="http://schemas.microsoft.com/office/drawing/2012/chart" xmlns:c="http://schemas.openxmlformats.org/drawingml/2006/chart" xmlns=""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Fonctionnement du protocole STP</a:t>
            </a:r>
            <a:r>
              <a:rPr lang="en-US" dirty="0"/>
              <a:t/>
            </a:r>
            <a:br>
              <a:rPr lang="en-US" dirty="0"/>
            </a:br>
            <a:r>
              <a:rPr lang="fr-FR" sz="2400"/>
              <a:t>4. Choisir des ports alternatifs (bloqués)</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D2F2A8CB-0EE1-BF4F-A411-83015666A9A9}"/>
              </a:ext>
            </a:extLst>
          </p:cNvPr>
          <p:cNvSpPr>
            <a:spLocks noGrp="1"/>
          </p:cNvSpPr>
          <p:nvPr>
            <p:ph idx="1"/>
          </p:nvPr>
        </p:nvSpPr>
        <p:spPr>
          <a:xfrm>
            <a:off x="104932" y="1031640"/>
            <a:ext cx="3957402" cy="3689897"/>
          </a:xfrm>
        </p:spPr>
        <p:txBody>
          <a:bodyPr/>
          <a:lstStyle/>
          <a:p>
            <a:pPr marL="0" indent="0" algn="l" rtl="0"/>
            <a:r>
              <a:rPr lang="fr-FR" sz="1400" dirty="0">
                <a:solidFill>
                  <a:srgbClr val="000000"/>
                </a:solidFill>
              </a:rPr>
              <a:t>Si un port n'est pas un port racine ou un port désigné, il devient alors un port alternatif (ou de secours). les ports alternatifs sont à l'état de suppression ou de blocage pour éviter les boucles. Dans la figure, le port Fa0/2 configuré par STA sur S3 a un rôle de port alternatif. Le port F0/2 sur S3 est en état de blocage et ne transmet pas les trames Ethernet. Tous les autres ports inter-commutateurs sont en état de transfert. C'est la partie de STP qui permet d'empêcher la formation de boucles.</a:t>
            </a:r>
          </a:p>
        </p:txBody>
      </p:sp>
      <p:pic>
        <p:nvPicPr>
          <p:cNvPr id="8" name="Picture 7">
            <a:extLst>
              <a:ext uri="{FF2B5EF4-FFF2-40B4-BE49-F238E27FC236}">
                <a16:creationId xmlns:a16="http://schemas.microsoft.com/office/drawing/2014/main" xmlns:c15="http://schemas.microsoft.com/office/drawing/2012/chart" xmlns:c="http://schemas.openxmlformats.org/drawingml/2006/chart" xmlns="" id="{5C8335C5-D78C-AF41-ABE7-14F500797510}"/>
              </a:ext>
            </a:extLst>
          </p:cNvPr>
          <p:cNvPicPr>
            <a:picLocks noChangeAspect="1"/>
          </p:cNvPicPr>
          <p:nvPr/>
        </p:nvPicPr>
        <p:blipFill>
          <a:blip r:embed="rId4"/>
          <a:stretch>
            <a:fillRect/>
          </a:stretch>
        </p:blipFill>
        <p:spPr>
          <a:xfrm>
            <a:off x="3988604" y="918166"/>
            <a:ext cx="5050465" cy="3503568"/>
          </a:xfrm>
          <a:prstGeom prst="rect">
            <a:avLst/>
          </a:prstGeom>
        </p:spPr>
      </p:pic>
    </p:spTree>
    <p:custDataLst>
      <p:tags r:id="rId1"/>
    </p:custDataLst>
    <p:extLst>
      <p:ext uri="{BB962C8B-B14F-4D97-AF65-F5344CB8AC3E}">
        <p14:creationId xmlns:p14="http://schemas.microsoft.com/office/powerpoint/2010/main" val="127889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164892"/>
            <a:ext cx="8345488" cy="731837"/>
          </a:xfrm>
        </p:spPr>
        <p:txBody>
          <a:bodyPr/>
          <a:lstStyle/>
          <a:p>
            <a:pPr rtl="0"/>
            <a:r>
              <a:rPr lang="fr-FR" sz="1600" dirty="0"/>
              <a:t>Fonctionnement du protocole STP</a:t>
            </a:r>
            <a:r>
              <a:rPr lang="en-US" dirty="0"/>
              <a:t/>
            </a:r>
            <a:br>
              <a:rPr lang="en-US" dirty="0"/>
            </a:br>
            <a:r>
              <a:rPr lang="fr-FR" sz="2400" dirty="0"/>
              <a:t>Choisir un port racine à partir de plusieurs chemins d'accès au même coût</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EFA39FA7-95F6-654F-89FF-D2955CB7B3E7}"/>
              </a:ext>
            </a:extLst>
          </p:cNvPr>
          <p:cNvSpPr>
            <a:spLocks noGrp="1"/>
          </p:cNvSpPr>
          <p:nvPr>
            <p:ph idx="1"/>
          </p:nvPr>
        </p:nvSpPr>
        <p:spPr>
          <a:xfrm>
            <a:off x="324759" y="1016650"/>
            <a:ext cx="8280057" cy="3689897"/>
          </a:xfrm>
        </p:spPr>
        <p:txBody>
          <a:bodyPr/>
          <a:lstStyle/>
          <a:p>
            <a:pPr marL="0" indent="0" algn="l" rtl="0"/>
            <a:r>
              <a:rPr lang="fr-FR" sz="1400" dirty="0">
                <a:solidFill>
                  <a:srgbClr val="000000"/>
                </a:solidFill>
              </a:rPr>
              <a:t>Lorsqu'un commutateur possède plusieurs chemins d'accès à coût égal vers le pont racine, le commutateur détermine un port en utilisant les critères suivants:</a:t>
            </a:r>
          </a:p>
          <a:p>
            <a:pPr marL="342900" indent="-342900" algn="l" rtl="0">
              <a:buFont typeface="Arial" panose="020B0604020202020204" pitchFamily="34" charset="0"/>
              <a:buChar char="•"/>
            </a:pPr>
            <a:r>
              <a:rPr lang="fr-FR" sz="1400" dirty="0">
                <a:solidFill>
                  <a:srgbClr val="000000"/>
                </a:solidFill>
              </a:rPr>
              <a:t>ID de pont d'émetteur le plus faible</a:t>
            </a:r>
          </a:p>
          <a:p>
            <a:pPr marL="342900" indent="-342900" algn="l" rtl="0">
              <a:buFont typeface="Arial" panose="020B0604020202020204" pitchFamily="34" charset="0"/>
              <a:buChar char="•"/>
            </a:pPr>
            <a:r>
              <a:rPr lang="fr-FR" sz="1400" dirty="0">
                <a:solidFill>
                  <a:srgbClr val="000000"/>
                </a:solidFill>
              </a:rPr>
              <a:t>Priorité de port le plus faible</a:t>
            </a:r>
          </a:p>
          <a:p>
            <a:pPr marL="342900" indent="-342900" algn="l" rtl="0">
              <a:buFont typeface="Arial" panose="020B0604020202020204" pitchFamily="34" charset="0"/>
              <a:buChar char="•"/>
            </a:pPr>
            <a:r>
              <a:rPr lang="fr-FR" sz="1400" dirty="0">
                <a:solidFill>
                  <a:srgbClr val="000000"/>
                </a:solidFill>
              </a:rPr>
              <a:t>ID de port émetteur le plus faible</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62238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127416"/>
            <a:ext cx="8345488" cy="731837"/>
          </a:xfrm>
        </p:spPr>
        <p:txBody>
          <a:bodyPr/>
          <a:lstStyle/>
          <a:p>
            <a:pPr rtl="0"/>
            <a:r>
              <a:rPr lang="fr-FR" sz="1600" dirty="0"/>
              <a:t>Fonctionnement du protocole STP</a:t>
            </a:r>
            <a:r>
              <a:rPr lang="en-US" dirty="0"/>
              <a:t/>
            </a:r>
            <a:br>
              <a:rPr lang="en-US" dirty="0"/>
            </a:br>
            <a:r>
              <a:rPr lang="fr-FR" sz="2400" dirty="0"/>
              <a:t>Choisir un port racine à partir de plusieurs chemins d'accès au même coût (Suite)</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EFA39FA7-95F6-654F-89FF-D2955CB7B3E7}"/>
              </a:ext>
            </a:extLst>
          </p:cNvPr>
          <p:cNvSpPr>
            <a:spLocks noGrp="1"/>
          </p:cNvSpPr>
          <p:nvPr>
            <p:ph idx="1"/>
          </p:nvPr>
        </p:nvSpPr>
        <p:spPr>
          <a:xfrm>
            <a:off x="187378" y="941339"/>
            <a:ext cx="8806720" cy="1362776"/>
          </a:xfrm>
        </p:spPr>
        <p:txBody>
          <a:bodyPr/>
          <a:lstStyle/>
          <a:p>
            <a:pPr marL="0" indent="0" algn="l" rtl="0"/>
            <a:r>
              <a:rPr lang="fr-FR" sz="1400" b="1" dirty="0">
                <a:solidFill>
                  <a:srgbClr val="000000"/>
                </a:solidFill>
              </a:rPr>
              <a:t>BID d'émetteur le plus faible: </a:t>
            </a:r>
            <a:r>
              <a:rPr lang="fr-FR" sz="1400" dirty="0">
                <a:solidFill>
                  <a:srgbClr val="000000"/>
                </a:solidFill>
              </a:rPr>
              <a:t>Cette topologie comporte quatre commutateurs avec le commutateur S1 comme pont racine. Le port F0/1 sur le commutateur S3 et le port F0/3 sur le commutateur S4 ont été sélectionnés comme ports racine car ils ont le coût du chemin racine vers le pont racine pour leurs commutateurs respectifs. S2 dispose de deux ports, Fa0/1 et Fa0/2, dont les chemins jusqu'au pont racine offrent le même coût. Les ID de pont des commutateurs S3 et S4 seront utilisés pour les départager. Il s'agit du BID de l'émetteur. S3 a un BID de 32769.5555.5555 et S4 a un BID de 32769.1111.1111. Puisque S4 a un BID inférieur, le port F0/1 de S2, qui est connecté à S4, sera le port racine.</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xmlns:c15="http://schemas.microsoft.com/office/drawing/2012/chart" xmlns:c="http://schemas.openxmlformats.org/drawingml/2006/chart" xmlns="" id="{E99BE896-7512-1B49-A838-D62CC1B1BA75}"/>
              </a:ext>
            </a:extLst>
          </p:cNvPr>
          <p:cNvPicPr>
            <a:picLocks noChangeAspect="1"/>
          </p:cNvPicPr>
          <p:nvPr/>
        </p:nvPicPr>
        <p:blipFill>
          <a:blip r:embed="rId4"/>
          <a:stretch>
            <a:fillRect/>
          </a:stretch>
        </p:blipFill>
        <p:spPr>
          <a:xfrm>
            <a:off x="1731364" y="2543854"/>
            <a:ext cx="5830894" cy="2375872"/>
          </a:xfrm>
          <a:prstGeom prst="rect">
            <a:avLst/>
          </a:prstGeom>
        </p:spPr>
      </p:pic>
    </p:spTree>
    <p:custDataLst>
      <p:tags r:id="rId1"/>
    </p:custDataLst>
    <p:extLst>
      <p:ext uri="{BB962C8B-B14F-4D97-AF65-F5344CB8AC3E}">
        <p14:creationId xmlns:p14="http://schemas.microsoft.com/office/powerpoint/2010/main" val="1480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119921"/>
            <a:ext cx="8345488" cy="731837"/>
          </a:xfrm>
        </p:spPr>
        <p:txBody>
          <a:bodyPr/>
          <a:lstStyle/>
          <a:p>
            <a:pPr rtl="0"/>
            <a:r>
              <a:rPr lang="fr-FR" sz="1600" dirty="0"/>
              <a:t>Fonctionnement du protocole STP</a:t>
            </a:r>
            <a:r>
              <a:rPr lang="en-US" dirty="0"/>
              <a:t/>
            </a:r>
            <a:br>
              <a:rPr lang="en-US" dirty="0"/>
            </a:br>
            <a:r>
              <a:rPr lang="fr-FR" sz="2400" dirty="0"/>
              <a:t>Choisir un port racine à partir de plusieurs chemins d'accès au même coût (Suite)</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EFA39FA7-95F6-654F-89FF-D2955CB7B3E7}"/>
              </a:ext>
            </a:extLst>
          </p:cNvPr>
          <p:cNvSpPr>
            <a:spLocks noGrp="1"/>
          </p:cNvSpPr>
          <p:nvPr>
            <p:ph idx="1"/>
          </p:nvPr>
        </p:nvSpPr>
        <p:spPr>
          <a:xfrm>
            <a:off x="474663" y="979176"/>
            <a:ext cx="8116444" cy="3689897"/>
          </a:xfrm>
        </p:spPr>
        <p:txBody>
          <a:bodyPr/>
          <a:lstStyle/>
          <a:p>
            <a:pPr marL="0" indent="0" algn="l" rtl="0"/>
            <a:r>
              <a:rPr lang="fr-FR" sz="1400" b="1" dirty="0">
                <a:solidFill>
                  <a:srgbClr val="000000"/>
                </a:solidFill>
              </a:rPr>
              <a:t>Priorité de port d'émetteur le plus </a:t>
            </a:r>
            <a:r>
              <a:rPr lang="fr-FR" sz="1400" b="1" dirty="0" err="1">
                <a:solidFill>
                  <a:srgbClr val="000000"/>
                </a:solidFill>
              </a:rPr>
              <a:t>faible:</a:t>
            </a:r>
            <a:r>
              <a:rPr lang="fr-FR" sz="1400" dirty="0" err="1">
                <a:solidFill>
                  <a:srgbClr val="000000"/>
                </a:solidFill>
              </a:rPr>
              <a:t>cette</a:t>
            </a:r>
            <a:r>
              <a:rPr lang="fr-FR" sz="1400" dirty="0">
                <a:solidFill>
                  <a:srgbClr val="000000"/>
                </a:solidFill>
              </a:rPr>
              <a:t> topologie comporte deux commutateurs qui sont connectés à deux chemins d'accès au même coût entre eux. S1 est le pont racine, donc ses deux ports sont des ports désignés.</a:t>
            </a:r>
          </a:p>
          <a:p>
            <a:pPr marL="342900" indent="-342900" algn="l" rtl="0">
              <a:buFont typeface="Arial" panose="020B0604020202020204" pitchFamily="34" charset="0"/>
              <a:buChar char="•"/>
            </a:pPr>
            <a:r>
              <a:rPr lang="fr-FR" sz="1400" dirty="0">
                <a:solidFill>
                  <a:srgbClr val="000000"/>
                </a:solidFill>
              </a:rPr>
              <a:t>S4 dispose de deux ports avec des chemins au même coût vers le pont racine. Comme les deux ports sont connectés au même commutateur, la BID (S1) de l'émetteur est le même. Donc, la première étape est un ex æquo.</a:t>
            </a:r>
          </a:p>
          <a:p>
            <a:pPr marL="342900" indent="-342900" algn="l" rtl="0">
              <a:buFont typeface="Arial" panose="020B0604020202020204" pitchFamily="34" charset="0"/>
              <a:buChar char="•"/>
            </a:pPr>
            <a:r>
              <a:rPr lang="fr-FR" sz="1400" dirty="0">
                <a:solidFill>
                  <a:srgbClr val="000000"/>
                </a:solidFill>
              </a:rPr>
              <a:t>Ensuite, est la priorité de port de l'émetteur (S1). La priorité de port par défaut est 128, de sorte que les deux ports sur S1 ont la même priorité de port. C'est aussi un ex æquo. Toutefois, si l'un des ports de S1 était configuré avec une priorité de port inférieure, S4 mettrait son port adjacent en état de transfert. L'autre port sur S4 serait en état de blocage.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c15="http://schemas.microsoft.com/office/drawing/2012/chart" xmlns:c="http://schemas.openxmlformats.org/drawingml/2006/chart" xmlns="" id="{BD227AC7-1471-5E4F-B5DF-2D182D2A7031}"/>
              </a:ext>
            </a:extLst>
          </p:cNvPr>
          <p:cNvPicPr>
            <a:picLocks noChangeAspect="1"/>
          </p:cNvPicPr>
          <p:nvPr/>
        </p:nvPicPr>
        <p:blipFill>
          <a:blip r:embed="rId4"/>
          <a:stretch>
            <a:fillRect/>
          </a:stretch>
        </p:blipFill>
        <p:spPr>
          <a:xfrm>
            <a:off x="1275729" y="3396063"/>
            <a:ext cx="6757433" cy="1747437"/>
          </a:xfrm>
          <a:prstGeom prst="rect">
            <a:avLst/>
          </a:prstGeom>
        </p:spPr>
      </p:pic>
    </p:spTree>
    <p:custDataLst>
      <p:tags r:id="rId1"/>
    </p:custDataLst>
    <p:extLst>
      <p:ext uri="{BB962C8B-B14F-4D97-AF65-F5344CB8AC3E}">
        <p14:creationId xmlns:p14="http://schemas.microsoft.com/office/powerpoint/2010/main" val="396240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157397" y="194872"/>
            <a:ext cx="8345488" cy="731837"/>
          </a:xfrm>
        </p:spPr>
        <p:txBody>
          <a:bodyPr/>
          <a:lstStyle/>
          <a:p>
            <a:pPr rtl="0"/>
            <a:r>
              <a:rPr lang="fr-FR" sz="1600" dirty="0"/>
              <a:t>Fonctionnement du protocole STP</a:t>
            </a:r>
            <a:r>
              <a:rPr lang="en-US" dirty="0"/>
              <a:t/>
            </a:r>
            <a:br>
              <a:rPr lang="en-US" dirty="0"/>
            </a:br>
            <a:r>
              <a:rPr lang="fr-FR" sz="2400" dirty="0"/>
              <a:t>Choisir un port racine à partir de plusieurs chemins d'accès au même coût (Suite)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1368D71A-73F0-814F-8022-F2DAE07F9B3C}"/>
              </a:ext>
            </a:extLst>
          </p:cNvPr>
          <p:cNvSpPr>
            <a:spLocks noGrp="1"/>
          </p:cNvSpPr>
          <p:nvPr>
            <p:ph idx="1"/>
          </p:nvPr>
        </p:nvSpPr>
        <p:spPr>
          <a:xfrm>
            <a:off x="449506" y="949196"/>
            <a:ext cx="8280057" cy="1455408"/>
          </a:xfrm>
        </p:spPr>
        <p:txBody>
          <a:bodyPr/>
          <a:lstStyle/>
          <a:p>
            <a:pPr marL="342900" indent="-342900" algn="l" rtl="0">
              <a:buFont typeface="Arial" panose="020B0604020202020204" pitchFamily="34" charset="0"/>
              <a:buChar char="•"/>
            </a:pPr>
            <a:r>
              <a:rPr lang="fr-FR" sz="1400" b="1" dirty="0">
                <a:solidFill>
                  <a:srgbClr val="000000"/>
                </a:solidFill>
              </a:rPr>
              <a:t>ID de port d'émetteur le plus faible: </a:t>
            </a:r>
            <a:r>
              <a:rPr lang="fr-FR" sz="1400" dirty="0">
                <a:solidFill>
                  <a:srgbClr val="000000"/>
                </a:solidFill>
              </a:rPr>
              <a:t>Le dernier méthode est l'ID de port de l'émetteur le plus faible. Le commutateur S4 a reçu des BPDU du port F0/1 et du port F0/2 sur S1. La décision est basée sur l'ID de port de l'émetteur, et non sur l'ID de port du destinataire. Comme l'ID de port de F0/1 sur S1 est plus faible que du port F0/2, le port F0/6 sur le commutateur S4 sera le port racine. Il s'agit du port sur S4 qui est connecté au port Fa0/1 sur S1.</a:t>
            </a:r>
          </a:p>
          <a:p>
            <a:pPr marL="342900" indent="-342900" algn="l" rtl="0">
              <a:buFont typeface="Arial" panose="020B0604020202020204" pitchFamily="34" charset="0"/>
              <a:buChar char="•"/>
            </a:pPr>
            <a:r>
              <a:rPr lang="fr-FR" sz="1400" dirty="0">
                <a:solidFill>
                  <a:srgbClr val="000000"/>
                </a:solidFill>
              </a:rPr>
              <a:t>Le port F0/5 sur S4 deviendra un port alternatif et placé dans l'état de blocage.</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xmlns:c15="http://schemas.microsoft.com/office/drawing/2012/chart" xmlns:c="http://schemas.openxmlformats.org/drawingml/2006/chart" xmlns="" id="{12206756-F70C-4542-BD72-9BC790741710}"/>
              </a:ext>
            </a:extLst>
          </p:cNvPr>
          <p:cNvPicPr>
            <a:picLocks noChangeAspect="1"/>
          </p:cNvPicPr>
          <p:nvPr/>
        </p:nvPicPr>
        <p:blipFill>
          <a:blip r:embed="rId4"/>
          <a:stretch>
            <a:fillRect/>
          </a:stretch>
        </p:blipFill>
        <p:spPr>
          <a:xfrm>
            <a:off x="834812" y="2734701"/>
            <a:ext cx="7844567" cy="2069282"/>
          </a:xfrm>
          <a:prstGeom prst="rect">
            <a:avLst/>
          </a:prstGeom>
        </p:spPr>
      </p:pic>
    </p:spTree>
    <p:custDataLst>
      <p:tags r:id="rId1"/>
    </p:custDataLst>
    <p:extLst>
      <p:ext uri="{BB962C8B-B14F-4D97-AF65-F5344CB8AC3E}">
        <p14:creationId xmlns:p14="http://schemas.microsoft.com/office/powerpoint/2010/main" val="1324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Fonctionnement du protocole STP</a:t>
            </a:r>
            <a:r>
              <a:rPr lang="en-US" dirty="0"/>
              <a:t/>
            </a:r>
            <a:br>
              <a:rPr lang="en-US" dirty="0"/>
            </a:br>
            <a:r>
              <a:rPr lang="fr-FR" sz="2400"/>
              <a:t>STP minuteurs et les états des ports</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B1B77DA5-4B13-D443-A17F-3481265912C1}"/>
              </a:ext>
            </a:extLst>
          </p:cNvPr>
          <p:cNvSpPr>
            <a:spLocks noGrp="1"/>
          </p:cNvSpPr>
          <p:nvPr>
            <p:ph idx="1"/>
          </p:nvPr>
        </p:nvSpPr>
        <p:spPr>
          <a:xfrm>
            <a:off x="474662" y="731837"/>
            <a:ext cx="8280057" cy="3689897"/>
          </a:xfrm>
        </p:spPr>
        <p:txBody>
          <a:bodyPr/>
          <a:lstStyle/>
          <a:p>
            <a:pPr marL="0" indent="0" algn="l" rtl="0"/>
            <a:r>
              <a:rPr lang="fr-FR" sz="1600" b="1">
                <a:solidFill>
                  <a:srgbClr val="000000"/>
                </a:solidFill>
              </a:rPr>
              <a:t>La convergence STP nécessite trois minuteurs, comme suit:</a:t>
            </a:r>
          </a:p>
          <a:p>
            <a:pPr marL="342900" indent="-342900" algn="l" rtl="0">
              <a:buFont typeface="Arial" panose="020B0604020202020204" pitchFamily="34" charset="0"/>
              <a:buChar char="•"/>
            </a:pPr>
            <a:r>
              <a:rPr lang="fr-FR" sz="1400" b="1">
                <a:solidFill>
                  <a:srgbClr val="000000"/>
                </a:solidFill>
              </a:rPr>
              <a:t>Minuteur Hello</a:t>
            </a:r>
            <a:r>
              <a:rPr lang="fr-FR" sz="1400">
                <a:solidFill>
                  <a:srgbClr val="000000"/>
                </a:solidFill>
              </a:rPr>
              <a:t> -Le minuteur Hello est l'intervalle entre les BPDU. La valeur par défaut est 2 secondes, mais les valeurs autorisées peut être modifier entre 1 et 10 secondes.</a:t>
            </a:r>
          </a:p>
          <a:p>
            <a:pPr marL="342900" indent="-342900" algn="l" rtl="0">
              <a:buFont typeface="Arial" panose="020B0604020202020204" pitchFamily="34" charset="0"/>
              <a:buChar char="•"/>
            </a:pPr>
            <a:r>
              <a:rPr lang="fr-FR" sz="1400" b="1">
                <a:solidFill>
                  <a:srgbClr val="000000"/>
                </a:solidFill>
              </a:rPr>
              <a:t>Minuteur Forward Delay</a:t>
            </a:r>
            <a:r>
              <a:rPr lang="fr-FR" sz="1400">
                <a:solidFill>
                  <a:srgbClr val="000000"/>
                </a:solidFill>
              </a:rPr>
              <a:t> -Le minuteur Forward Delay est le temps passé à l'état d'écoute et d'apprentissage. La valeur par défaut est de 15 secondes mais peut être modifiée entre 4 et 30 secondes.</a:t>
            </a:r>
          </a:p>
          <a:p>
            <a:pPr marL="342900" indent="-342900" algn="l" rtl="0">
              <a:buFont typeface="Arial" panose="020B0604020202020204" pitchFamily="34" charset="0"/>
              <a:buChar char="•"/>
            </a:pPr>
            <a:r>
              <a:rPr lang="fr-FR" sz="1400" b="1">
                <a:solidFill>
                  <a:srgbClr val="000000"/>
                </a:solidFill>
              </a:rPr>
              <a:t>Minuteur Max Age</a:t>
            </a:r>
            <a:r>
              <a:rPr lang="fr-FR" sz="1400">
                <a:solidFill>
                  <a:srgbClr val="000000"/>
                </a:solidFill>
              </a:rPr>
              <a:t> -Le minuteur Max Age est la durée maximale d'attente d'un commutateur avant de tenter de modifier la topologie STP. La valeur par défaut est 20 secondes mais peut être modifiée entre 6 et 40 secondes.</a:t>
            </a:r>
          </a:p>
          <a:p>
            <a:pPr marL="0" indent="0" algn="l" rtl="0"/>
            <a:r>
              <a:rPr lang="fr-FR" sz="1400" b="1">
                <a:solidFill>
                  <a:srgbClr val="000000"/>
                </a:solidFill>
              </a:rPr>
              <a:t>Remarque</a:t>
            </a:r>
            <a:r>
              <a:rPr lang="fr-FR" sz="1400">
                <a:solidFill>
                  <a:srgbClr val="000000"/>
                </a:solidFill>
              </a:rPr>
              <a:t>: Les durées par défaut peuvent être modifiées sur le pont racine, ce qui dicte la valeur de ces minuteurs pour le domaine STP.</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41373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89941"/>
            <a:ext cx="8345488" cy="731837"/>
          </a:xfrm>
        </p:spPr>
        <p:txBody>
          <a:bodyPr/>
          <a:lstStyle/>
          <a:p>
            <a:pPr rtl="0"/>
            <a:r>
              <a:rPr lang="fr-FR" sz="1600" dirty="0"/>
              <a:t>Fonctionnement du protocole STP</a:t>
            </a:r>
            <a:r>
              <a:rPr lang="en-US" dirty="0"/>
              <a:t/>
            </a:r>
            <a:br>
              <a:rPr lang="en-US" dirty="0"/>
            </a:br>
            <a:r>
              <a:rPr lang="fr-FR" sz="2400" dirty="0"/>
              <a:t>STP minuteurs et les états des ports (Suite)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56D85BC3-AB2D-8447-8C9C-8A0651FFB1AE}"/>
              </a:ext>
            </a:extLst>
          </p:cNvPr>
          <p:cNvSpPr>
            <a:spLocks noGrp="1"/>
          </p:cNvSpPr>
          <p:nvPr>
            <p:ph idx="1"/>
          </p:nvPr>
        </p:nvSpPr>
        <p:spPr>
          <a:xfrm>
            <a:off x="474662" y="731837"/>
            <a:ext cx="8280057" cy="1016315"/>
          </a:xfrm>
        </p:spPr>
        <p:txBody>
          <a:bodyPr/>
          <a:lstStyle/>
          <a:p>
            <a:pPr marL="0" indent="0" algn="l" rtl="0"/>
            <a:r>
              <a:rPr lang="fr-FR" sz="1400" dirty="0">
                <a:solidFill>
                  <a:srgbClr val="000000"/>
                </a:solidFill>
              </a:rPr>
              <a:t>Le protocole STP facilite la mise en place d'un chemin logique sans boucle sur l'ensemble du domaine de diffusion. L'arbre recouvrant est déterminé au moyen des informations recueillies par l'échange de trames BPDU entre les commutateurs interconnectés. Si un port de commutateur passe directement de l'état de blocage à l'état de réacheminement sans informations sur la topologie complète pendant la transition, le port peut créer temporairement une boucle de données. Pour cette raison, STP compte cinq États portuaires, dont quatre sont des états des ports opérationnels, comme le montre la figure. L'état désactivé est considéré comme non opérationnel.</a:t>
            </a:r>
          </a:p>
        </p:txBody>
      </p:sp>
      <p:pic>
        <p:nvPicPr>
          <p:cNvPr id="7" name="Picture 6">
            <a:extLst>
              <a:ext uri="{FF2B5EF4-FFF2-40B4-BE49-F238E27FC236}">
                <a16:creationId xmlns:a16="http://schemas.microsoft.com/office/drawing/2014/main" xmlns:c15="http://schemas.microsoft.com/office/drawing/2012/chart" xmlns:c="http://schemas.openxmlformats.org/drawingml/2006/chart" xmlns="" id="{F3797451-5F92-654B-B880-558418D9147D}"/>
              </a:ext>
            </a:extLst>
          </p:cNvPr>
          <p:cNvPicPr>
            <a:picLocks noChangeAspect="1"/>
          </p:cNvPicPr>
          <p:nvPr/>
        </p:nvPicPr>
        <p:blipFill>
          <a:blip r:embed="rId4"/>
          <a:stretch>
            <a:fillRect/>
          </a:stretch>
        </p:blipFill>
        <p:spPr>
          <a:xfrm>
            <a:off x="2181069" y="2508150"/>
            <a:ext cx="4778038" cy="2635350"/>
          </a:xfrm>
          <a:prstGeom prst="rect">
            <a:avLst/>
          </a:prstGeom>
        </p:spPr>
      </p:pic>
    </p:spTree>
    <p:custDataLst>
      <p:tags r:id="rId1"/>
    </p:custDataLst>
    <p:extLst>
      <p:ext uri="{BB962C8B-B14F-4D97-AF65-F5344CB8AC3E}">
        <p14:creationId xmlns:p14="http://schemas.microsoft.com/office/powerpoint/2010/main" val="655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59961" y="164892"/>
            <a:ext cx="8345488" cy="731837"/>
          </a:xfrm>
        </p:spPr>
        <p:txBody>
          <a:bodyPr/>
          <a:lstStyle/>
          <a:p>
            <a:pPr rtl="0"/>
            <a:r>
              <a:rPr lang="fr-FR" sz="1600" dirty="0"/>
              <a:t>Fonctionnement du protocole STP</a:t>
            </a:r>
            <a:r>
              <a:rPr lang="en-US" dirty="0"/>
              <a:t/>
            </a:r>
            <a:br>
              <a:rPr lang="en-US" dirty="0"/>
            </a:br>
            <a:r>
              <a:rPr lang="fr-FR" sz="2400" dirty="0"/>
              <a:t>Détails opérationnels de chaque état du port</a:t>
            </a:r>
          </a:p>
        </p:txBody>
      </p:sp>
      <p:sp>
        <p:nvSpPr>
          <p:cNvPr id="8" name="TextBox 7">
            <a:extLst>
              <a:ext uri="{FF2B5EF4-FFF2-40B4-BE49-F238E27FC236}">
                <a16:creationId xmlns:a16="http://schemas.microsoft.com/office/drawing/2014/main" xmlns:c15="http://schemas.microsoft.com/office/drawing/2012/chart" xmlns:c="http://schemas.openxmlformats.org/drawingml/2006/chart" xmlns="" id="{9EA3D610-DE6F-5146-9293-C967B7916D0F}"/>
              </a:ext>
            </a:extLst>
          </p:cNvPr>
          <p:cNvSpPr txBox="1"/>
          <p:nvPr/>
        </p:nvSpPr>
        <p:spPr>
          <a:xfrm>
            <a:off x="388937" y="978456"/>
            <a:ext cx="5176417" cy="307777"/>
          </a:xfrm>
          <a:prstGeom prst="rect">
            <a:avLst/>
          </a:prstGeom>
          <a:noFill/>
        </p:spPr>
        <p:txBody>
          <a:bodyPr wrap="none" rtlCol="0">
            <a:spAutoFit/>
          </a:bodyPr>
          <a:lstStyle/>
          <a:p>
            <a:pPr rtl="0"/>
            <a:r>
              <a:rPr lang="fr-FR" sz="1400"/>
              <a:t>Le tableau récapitule les détails opérationnels de chaque état du port.</a:t>
            </a:r>
          </a:p>
        </p:txBody>
      </p:sp>
      <p:graphicFrame>
        <p:nvGraphicFramePr>
          <p:cNvPr id="6" name="Content Placeholder 5">
            <a:extLst>
              <a:ext uri="{FF2B5EF4-FFF2-40B4-BE49-F238E27FC236}">
                <a16:creationId xmlns:a16="http://schemas.microsoft.com/office/drawing/2014/main" xmlns:c15="http://schemas.microsoft.com/office/drawing/2012/chart" xmlns:c="http://schemas.openxmlformats.org/drawingml/2006/chart" xmlns="" id="{AE589A4B-D1B7-394A-9FB2-7483BF91B080}"/>
              </a:ext>
            </a:extLst>
          </p:cNvPr>
          <p:cNvGraphicFramePr>
            <a:graphicFrameLocks noGrp="1"/>
          </p:cNvGraphicFramePr>
          <p:nvPr>
            <p:ph idx="1"/>
            <p:extLst>
              <p:ext uri="{D42A27DB-BD31-4B8C-83A1-F6EECF244321}">
                <p14:modId xmlns:p14="http://schemas.microsoft.com/office/powerpoint/2010/main" val="645779053"/>
              </p:ext>
            </p:extLst>
          </p:nvPr>
        </p:nvGraphicFramePr>
        <p:xfrm>
          <a:off x="474663" y="1347788"/>
          <a:ext cx="8280400" cy="237617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xmlns:c15="http://schemas.microsoft.com/office/drawing/2012/chart" xmlns:c="http://schemas.openxmlformats.org/drawingml/2006/chart" xmlns="" val="382108263"/>
                    </a:ext>
                  </a:extLst>
                </a:gridCol>
                <a:gridCol w="2070100">
                  <a:extLst>
                    <a:ext uri="{9D8B030D-6E8A-4147-A177-3AD203B41FA5}">
                      <a16:colId xmlns:a16="http://schemas.microsoft.com/office/drawing/2014/main" xmlns:c15="http://schemas.microsoft.com/office/drawing/2012/chart" xmlns:c="http://schemas.openxmlformats.org/drawingml/2006/chart" xmlns="" val="3226006749"/>
                    </a:ext>
                  </a:extLst>
                </a:gridCol>
                <a:gridCol w="2070100">
                  <a:extLst>
                    <a:ext uri="{9D8B030D-6E8A-4147-A177-3AD203B41FA5}">
                      <a16:colId xmlns:a16="http://schemas.microsoft.com/office/drawing/2014/main" xmlns:c15="http://schemas.microsoft.com/office/drawing/2012/chart" xmlns:c="http://schemas.openxmlformats.org/drawingml/2006/chart" xmlns="" val="1257693746"/>
                    </a:ext>
                  </a:extLst>
                </a:gridCol>
                <a:gridCol w="2070100">
                  <a:extLst>
                    <a:ext uri="{9D8B030D-6E8A-4147-A177-3AD203B41FA5}">
                      <a16:colId xmlns:a16="http://schemas.microsoft.com/office/drawing/2014/main" xmlns:c15="http://schemas.microsoft.com/office/drawing/2012/chart" xmlns:c="http://schemas.openxmlformats.org/drawingml/2006/chart" xmlns="" val="2722988786"/>
                    </a:ext>
                  </a:extLst>
                </a:gridCol>
              </a:tblGrid>
              <a:tr h="370840">
                <a:tc>
                  <a:txBody>
                    <a:bodyPr/>
                    <a:lstStyle/>
                    <a:p>
                      <a:pPr algn="l" rtl="0" fontAlgn="ctr"/>
                      <a:r>
                        <a:rPr lang="fr-FR" b="1">
                          <a:effectLst/>
                        </a:rPr>
                        <a:t>État du port</a:t>
                      </a:r>
                    </a:p>
                  </a:txBody>
                  <a:tcPr marL="47625" marR="47625" marT="47625" marB="47625" anchor="ctr"/>
                </a:tc>
                <a:tc>
                  <a:txBody>
                    <a:bodyPr/>
                    <a:lstStyle/>
                    <a:p>
                      <a:pPr algn="l" rtl="0" fontAlgn="ctr"/>
                      <a:r>
                        <a:rPr lang="fr-FR" b="1">
                          <a:effectLst/>
                        </a:rPr>
                        <a:t>BPDU</a:t>
                      </a:r>
                    </a:p>
                  </a:txBody>
                  <a:tcPr marL="47625" marR="47625" marT="47625" marB="47625" anchor="ctr"/>
                </a:tc>
                <a:tc>
                  <a:txBody>
                    <a:bodyPr/>
                    <a:lstStyle/>
                    <a:p>
                      <a:pPr algn="l" rtl="0" fontAlgn="ctr"/>
                      <a:r>
                        <a:rPr lang="fr-FR" b="1">
                          <a:effectLst/>
                        </a:rPr>
                        <a:t>Table d'adresses MAC</a:t>
                      </a:r>
                    </a:p>
                  </a:txBody>
                  <a:tcPr marL="47625" marR="47625" marT="47625" marB="47625" anchor="ctr"/>
                </a:tc>
                <a:tc>
                  <a:txBody>
                    <a:bodyPr/>
                    <a:lstStyle/>
                    <a:p>
                      <a:pPr algn="l" rtl="0" fontAlgn="ctr"/>
                      <a:r>
                        <a:rPr lang="fr-FR" b="1">
                          <a:effectLst/>
                        </a:rPr>
                        <a:t>Transmission de trames de données</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910485252"/>
                  </a:ext>
                </a:extLst>
              </a:tr>
              <a:tr h="370840">
                <a:tc>
                  <a:txBody>
                    <a:bodyPr/>
                    <a:lstStyle/>
                    <a:p>
                      <a:pPr rtl="0" fontAlgn="ctr"/>
                      <a:r>
                        <a:rPr lang="fr-FR" b="0">
                          <a:effectLst/>
                        </a:rPr>
                        <a:t>Blocage</a:t>
                      </a:r>
                    </a:p>
                  </a:txBody>
                  <a:tcPr marL="47625" marR="47625" marT="47625" marB="47625" anchor="ctr"/>
                </a:tc>
                <a:tc>
                  <a:txBody>
                    <a:bodyPr/>
                    <a:lstStyle/>
                    <a:p>
                      <a:pPr rtl="0" fontAlgn="ctr"/>
                      <a:r>
                        <a:rPr lang="fr-FR" b="0">
                          <a:effectLst/>
                        </a:rPr>
                        <a:t>Uniquement Recevoir</a:t>
                      </a:r>
                    </a:p>
                  </a:txBody>
                  <a:tcPr marL="47625" marR="47625" marT="47625" marB="47625" anchor="ctr"/>
                </a:tc>
                <a:tc>
                  <a:txBody>
                    <a:bodyPr/>
                    <a:lstStyle/>
                    <a:p>
                      <a:pPr rtl="0" fontAlgn="ctr"/>
                      <a:r>
                        <a:rPr lang="fr-FR" b="0">
                          <a:effectLst/>
                        </a:rPr>
                        <a:t>Pas de mise à jour</a:t>
                      </a:r>
                    </a:p>
                  </a:txBody>
                  <a:tcPr marL="47625" marR="47625" marT="47625" marB="47625" anchor="ctr"/>
                </a:tc>
                <a:tc>
                  <a:txBody>
                    <a:bodyPr/>
                    <a:lstStyle/>
                    <a:p>
                      <a:pPr rtl="0" fontAlgn="ctr"/>
                      <a:r>
                        <a:rPr lang="fr-FR" b="0">
                          <a:effectLst/>
                        </a:rPr>
                        <a:t>Non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032405516"/>
                  </a:ext>
                </a:extLst>
              </a:tr>
              <a:tr h="370840">
                <a:tc>
                  <a:txBody>
                    <a:bodyPr/>
                    <a:lstStyle/>
                    <a:p>
                      <a:pPr rtl="0" fontAlgn="ctr"/>
                      <a:r>
                        <a:rPr lang="fr-FR" b="0">
                          <a:effectLst/>
                        </a:rPr>
                        <a:t>Écoute</a:t>
                      </a:r>
                    </a:p>
                  </a:txBody>
                  <a:tcPr marL="47625" marR="47625" marT="47625" marB="47625" anchor="ctr"/>
                </a:tc>
                <a:tc>
                  <a:txBody>
                    <a:bodyPr/>
                    <a:lstStyle/>
                    <a:p>
                      <a:pPr rtl="0" fontAlgn="ctr"/>
                      <a:r>
                        <a:rPr lang="fr-FR" b="0">
                          <a:effectLst/>
                        </a:rPr>
                        <a:t>Recevoir et envoyer</a:t>
                      </a:r>
                    </a:p>
                  </a:txBody>
                  <a:tcPr marL="47625" marR="47625" marT="47625" marB="47625" anchor="ctr"/>
                </a:tc>
                <a:tc>
                  <a:txBody>
                    <a:bodyPr/>
                    <a:lstStyle/>
                    <a:p>
                      <a:pPr rtl="0" fontAlgn="ctr"/>
                      <a:r>
                        <a:rPr lang="fr-FR" b="0">
                          <a:effectLst/>
                        </a:rPr>
                        <a:t>Pas de mise à jour</a:t>
                      </a:r>
                    </a:p>
                  </a:txBody>
                  <a:tcPr marL="47625" marR="47625" marT="47625" marB="47625" anchor="ctr"/>
                </a:tc>
                <a:tc>
                  <a:txBody>
                    <a:bodyPr/>
                    <a:lstStyle/>
                    <a:p>
                      <a:pPr rtl="0" fontAlgn="ctr"/>
                      <a:r>
                        <a:rPr lang="fr-FR" b="0">
                          <a:effectLst/>
                        </a:rPr>
                        <a:t>Non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184519708"/>
                  </a:ext>
                </a:extLst>
              </a:tr>
              <a:tr h="370840">
                <a:tc>
                  <a:txBody>
                    <a:bodyPr/>
                    <a:lstStyle/>
                    <a:p>
                      <a:pPr rtl="0" fontAlgn="ctr"/>
                      <a:r>
                        <a:rPr lang="fr-FR" b="0">
                          <a:effectLst/>
                        </a:rPr>
                        <a:t>Apprentissage</a:t>
                      </a:r>
                    </a:p>
                  </a:txBody>
                  <a:tcPr marL="47625" marR="47625" marT="47625" marB="47625" anchor="ctr"/>
                </a:tc>
                <a:tc>
                  <a:txBody>
                    <a:bodyPr/>
                    <a:lstStyle/>
                    <a:p>
                      <a:pPr rtl="0" fontAlgn="ctr"/>
                      <a:r>
                        <a:rPr lang="fr-FR" b="0">
                          <a:effectLst/>
                        </a:rPr>
                        <a:t>Recevoir et envoyer</a:t>
                      </a:r>
                    </a:p>
                  </a:txBody>
                  <a:tcPr marL="47625" marR="47625" marT="47625" marB="47625" anchor="ctr"/>
                </a:tc>
                <a:tc>
                  <a:txBody>
                    <a:bodyPr/>
                    <a:lstStyle/>
                    <a:p>
                      <a:pPr rtl="0" fontAlgn="ctr"/>
                      <a:r>
                        <a:rPr lang="fr-FR" b="0">
                          <a:effectLst/>
                        </a:rPr>
                        <a:t>Mise à jour de la table</a:t>
                      </a:r>
                    </a:p>
                  </a:txBody>
                  <a:tcPr marL="47625" marR="47625" marT="47625" marB="47625" anchor="ctr"/>
                </a:tc>
                <a:tc>
                  <a:txBody>
                    <a:bodyPr/>
                    <a:lstStyle/>
                    <a:p>
                      <a:pPr rtl="0" fontAlgn="ctr"/>
                      <a:r>
                        <a:rPr lang="fr-FR" b="0">
                          <a:effectLst/>
                        </a:rPr>
                        <a:t>Non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899475805"/>
                  </a:ext>
                </a:extLst>
              </a:tr>
              <a:tr h="370840">
                <a:tc>
                  <a:txBody>
                    <a:bodyPr/>
                    <a:lstStyle/>
                    <a:p>
                      <a:pPr rtl="0" fontAlgn="ctr"/>
                      <a:r>
                        <a:rPr lang="fr-FR" b="0">
                          <a:effectLst/>
                        </a:rPr>
                        <a:t>Acheminement</a:t>
                      </a:r>
                    </a:p>
                  </a:txBody>
                  <a:tcPr marL="47625" marR="47625" marT="47625" marB="47625" anchor="ctr"/>
                </a:tc>
                <a:tc>
                  <a:txBody>
                    <a:bodyPr/>
                    <a:lstStyle/>
                    <a:p>
                      <a:pPr rtl="0" fontAlgn="ctr"/>
                      <a:r>
                        <a:rPr lang="fr-FR" b="0">
                          <a:effectLst/>
                        </a:rPr>
                        <a:t>Recevoir et envoyer</a:t>
                      </a:r>
                    </a:p>
                  </a:txBody>
                  <a:tcPr marL="47625" marR="47625" marT="47625" marB="47625" anchor="ctr"/>
                </a:tc>
                <a:tc>
                  <a:txBody>
                    <a:bodyPr/>
                    <a:lstStyle/>
                    <a:p>
                      <a:pPr rtl="0" fontAlgn="ctr"/>
                      <a:r>
                        <a:rPr lang="fr-FR" b="0">
                          <a:effectLst/>
                        </a:rPr>
                        <a:t>Mise à jour de la table</a:t>
                      </a:r>
                    </a:p>
                  </a:txBody>
                  <a:tcPr marL="47625" marR="47625" marT="47625" marB="47625" anchor="ctr"/>
                </a:tc>
                <a:tc>
                  <a:txBody>
                    <a:bodyPr/>
                    <a:lstStyle/>
                    <a:p>
                      <a:pPr rtl="0" fontAlgn="ctr"/>
                      <a:r>
                        <a:rPr lang="fr-FR" b="0">
                          <a:effectLst/>
                        </a:rPr>
                        <a:t>Oui</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795268361"/>
                  </a:ext>
                </a:extLst>
              </a:tr>
              <a:tr h="370840">
                <a:tc>
                  <a:txBody>
                    <a:bodyPr/>
                    <a:lstStyle/>
                    <a:p>
                      <a:pPr rtl="0" fontAlgn="ctr"/>
                      <a:r>
                        <a:rPr lang="fr-FR" b="0">
                          <a:effectLst/>
                        </a:rPr>
                        <a:t>Désactivé</a:t>
                      </a:r>
                    </a:p>
                  </a:txBody>
                  <a:tcPr marL="47625" marR="47625" marT="47625" marB="47625" anchor="ctr"/>
                </a:tc>
                <a:tc>
                  <a:txBody>
                    <a:bodyPr/>
                    <a:lstStyle/>
                    <a:p>
                      <a:pPr rtl="0" fontAlgn="ctr"/>
                      <a:r>
                        <a:rPr lang="fr-FR" b="0">
                          <a:effectLst/>
                        </a:rPr>
                        <a:t>Aucun envoi ou reçu</a:t>
                      </a:r>
                    </a:p>
                  </a:txBody>
                  <a:tcPr marL="47625" marR="47625" marT="47625" marB="47625" anchor="ctr"/>
                </a:tc>
                <a:tc>
                  <a:txBody>
                    <a:bodyPr/>
                    <a:lstStyle/>
                    <a:p>
                      <a:pPr rtl="0" fontAlgn="ctr"/>
                      <a:r>
                        <a:rPr lang="fr-FR" b="0">
                          <a:effectLst/>
                        </a:rPr>
                        <a:t>Pas de mise à jour</a:t>
                      </a:r>
                    </a:p>
                  </a:txBody>
                  <a:tcPr marL="47625" marR="47625" marT="47625" marB="47625" anchor="ctr"/>
                </a:tc>
                <a:tc>
                  <a:txBody>
                    <a:bodyPr/>
                    <a:lstStyle/>
                    <a:p>
                      <a:pPr rtl="0" fontAlgn="ctr"/>
                      <a:r>
                        <a:rPr lang="fr-FR" b="0">
                          <a:effectLst/>
                        </a:rPr>
                        <a:t>Non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385506589"/>
                  </a:ext>
                </a:extLst>
              </a:tr>
            </a:tbl>
          </a:graphicData>
        </a:graphic>
      </p:graphicFrame>
    </p:spTree>
    <p:custDataLst>
      <p:tags r:id="rId1"/>
    </p:custDataLst>
    <p:extLst>
      <p:ext uri="{BB962C8B-B14F-4D97-AF65-F5344CB8AC3E}">
        <p14:creationId xmlns:p14="http://schemas.microsoft.com/office/powerpoint/2010/main" val="21573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142406"/>
            <a:ext cx="8345488" cy="731837"/>
          </a:xfrm>
        </p:spPr>
        <p:txBody>
          <a:bodyPr/>
          <a:lstStyle/>
          <a:p>
            <a:pPr rtl="0"/>
            <a:r>
              <a:rPr lang="fr-FR" sz="1600" dirty="0"/>
              <a:t>Fonctionnement du protocole STP</a:t>
            </a:r>
            <a:r>
              <a:rPr lang="en-US" dirty="0"/>
              <a:t/>
            </a:r>
            <a:br>
              <a:rPr lang="en-US" dirty="0"/>
            </a:br>
            <a:r>
              <a:rPr lang="fr-FR" sz="2400" dirty="0" err="1"/>
              <a:t>Spanning</a:t>
            </a:r>
            <a:r>
              <a:rPr lang="fr-FR" sz="2400" dirty="0"/>
              <a:t> </a:t>
            </a:r>
            <a:r>
              <a:rPr lang="fr-FR" sz="2400" dirty="0" err="1"/>
              <a:t>Tree</a:t>
            </a:r>
            <a:r>
              <a:rPr lang="fr-FR" sz="2400" dirty="0"/>
              <a:t> par VLAN</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01552213-467D-5A43-B690-8D66D33BDFB3}"/>
              </a:ext>
            </a:extLst>
          </p:cNvPr>
          <p:cNvSpPr>
            <a:spLocks noGrp="1"/>
          </p:cNvSpPr>
          <p:nvPr>
            <p:ph idx="1"/>
          </p:nvPr>
        </p:nvSpPr>
        <p:spPr>
          <a:xfrm>
            <a:off x="459672" y="769312"/>
            <a:ext cx="8280057" cy="3689897"/>
          </a:xfrm>
        </p:spPr>
        <p:txBody>
          <a:bodyPr/>
          <a:lstStyle/>
          <a:p>
            <a:pPr marL="342900" indent="-342900" algn="l">
              <a:buFont typeface="Arial" panose="020B0604020202020204" pitchFamily="34" charset="0"/>
              <a:buChar char="•"/>
            </a:pPr>
            <a:endParaRPr lang="en-US" sz="1400" dirty="0">
              <a:solidFill>
                <a:srgbClr val="000000"/>
              </a:solidFill>
            </a:endParaRPr>
          </a:p>
          <a:p>
            <a:pPr marL="0" indent="0" algn="l" rtl="0"/>
            <a:r>
              <a:rPr lang="fr-FR" sz="1400" dirty="0">
                <a:solidFill>
                  <a:srgbClr val="000000"/>
                </a:solidFill>
              </a:rPr>
              <a:t>STP peut être configuré pour fonctionner dans un environnement comportant plusieurs VLAN. Dans les versions de protocole PVST (Per-VLAN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 de STP, un pont racine est déterminé pour chaque instance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 Il est possible de disposer de plusieurs ponts racine distincts pour différents ensembles de réseaux VLAN. STP exploite une instance distincte de STP pour chaque VLAN individuel. Si tous les ports de tous les commutateurs sont membres de VLAN 1, il n'y aura qu'une seule instance </a:t>
            </a:r>
            <a:r>
              <a:rPr lang="fr-FR" sz="1400" dirty="0" err="1">
                <a:solidFill>
                  <a:srgbClr val="000000"/>
                </a:solidFill>
              </a:rPr>
              <a:t>Spanning</a:t>
            </a:r>
            <a:r>
              <a:rPr lang="fr-FR" sz="1400" dirty="0">
                <a:solidFill>
                  <a:srgbClr val="000000"/>
                </a:solidFill>
              </a:rPr>
              <a:t> </a:t>
            </a:r>
            <a:r>
              <a:rPr lang="fr-FR" sz="1400" dirty="0" err="1">
                <a:solidFill>
                  <a:srgbClr val="000000"/>
                </a:solidFill>
              </a:rPr>
              <a:t>Tree</a:t>
            </a:r>
            <a:r>
              <a:rPr lang="fr-FR" sz="1400" dirty="0">
                <a:solidFill>
                  <a:srgbClr val="000000"/>
                </a:solidFill>
              </a:rPr>
              <a:t>.</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22684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5.3 Évolution du protocole STP</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xmlns:c15="http://schemas.microsoft.com/office/drawing/2012/chart" xmlns:c="http://schemas.openxmlformats.org/drawingml/2006/chart" xmlns=""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xmlns:c15="http://schemas.microsoft.com/office/drawing/2012/chart" xmlns:c="http://schemas.openxmlformats.org/drawingml/2006/chart" xmlns=""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fr-FR"/>
              <a:t>Pour faciliter l'apprentissage, les caractéristiques suivantes peuvent être incluses dans ce module :</a:t>
            </a:r>
          </a:p>
          <a:p>
            <a:pPr marL="0" indent="0">
              <a:buNone/>
            </a:pPr>
            <a:endParaRPr lang="en-US" dirty="0"/>
          </a:p>
          <a:p>
            <a:pPr marL="0" indent="0">
              <a:buNone/>
            </a:pPr>
            <a:endParaRPr lang="en-US" dirty="0"/>
          </a:p>
        </p:txBody>
      </p:sp>
      <p:graphicFrame>
        <p:nvGraphicFramePr>
          <p:cNvPr id="4" name="Content Placeholder 3">
            <a:extLst>
              <a:ext uri="{FF2B5EF4-FFF2-40B4-BE49-F238E27FC236}">
                <a16:creationId xmlns:a16="http://schemas.microsoft.com/office/drawing/2014/main" xmlns:c15="http://schemas.microsoft.com/office/drawing/2012/chart" xmlns:c="http://schemas.openxmlformats.org/drawingml/2006/chart" xmlns="" id="{DDD52CCD-9D1E-4CC4-815A-A5967A0831D9}"/>
              </a:ext>
            </a:extLst>
          </p:cNvPr>
          <p:cNvGraphicFramePr>
            <a:graphicFrameLocks noGrp="1"/>
          </p:cNvGraphicFramePr>
          <p:nvPr>
            <p:ph idx="1"/>
            <p:extLst/>
          </p:nvPr>
        </p:nvGraphicFramePr>
        <p:xfrm>
          <a:off x="106756" y="127928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xmlns:c15="http://schemas.microsoft.com/office/drawing/2012/chart" xmlns:c="http://schemas.openxmlformats.org/drawingml/2006/chart" xmlns="" val="3215831619"/>
                    </a:ext>
                  </a:extLst>
                </a:gridCol>
                <a:gridCol w="6416970">
                  <a:extLst>
                    <a:ext uri="{9D8B030D-6E8A-4147-A177-3AD203B41FA5}">
                      <a16:colId xmlns:a16="http://schemas.microsoft.com/office/drawing/2014/main" xmlns:c15="http://schemas.microsoft.com/office/drawing/2012/chart" xmlns:c="http://schemas.openxmlformats.org/drawingml/2006/chart" xmlns="" val="276475465"/>
                    </a:ext>
                  </a:extLst>
                </a:gridCol>
              </a:tblGrid>
              <a:tr h="265091">
                <a:tc>
                  <a:txBody>
                    <a:bodyPr/>
                    <a:lstStyle/>
                    <a:p>
                      <a:pPr algn="l" rtl="0" fontAlgn="b"/>
                      <a:r>
                        <a:rPr lang="fr-FR" sz="1400" b="1" i="0" u="none" strike="noStrike">
                          <a:solidFill>
                            <a:schemeClr val="bg1"/>
                          </a:solidFill>
                          <a:effectLst/>
                          <a:latin typeface="+mn-lt"/>
                        </a:rPr>
                        <a:t>Caractéristique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xmlns:c15="http://schemas.microsoft.com/office/drawing/2012/chart" xmlns:c="http://schemas.openxmlformats.org/drawingml/2006/chart" xmlns="" val="3768427975"/>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xmlns:c15="http://schemas.microsoft.com/office/drawing/2012/chart" xmlns:c="http://schemas.openxmlformats.org/drawingml/2006/chart" xmlns=""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Ils sont présentés dans la page des resources du formateur. Les activités en classe sont conçus pour faciliter l'apprentissage, les discussions dans la classe et la collaboration des étudiants.</a:t>
                      </a:r>
                    </a:p>
                  </a:txBody>
                  <a:tcPr/>
                </a:tc>
                <a:extLst>
                  <a:ext uri="{0D108BD9-81ED-4DB2-BD59-A6C34878D82A}">
                    <a16:rowId xmlns:a16="http://schemas.microsoft.com/office/drawing/2014/main" xmlns:c15="http://schemas.microsoft.com/office/drawing/2012/chart" xmlns:c="http://schemas.openxmlformats.org/drawingml/2006/chart" xmlns=""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Des évaluations automatiques qui intègrent les concepts et les compétences acquises tout au long de la série de rubriques présentées dans le module.</a:t>
                      </a:r>
                    </a:p>
                  </a:txBody>
                  <a:tcPr/>
                </a:tc>
                <a:extLst>
                  <a:ext uri="{0D108BD9-81ED-4DB2-BD59-A6C34878D82A}">
                    <a16:rowId xmlns:a16="http://schemas.microsoft.com/office/drawing/2014/main" xmlns:c15="http://schemas.microsoft.com/office/drawing/2012/chart" xmlns:c="http://schemas.openxmlformats.org/drawingml/2006/chart" xmlns=""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Récapituler brièvement le contenu du module.</a:t>
                      </a:r>
                    </a:p>
                  </a:txBody>
                  <a:tcPr/>
                </a:tc>
                <a:extLst>
                  <a:ext uri="{0D108BD9-81ED-4DB2-BD59-A6C34878D82A}">
                    <a16:rowId xmlns:a16="http://schemas.microsoft.com/office/drawing/2014/main" xmlns:c15="http://schemas.microsoft.com/office/drawing/2012/chart" xmlns:c="http://schemas.openxmlformats.org/drawingml/2006/chart" xmlns=""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Évolution du protocole STP</a:t>
            </a:r>
            <a:r>
              <a:rPr lang="en-US" dirty="0"/>
              <a:t/>
            </a:r>
            <a:br>
              <a:rPr lang="en-US" dirty="0"/>
            </a:br>
            <a:r>
              <a:rPr lang="fr-FR" sz="2400"/>
              <a:t>Différentes versions de STP</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4E557AC4-A5AB-C14A-98F4-74D7EF3D60FA}"/>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400">
                <a:solidFill>
                  <a:srgbClr val="000000"/>
                </a:solidFill>
              </a:rPr>
              <a:t>De nombreux professionnels utilisent STP (Spanning Tree Protocol) pour désigner des implémentations différentes du concept de Spanning Tree, par exemple le protocole RSTP (Rapid Spanning Tree Protocol) et le protocole MSTP (Multiple Spanning Tree Protocol). Pour pouvoir communiquer clairement sur les concepts de Spanning Tree, il est important de parler d'une implémentation ou d'une norme d'arbre recouvrant (spanning tree) dans son contexte.</a:t>
            </a:r>
          </a:p>
          <a:p>
            <a:pPr marL="342900" indent="-342900" algn="l" rtl="0">
              <a:buFont typeface="Arial" panose="020B0604020202020204" pitchFamily="34" charset="0"/>
              <a:buChar char="•"/>
            </a:pPr>
            <a:r>
              <a:rPr lang="fr-FR" sz="1400">
                <a:solidFill>
                  <a:srgbClr val="000000"/>
                </a:solidFill>
              </a:rPr>
              <a:t>La documentation la plus récente de l'IEEE sur Spanning Tree (IEEE-802-1D-2004) indique que «STP est désormais remplacé par le protocole RSTP (Rapid Spanning Tree Protocol)». L'IEEE utilise «STP» pour faire référence à l'implémentation d'origine de Spanning Tree et «RSTP» pour décrire la version de Spanning Tree dont les spécifications figurent dans le document IEEE-802.1D-2004. </a:t>
            </a:r>
          </a:p>
          <a:p>
            <a:pPr marL="342900" indent="-342900" algn="l" rtl="0">
              <a:buFont typeface="Arial" panose="020B0604020202020204" pitchFamily="34" charset="0"/>
              <a:buChar char="•"/>
            </a:pPr>
            <a:r>
              <a:rPr lang="fr-FR" sz="1400">
                <a:solidFill>
                  <a:srgbClr val="000000"/>
                </a:solidFill>
              </a:rPr>
              <a:t>Puisque les deux protocoles partagent en grande partie la même terminologie et les mêmes méthodes en matière de chemin sans boucle, nous mettrons principalement l'accent sur le standard actuel et les implémentations propres à Cisco de STP et de RSTP.</a:t>
            </a:r>
          </a:p>
          <a:p>
            <a:pPr marL="342900" indent="-342900" algn="l" rtl="0">
              <a:buFont typeface="Arial" panose="020B0604020202020204" pitchFamily="34" charset="0"/>
              <a:buChar char="•"/>
            </a:pPr>
            <a:r>
              <a:rPr lang="fr-FR" sz="1400">
                <a:solidFill>
                  <a:srgbClr val="000000"/>
                </a:solidFill>
              </a:rPr>
              <a:t>Les commutateurs Cisco fonctionnant sous IOS 15.0 ou une version ultérieure exécutent PVST+ par défaut. Cette version intègre plusieurs des caractéristiques du standard IEEE 802.1D-2004, telles que les ports alternatifs au lieu des anciens ports non désignés. Les commutateurs doivent être explicitement configurés pour le mode Rapid Spanning Tree afin d'exécuter le protocole Rapid Spanning Tree.</a:t>
            </a:r>
          </a:p>
        </p:txBody>
      </p:sp>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Évolution du protocole STP</a:t>
            </a:r>
            <a:r>
              <a:rPr lang="en-US" dirty="0"/>
              <a:t/>
            </a:r>
            <a:br>
              <a:rPr lang="en-US" dirty="0"/>
            </a:br>
            <a:r>
              <a:rPr lang="fr-FR" sz="2400"/>
              <a:t>Différentes versions de STP (Suite) </a:t>
            </a:r>
          </a:p>
        </p:txBody>
      </p:sp>
      <p:graphicFrame>
        <p:nvGraphicFramePr>
          <p:cNvPr id="6" name="Content Placeholder 5">
            <a:extLst>
              <a:ext uri="{FF2B5EF4-FFF2-40B4-BE49-F238E27FC236}">
                <a16:creationId xmlns:a16="http://schemas.microsoft.com/office/drawing/2014/main" xmlns:c15="http://schemas.microsoft.com/office/drawing/2012/chart" xmlns:c="http://schemas.openxmlformats.org/drawingml/2006/chart" xmlns="" id="{7D1C3B02-B1E4-2040-B969-49C63A6FDAE1}"/>
              </a:ext>
            </a:extLst>
          </p:cNvPr>
          <p:cNvGraphicFramePr>
            <a:graphicFrameLocks noGrp="1"/>
          </p:cNvGraphicFramePr>
          <p:nvPr>
            <p:ph idx="1"/>
            <p:extLst>
              <p:ext uri="{D42A27DB-BD31-4B8C-83A1-F6EECF244321}">
                <p14:modId xmlns:p14="http://schemas.microsoft.com/office/powerpoint/2010/main" val="4253082121"/>
              </p:ext>
            </p:extLst>
          </p:nvPr>
        </p:nvGraphicFramePr>
        <p:xfrm>
          <a:off x="431800" y="593614"/>
          <a:ext cx="8280400" cy="5151120"/>
        </p:xfrm>
        <a:graphic>
          <a:graphicData uri="http://schemas.openxmlformats.org/drawingml/2006/table">
            <a:tbl>
              <a:tblPr firstRow="1" bandRow="1">
                <a:tableStyleId>{5C22544A-7EE6-4342-B048-85BDC9FD1C3A}</a:tableStyleId>
              </a:tblPr>
              <a:tblGrid>
                <a:gridCol w="790944">
                  <a:extLst>
                    <a:ext uri="{9D8B030D-6E8A-4147-A177-3AD203B41FA5}">
                      <a16:colId xmlns:a16="http://schemas.microsoft.com/office/drawing/2014/main" xmlns:c15="http://schemas.microsoft.com/office/drawing/2012/chart" xmlns:c="http://schemas.openxmlformats.org/drawingml/2006/chart" xmlns="" val="2181609705"/>
                    </a:ext>
                  </a:extLst>
                </a:gridCol>
                <a:gridCol w="7489456">
                  <a:extLst>
                    <a:ext uri="{9D8B030D-6E8A-4147-A177-3AD203B41FA5}">
                      <a16:colId xmlns:a16="http://schemas.microsoft.com/office/drawing/2014/main" xmlns:c15="http://schemas.microsoft.com/office/drawing/2012/chart" xmlns:c="http://schemas.openxmlformats.org/drawingml/2006/chart" xmlns="" val="3279706433"/>
                    </a:ext>
                  </a:extLst>
                </a:gridCol>
              </a:tblGrid>
              <a:tr h="370840">
                <a:tc>
                  <a:txBody>
                    <a:bodyPr/>
                    <a:lstStyle/>
                    <a:p>
                      <a:pPr algn="l" rtl="0" fontAlgn="ctr"/>
                      <a:r>
                        <a:rPr lang="fr-FR" sz="1200">
                          <a:effectLst/>
                        </a:rPr>
                        <a:t>Variété STP</a:t>
                      </a:r>
                    </a:p>
                  </a:txBody>
                  <a:tcPr marL="47625" marR="47625" marT="47625" marB="47625" anchor="ctr"/>
                </a:tc>
                <a:tc>
                  <a:txBody>
                    <a:bodyPr/>
                    <a:lstStyle/>
                    <a:p>
                      <a:pPr algn="l" rtl="0" fontAlgn="ctr"/>
                      <a:r>
                        <a:rPr lang="fr-FR" sz="1200">
                          <a:effectLst/>
                        </a:rPr>
                        <a:t>Description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1112780972"/>
                  </a:ext>
                </a:extLst>
              </a:tr>
              <a:tr h="370840">
                <a:tc>
                  <a:txBody>
                    <a:bodyPr/>
                    <a:lstStyle/>
                    <a:p>
                      <a:pPr rtl="0" fontAlgn="ctr"/>
                      <a:r>
                        <a:rPr lang="fr-FR" sz="1200" b="0">
                          <a:effectLst/>
                        </a:rPr>
                        <a:t>STP</a:t>
                      </a:r>
                    </a:p>
                  </a:txBody>
                  <a:tcPr marL="47625" marR="47625" marT="47625" marB="47625" anchor="ctr"/>
                </a:tc>
                <a:tc>
                  <a:txBody>
                    <a:bodyPr/>
                    <a:lstStyle/>
                    <a:p>
                      <a:pPr rtl="0" fontAlgn="ctr"/>
                      <a:r>
                        <a:rPr lang="fr-FR" sz="1200" b="0">
                          <a:effectLst/>
                        </a:rPr>
                        <a:t>Il s'agit de la version IEEE 802.1D d'origine (802.1D-1998 et antérieures) qui fournit une topologie dépourvue de boucle dans un réseau comportant des liaisons redondantes. Également appelé CST (Common Spanning Tree, arbre recouvrant commun) suppose une seule instance Spanning Tree pour l'ensemble du réseau ponté, quel que soit le nombre de VLAN.</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267108576"/>
                  </a:ext>
                </a:extLst>
              </a:tr>
              <a:tr h="370840">
                <a:tc>
                  <a:txBody>
                    <a:bodyPr/>
                    <a:lstStyle/>
                    <a:p>
                      <a:pPr rtl="0" fontAlgn="ctr"/>
                      <a:r>
                        <a:rPr lang="fr-FR" sz="1200" b="0">
                          <a:effectLst/>
                        </a:rPr>
                        <a:t>PVST+</a:t>
                      </a:r>
                    </a:p>
                  </a:txBody>
                  <a:tcPr marL="47625" marR="47625" marT="47625" marB="47625" anchor="ctr"/>
                </a:tc>
                <a:tc>
                  <a:txBody>
                    <a:bodyPr/>
                    <a:lstStyle/>
                    <a:p>
                      <a:pPr rtl="0" fontAlgn="ctr"/>
                      <a:r>
                        <a:rPr lang="fr-FR" sz="1200" b="0">
                          <a:effectLst/>
                        </a:rPr>
                        <a:t>PVST+ (Per-VLAN Spanning Tree) est une version améliorée du protocole STP proposée par Cisco, qui offre une instance Spanning Tree 802.1D séparée pour chaque VLAN configuré dans le réseau. PVST+ prend en charge PortFast, UplinkFast, BackboneFast, la protection BPDU, le filtre BPDU, la protection de racine et la protection de boucle.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872650561"/>
                  </a:ext>
                </a:extLst>
              </a:tr>
              <a:tr h="370840">
                <a:tc>
                  <a:txBody>
                    <a:bodyPr/>
                    <a:lstStyle/>
                    <a:p>
                      <a:pPr rtl="0" fontAlgn="ctr"/>
                      <a:r>
                        <a:rPr lang="fr-FR" sz="1200" b="0">
                          <a:effectLst/>
                        </a:rPr>
                        <a:t>802.1D-2004</a:t>
                      </a:r>
                    </a:p>
                  </a:txBody>
                  <a:tcPr marL="47625" marR="47625" marT="47625" marB="47625" anchor="ctr"/>
                </a:tc>
                <a:tc>
                  <a:txBody>
                    <a:bodyPr/>
                    <a:lstStyle/>
                    <a:p>
                      <a:pPr rtl="0" fontAlgn="ctr"/>
                      <a:r>
                        <a:rPr lang="fr-FR" sz="1200" b="0">
                          <a:effectLst/>
                        </a:rPr>
                        <a:t>C'est une version mise à jour du protocole STP standard, intégrant IEEE 802.1w.</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268619542"/>
                  </a:ext>
                </a:extLst>
              </a:tr>
              <a:tr h="370840">
                <a:tc>
                  <a:txBody>
                    <a:bodyPr/>
                    <a:lstStyle/>
                    <a:p>
                      <a:pPr rtl="0" fontAlgn="ctr"/>
                      <a:r>
                        <a:rPr lang="fr-FR" sz="1200" b="0">
                          <a:effectLst/>
                        </a:rPr>
                        <a:t>RSTP</a:t>
                      </a:r>
                    </a:p>
                  </a:txBody>
                  <a:tcPr marL="47625" marR="47625" marT="47625" marB="47625" anchor="ctr"/>
                </a:tc>
                <a:tc>
                  <a:txBody>
                    <a:bodyPr/>
                    <a:lstStyle/>
                    <a:p>
                      <a:pPr rtl="0" fontAlgn="ctr"/>
                      <a:r>
                        <a:rPr lang="fr-FR" sz="1200" b="0">
                          <a:effectLst/>
                        </a:rPr>
                        <a:t>Protocole RSTP (Rapid Spanning Tree Protocol) ou IEEE 802.1w est une version évoluée du protocole STP, qui offre une convergence plus rapide.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321853904"/>
                  </a:ext>
                </a:extLst>
              </a:tr>
              <a:tr h="370840">
                <a:tc>
                  <a:txBody>
                    <a:bodyPr/>
                    <a:lstStyle/>
                    <a:p>
                      <a:pPr rtl="0" fontAlgn="ctr"/>
                      <a:r>
                        <a:rPr lang="fr-FR" sz="1200" b="0">
                          <a:effectLst/>
                        </a:rPr>
                        <a:t>Rapid PVST+</a:t>
                      </a:r>
                    </a:p>
                  </a:txBody>
                  <a:tcPr marL="47625" marR="47625" marT="47625" marB="47625" anchor="ctr"/>
                </a:tc>
                <a:tc>
                  <a:txBody>
                    <a:bodyPr/>
                    <a:lstStyle/>
                    <a:p>
                      <a:pPr rtl="0" fontAlgn="ctr"/>
                      <a:r>
                        <a:rPr lang="fr-FR" sz="1200" b="0">
                          <a:effectLst/>
                        </a:rPr>
                        <a:t>Il s'agit d'une version améliorée de RSTP proposée par Cisco qui utilise PVST+ et fournit une instance distincte de 802.1w par VLAN. Chaque instance séparée prend en charge PortFast, la protection BPDU, le filtre BPDU, la protection de racine et la protection de boucle.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2147294024"/>
                  </a:ext>
                </a:extLst>
              </a:tr>
              <a:tr h="370840">
                <a:tc>
                  <a:txBody>
                    <a:bodyPr/>
                    <a:lstStyle/>
                    <a:p>
                      <a:pPr rtl="0" fontAlgn="ctr"/>
                      <a:r>
                        <a:rPr lang="fr-FR" sz="1200" b="0">
                          <a:effectLst/>
                        </a:rPr>
                        <a:t>MSTP</a:t>
                      </a:r>
                    </a:p>
                  </a:txBody>
                  <a:tcPr marL="47625" marR="47625" marT="47625" marB="47625" anchor="ctr"/>
                </a:tc>
                <a:tc>
                  <a:txBody>
                    <a:bodyPr/>
                    <a:lstStyle/>
                    <a:p>
                      <a:pPr rtl="0" fontAlgn="ctr"/>
                      <a:r>
                        <a:rPr lang="fr-FR" sz="1200" b="0">
                          <a:effectLst/>
                        </a:rPr>
                        <a:t>MSTP (Multiple Spanning Tree Protocol) est un standard IEEE inspiré de l'implémentation MISTP plus ancienne de Cisco (Multiple Instance STP). MSTP mappe plusieurs VLAN dans une même instance Spanning Tree.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3668636701"/>
                  </a:ext>
                </a:extLst>
              </a:tr>
              <a:tr h="370840">
                <a:tc>
                  <a:txBody>
                    <a:bodyPr/>
                    <a:lstStyle/>
                    <a:p>
                      <a:pPr rtl="0" fontAlgn="ctr"/>
                      <a:r>
                        <a:rPr lang="fr-FR" sz="1200" b="0">
                          <a:effectLst/>
                        </a:rPr>
                        <a:t>MST</a:t>
                      </a:r>
                    </a:p>
                  </a:txBody>
                  <a:tcPr marL="47625" marR="47625" marT="47625" marB="47625" anchor="ctr"/>
                </a:tc>
                <a:tc>
                  <a:txBody>
                    <a:bodyPr/>
                    <a:lstStyle/>
                    <a:p>
                      <a:pPr rtl="0" fontAlgn="ctr"/>
                      <a:r>
                        <a:rPr lang="fr-FR" sz="1200" b="0">
                          <a:effectLst/>
                        </a:rPr>
                        <a:t>Multiple Spanning Tree (MST) est l'implémentation Cisco de MSTP, elle fournit jusqu'à 16 instances du protocole RSTP et allie plusieurs VLAN avec la même topologie physique et logique au sein d'une instance courante du protocole RSTP. Chaque instance prend en charge PortFast, la protection BPDU, le filtre BPDU, la protection de racine et la protection de boucle.</a:t>
                      </a:r>
                    </a:p>
                  </a:txBody>
                  <a:tcPr marL="47625" marR="47625" marT="47625" marB="47625" anchor="ctr"/>
                </a:tc>
                <a:extLst>
                  <a:ext uri="{0D108BD9-81ED-4DB2-BD59-A6C34878D82A}">
                    <a16:rowId xmlns:a16="http://schemas.microsoft.com/office/drawing/2014/main" xmlns:c15="http://schemas.microsoft.com/office/drawing/2012/chart" xmlns:c="http://schemas.openxmlformats.org/drawingml/2006/chart" xmlns="" val="598208637"/>
                  </a:ext>
                </a:extLst>
              </a:tr>
            </a:tbl>
          </a:graphicData>
        </a:graphic>
      </p:graphicFrame>
    </p:spTree>
    <p:custDataLst>
      <p:tags r:id="rId1"/>
    </p:custDataLst>
    <p:extLst>
      <p:ext uri="{BB962C8B-B14F-4D97-AF65-F5344CB8AC3E}">
        <p14:creationId xmlns:p14="http://schemas.microsoft.com/office/powerpoint/2010/main" val="38052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Évolution du protocole STP</a:t>
            </a:r>
            <a:r>
              <a:rPr lang="en-US" dirty="0"/>
              <a:t/>
            </a:r>
            <a:br>
              <a:rPr lang="en-US" dirty="0"/>
            </a:br>
            <a:r>
              <a:rPr lang="fr-FR" sz="2400"/>
              <a:t>Concepts du protocole RSTP</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0C1569D3-84EC-5A4F-AC19-153D0142A105}"/>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400">
                <a:solidFill>
                  <a:srgbClr val="000000"/>
                </a:solidFill>
              </a:rPr>
              <a:t>RSTP (IEEE 802.1w) remplace le protocole 802.1D d'origine, tout en conservant la rétrocompatibilité. La terminologie du protocole STP 802.1w est essentiellement la même que celle du protocole STP IEEE 802.1D initial. La plupart des paramètres ont été conservés. les utilisateurs déjà familiarisés avec la norme STP d'origine puissent rapidement configurer le protocole RSTP. Le même algorithme de spanning tree est utilisé pour STP et RSTP pour déterminer les rôles de port et la topologie.</a:t>
            </a:r>
          </a:p>
          <a:p>
            <a:pPr marL="342900" indent="-342900" algn="l" rtl="0">
              <a:buFont typeface="Arial" panose="020B0604020202020204" pitchFamily="34" charset="0"/>
              <a:buChar char="•"/>
            </a:pPr>
            <a:r>
              <a:rPr lang="fr-FR" sz="1400">
                <a:solidFill>
                  <a:srgbClr val="000000"/>
                </a:solidFill>
              </a:rPr>
              <a:t>Le protocole RSTP optimise le recalcul de l'arbre recouvrant (spanning tree) lorsque la topologie d'un réseau de couche 2 change. Le protocole RSTP assure un temps de convergence beaucoup plus rapide dans un réseau correctement configuré, parfois de l'ordre de quelques centaines de millisecondes. Si un port est configuré comme port alternatif, il peut passer immédiatement à l'état de transmission sans attendre que le réseau converge.</a:t>
            </a:r>
          </a:p>
          <a:p>
            <a:pPr marL="0" indent="0" algn="l"/>
            <a:endParaRPr lang="en-US" sz="1400" b="1" dirty="0">
              <a:solidFill>
                <a:srgbClr val="000000"/>
              </a:solidFill>
            </a:endParaRPr>
          </a:p>
          <a:p>
            <a:pPr marL="0" indent="0" algn="l" rtl="0"/>
            <a:r>
              <a:rPr lang="fr-FR" sz="1400" b="1">
                <a:solidFill>
                  <a:srgbClr val="000000"/>
                </a:solidFill>
              </a:rPr>
              <a:t>Remarque</a:t>
            </a:r>
            <a:r>
              <a:rPr lang="fr-FR" sz="1400">
                <a:solidFill>
                  <a:srgbClr val="000000"/>
                </a:solidFill>
              </a:rPr>
              <a:t>: Rapid PVST+ est l'implémentation de Cisco du protocole RSTP par VLAN. En utilisant le protocole Rapid PVST+ une instance indépendante s'exécute sur chaque VLAN.</a:t>
            </a:r>
          </a:p>
          <a:p>
            <a:pPr marL="342900" indent="-34290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397756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67456" y="50262"/>
            <a:ext cx="8345488" cy="731837"/>
          </a:xfrm>
        </p:spPr>
        <p:txBody>
          <a:bodyPr/>
          <a:lstStyle/>
          <a:p>
            <a:pPr rtl="0"/>
            <a:r>
              <a:rPr lang="fr-FR" sz="1600" dirty="0"/>
              <a:t>Évolution du protocole STP</a:t>
            </a:r>
            <a:r>
              <a:rPr lang="en-US" dirty="0"/>
              <a:t/>
            </a:r>
            <a:br>
              <a:rPr lang="en-US" dirty="0"/>
            </a:br>
            <a:r>
              <a:rPr lang="fr-FR" sz="2400" dirty="0"/>
              <a:t>États de port RSTP et rôles de port</a:t>
            </a:r>
          </a:p>
        </p:txBody>
      </p:sp>
      <p:sp>
        <p:nvSpPr>
          <p:cNvPr id="10" name="Rectangle 9">
            <a:extLst>
              <a:ext uri="{FF2B5EF4-FFF2-40B4-BE49-F238E27FC236}">
                <a16:creationId xmlns:a16="http://schemas.microsoft.com/office/drawing/2014/main" xmlns:c15="http://schemas.microsoft.com/office/drawing/2012/chart" xmlns:c="http://schemas.openxmlformats.org/drawingml/2006/chart" xmlns="" id="{D654BBC0-25FB-9E48-B1FE-9F7F413D56C0}"/>
              </a:ext>
            </a:extLst>
          </p:cNvPr>
          <p:cNvSpPr/>
          <p:nvPr/>
        </p:nvSpPr>
        <p:spPr>
          <a:xfrm>
            <a:off x="956928" y="730265"/>
            <a:ext cx="2453679" cy="2031325"/>
          </a:xfrm>
          <a:prstGeom prst="rect">
            <a:avLst/>
          </a:prstGeom>
        </p:spPr>
        <p:txBody>
          <a:bodyPr wrap="square">
            <a:spAutoFit/>
          </a:bodyPr>
          <a:lstStyle/>
          <a:p>
            <a:pPr rtl="0"/>
            <a:r>
              <a:rPr lang="fr-FR" sz="1400" dirty="0">
                <a:solidFill>
                  <a:srgbClr val="000000"/>
                </a:solidFill>
                <a:latin typeface="+mn-lt"/>
              </a:rPr>
              <a:t>Il n'y a que trois états de port dans le RSTP qui correspondent aux trois états opérationnels possibles dans le STP. Les états 802.1D désactivés, de blocage et d'écoute sont fusionnés en un état unique de suppression de 802.1w.</a:t>
            </a:r>
          </a:p>
        </p:txBody>
      </p:sp>
      <p:pic>
        <p:nvPicPr>
          <p:cNvPr id="7" name="Content Placeholder 6">
            <a:extLst>
              <a:ext uri="{FF2B5EF4-FFF2-40B4-BE49-F238E27FC236}">
                <a16:creationId xmlns:a16="http://schemas.microsoft.com/office/drawing/2014/main" xmlns:c15="http://schemas.microsoft.com/office/drawing/2012/chart" xmlns:c="http://schemas.openxmlformats.org/drawingml/2006/chart" xmlns="" id="{71981DC3-8927-0748-8042-41881B94E02E}"/>
              </a:ext>
            </a:extLst>
          </p:cNvPr>
          <p:cNvPicPr>
            <a:picLocks noGrp="1" noChangeAspect="1"/>
          </p:cNvPicPr>
          <p:nvPr>
            <p:ph idx="1"/>
          </p:nvPr>
        </p:nvPicPr>
        <p:blipFill>
          <a:blip r:embed="rId4"/>
          <a:stretch>
            <a:fillRect/>
          </a:stretch>
        </p:blipFill>
        <p:spPr>
          <a:xfrm>
            <a:off x="1013313" y="2698352"/>
            <a:ext cx="2340908" cy="2392682"/>
          </a:xfrm>
        </p:spPr>
      </p:pic>
      <p:sp>
        <p:nvSpPr>
          <p:cNvPr id="11" name="Rectangle 10">
            <a:extLst>
              <a:ext uri="{FF2B5EF4-FFF2-40B4-BE49-F238E27FC236}">
                <a16:creationId xmlns:a16="http://schemas.microsoft.com/office/drawing/2014/main" xmlns:c15="http://schemas.microsoft.com/office/drawing/2012/chart" xmlns:c="http://schemas.openxmlformats.org/drawingml/2006/chart" xmlns="" id="{921C0A66-96F3-4344-9D6D-23FFDD89EEB4}"/>
              </a:ext>
            </a:extLst>
          </p:cNvPr>
          <p:cNvSpPr/>
          <p:nvPr/>
        </p:nvSpPr>
        <p:spPr>
          <a:xfrm>
            <a:off x="5191932" y="782099"/>
            <a:ext cx="3153555" cy="1815882"/>
          </a:xfrm>
          <a:prstGeom prst="rect">
            <a:avLst/>
          </a:prstGeom>
        </p:spPr>
        <p:txBody>
          <a:bodyPr wrap="square">
            <a:spAutoFit/>
          </a:bodyPr>
          <a:lstStyle/>
          <a:p>
            <a:pPr rtl="0"/>
            <a:r>
              <a:rPr lang="fr-FR" sz="1400" dirty="0">
                <a:solidFill>
                  <a:srgbClr val="000000"/>
                </a:solidFill>
                <a:latin typeface="+mn-lt"/>
              </a:rPr>
              <a:t>Les ports racine et les ports désignés sont les mêmes pour STP et RSTP. Toutefois, il existe deux rôles de port RSTP qui correspondent à l'état de blocage de STP. Dans STP, un port bloqué est défini comme n'étant pas le port désigné ou le port racine. RSTP a deux rôles de port à cet effet.</a:t>
            </a:r>
          </a:p>
        </p:txBody>
      </p:sp>
      <p:pic>
        <p:nvPicPr>
          <p:cNvPr id="9" name="Picture 8">
            <a:extLst>
              <a:ext uri="{FF2B5EF4-FFF2-40B4-BE49-F238E27FC236}">
                <a16:creationId xmlns:a16="http://schemas.microsoft.com/office/drawing/2014/main" xmlns:c15="http://schemas.microsoft.com/office/drawing/2012/chart" xmlns:c="http://schemas.openxmlformats.org/drawingml/2006/chart" xmlns="" id="{AD156C7C-0965-3B4A-A47A-10F85C708759}"/>
              </a:ext>
            </a:extLst>
          </p:cNvPr>
          <p:cNvPicPr>
            <a:picLocks noChangeAspect="1"/>
          </p:cNvPicPr>
          <p:nvPr/>
        </p:nvPicPr>
        <p:blipFill>
          <a:blip r:embed="rId5"/>
          <a:stretch>
            <a:fillRect/>
          </a:stretch>
        </p:blipFill>
        <p:spPr>
          <a:xfrm>
            <a:off x="5361229" y="2597980"/>
            <a:ext cx="2984259" cy="2373309"/>
          </a:xfrm>
          <a:prstGeom prst="rect">
            <a:avLst/>
          </a:prstGeom>
        </p:spPr>
      </p:pic>
    </p:spTree>
    <p:custDataLst>
      <p:tags r:id="rId1"/>
    </p:custDataLst>
    <p:extLst>
      <p:ext uri="{BB962C8B-B14F-4D97-AF65-F5344CB8AC3E}">
        <p14:creationId xmlns:p14="http://schemas.microsoft.com/office/powerpoint/2010/main" val="2641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149902"/>
            <a:ext cx="8345488" cy="731837"/>
          </a:xfrm>
        </p:spPr>
        <p:txBody>
          <a:bodyPr/>
          <a:lstStyle/>
          <a:p>
            <a:pPr rtl="0"/>
            <a:r>
              <a:rPr lang="fr-FR" sz="1600" dirty="0"/>
              <a:t>Évolution du protocole STP</a:t>
            </a:r>
            <a:r>
              <a:rPr lang="en-US" dirty="0"/>
              <a:t/>
            </a:r>
            <a:br>
              <a:rPr lang="en-US" dirty="0"/>
            </a:br>
            <a:r>
              <a:rPr lang="fr-FR" sz="2400" dirty="0"/>
              <a:t>États de port RSTP et rôles de port (Suite)</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F8C9C8E7-6C21-AB4A-9F38-1DD54FE90B8C}"/>
              </a:ext>
            </a:extLst>
          </p:cNvPr>
          <p:cNvSpPr>
            <a:spLocks noGrp="1"/>
          </p:cNvSpPr>
          <p:nvPr>
            <p:ph idx="1"/>
          </p:nvPr>
        </p:nvSpPr>
        <p:spPr>
          <a:xfrm>
            <a:off x="474662" y="934205"/>
            <a:ext cx="8280057" cy="687312"/>
          </a:xfrm>
        </p:spPr>
        <p:txBody>
          <a:bodyPr/>
          <a:lstStyle/>
          <a:p>
            <a:pPr marL="0" indent="0" algn="l" rtl="0"/>
            <a:r>
              <a:rPr lang="fr-FR" sz="1400" dirty="0">
                <a:solidFill>
                  <a:srgbClr val="000000"/>
                </a:solidFill>
              </a:rPr>
              <a:t>Le port alternatif a un autre chemin vers le pont racine. Le port de secours est une veille sur un support partagé, tel qu'un concentrateur. Un port de secours est moins commun car les concentrateurs sont désormais considérés comme des périphériques hérités.</a:t>
            </a:r>
          </a:p>
        </p:txBody>
      </p:sp>
      <p:pic>
        <p:nvPicPr>
          <p:cNvPr id="6" name="Picture 5">
            <a:extLst>
              <a:ext uri="{FF2B5EF4-FFF2-40B4-BE49-F238E27FC236}">
                <a16:creationId xmlns:a16="http://schemas.microsoft.com/office/drawing/2014/main" xmlns:c15="http://schemas.microsoft.com/office/drawing/2012/chart" xmlns:c="http://schemas.openxmlformats.org/drawingml/2006/chart" xmlns="" id="{7155CEBD-692A-BE4E-9B51-47E6B2BA8F0A}"/>
              </a:ext>
            </a:extLst>
          </p:cNvPr>
          <p:cNvPicPr>
            <a:picLocks noChangeAspect="1"/>
          </p:cNvPicPr>
          <p:nvPr/>
        </p:nvPicPr>
        <p:blipFill>
          <a:blip r:embed="rId3"/>
          <a:stretch>
            <a:fillRect/>
          </a:stretch>
        </p:blipFill>
        <p:spPr>
          <a:xfrm>
            <a:off x="2004753" y="1723406"/>
            <a:ext cx="4906409" cy="3340727"/>
          </a:xfrm>
          <a:prstGeom prst="rect">
            <a:avLst/>
          </a:prstGeom>
        </p:spPr>
      </p:pic>
    </p:spTree>
    <p:extLst>
      <p:ext uri="{BB962C8B-B14F-4D97-AF65-F5344CB8AC3E}">
        <p14:creationId xmlns:p14="http://schemas.microsoft.com/office/powerpoint/2010/main" val="50726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Évolution du protocole STP</a:t>
            </a:r>
            <a:r>
              <a:rPr lang="en-US" dirty="0"/>
              <a:t/>
            </a:r>
            <a:br>
              <a:rPr lang="en-US" dirty="0"/>
            </a:br>
            <a:r>
              <a:rPr lang="fr-FR" sz="2400"/>
              <a:t>PortFast et protection BPDU</a:t>
            </a:r>
          </a:p>
        </p:txBody>
      </p:sp>
      <p:sp>
        <p:nvSpPr>
          <p:cNvPr id="5" name="Content Placeholder 4">
            <a:extLst>
              <a:ext uri="{FF2B5EF4-FFF2-40B4-BE49-F238E27FC236}">
                <a16:creationId xmlns:a16="http://schemas.microsoft.com/office/drawing/2014/main" xmlns:c15="http://schemas.microsoft.com/office/drawing/2012/chart" xmlns:c="http://schemas.openxmlformats.org/drawingml/2006/chart" xmlns="" id="{A3DEB9A8-9F1A-B94B-8B6B-ECAE79AA7260}"/>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400">
                <a:solidFill>
                  <a:srgbClr val="000000"/>
                </a:solidFill>
              </a:rPr>
              <a:t>Lorsqu'un périphérique est connecté à un port de commutateur ou lorsqu'un commutateur se met sous tension, le port de commutateur passe par les états d'écoute et d'apprentissage, chaque fois qu'il attend l'expiration de minuteur Forward Delay. Ce délai est de 15 secondes pour chaque état pour un total de 30 secondes. Cela peut présenter un problème pour les clients DHCP qui tentent de découvrir un serveur DHCP car le processus DHCP peut expirer. Le résultat est qu'un client IPv4 ne recevra pas une adresse IPv4 valide.</a:t>
            </a:r>
          </a:p>
          <a:p>
            <a:pPr marL="342900" indent="-342900" algn="l" rtl="0">
              <a:buFont typeface="Arial" panose="020B0604020202020204" pitchFamily="34" charset="0"/>
              <a:buChar char="•"/>
            </a:pPr>
            <a:r>
              <a:rPr lang="fr-FR" sz="1400">
                <a:solidFill>
                  <a:srgbClr val="000000"/>
                </a:solidFill>
              </a:rPr>
              <a:t>Lorsqu'un port de commutateur est configuré avec PortFast, ce port passe immédiatement de l'état de blocage à l'état de transfert, en évitant ainsi le délai de 30 secondes. Vous pouvez utiliser PortFast sur les ports d'accès pour permettre aux périphériques connectés à ces ports d'accéder immédiatement au réseau. PortFast ne doit être utilisé que sur les ports d'accès. Si vous activez PortFast sur un port connecté à un autre commutateur, vous risquez de créer une boucle Spanning Tree. </a:t>
            </a:r>
          </a:p>
          <a:p>
            <a:pPr marL="342900" indent="-342900" algn="l" rtl="0">
              <a:buFont typeface="Arial" panose="020B0604020202020204" pitchFamily="34" charset="0"/>
              <a:buChar char="•"/>
            </a:pPr>
            <a:r>
              <a:rPr lang="fr-FR" sz="1400">
                <a:solidFill>
                  <a:srgbClr val="000000"/>
                </a:solidFill>
              </a:rPr>
              <a:t>Un port de commutateur activé par PortFast ne devrait jamais recevoir de BPDU car cela indiquerait que le commutateur est connecté au port, ce qui pourrait provoquer une boucle Spanning Tree. Les commutateurs Cisco prennent en charge une fonctionnalité appelée protection BPDU. Lorsqu'elle est activée, la protection BPDU place immédiatement le port à l'état errdisabled (erreur désactivée) lors de la réception d'une trame BPDU. Cela protège contre les boucles potentielles en arrêtant efficacement le port. L'administrateur doit remettre manuellement l'interface en service.</a:t>
            </a:r>
          </a:p>
        </p:txBody>
      </p:sp>
    </p:spTree>
    <p:custDataLst>
      <p:tags r:id="rId1"/>
    </p:custDataLst>
    <p:extLst>
      <p:ext uri="{BB962C8B-B14F-4D97-AF65-F5344CB8AC3E}">
        <p14:creationId xmlns:p14="http://schemas.microsoft.com/office/powerpoint/2010/main" val="2806111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c15="http://schemas.microsoft.com/office/drawing/2012/chart" xmlns:c="http://schemas.openxmlformats.org/drawingml/2006/chart" xmlns="" id="{C02AA8F8-1E43-384B-8982-C0BB94049B5C}"/>
              </a:ext>
            </a:extLst>
          </p:cNvPr>
          <p:cNvSpPr>
            <a:spLocks noGrp="1"/>
          </p:cNvSpPr>
          <p:nvPr>
            <p:ph type="title"/>
          </p:nvPr>
        </p:nvSpPr>
        <p:spPr>
          <a:xfrm>
            <a:off x="0" y="0"/>
            <a:ext cx="8345488" cy="731837"/>
          </a:xfrm>
        </p:spPr>
        <p:txBody>
          <a:bodyPr/>
          <a:lstStyle/>
          <a:p>
            <a:pPr rtl="0"/>
            <a:r>
              <a:rPr lang="fr-FR" sz="1600"/>
              <a:t>Évolution du protocole STP</a:t>
            </a:r>
            <a:r>
              <a:rPr lang="en-US" dirty="0"/>
              <a:t/>
            </a:r>
            <a:br>
              <a:rPr lang="en-US" dirty="0"/>
            </a:br>
            <a:r>
              <a:rPr lang="fr-FR" sz="2400"/>
              <a:t>Alternatives au protocole STP </a:t>
            </a:r>
          </a:p>
        </p:txBody>
      </p:sp>
      <p:sp>
        <p:nvSpPr>
          <p:cNvPr id="4" name="Content Placeholder 3">
            <a:extLst>
              <a:ext uri="{FF2B5EF4-FFF2-40B4-BE49-F238E27FC236}">
                <a16:creationId xmlns:a16="http://schemas.microsoft.com/office/drawing/2014/main" xmlns:c15="http://schemas.microsoft.com/office/drawing/2012/chart" xmlns:c="http://schemas.openxmlformats.org/drawingml/2006/chart" xmlns="" id="{8373BCA3-A7F4-BA45-9FB9-02EF718A223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400">
                <a:solidFill>
                  <a:srgbClr val="000000"/>
                </a:solidFill>
              </a:rPr>
              <a:t>Au cours des ans, les organisations ont exigé une plus grande résilience et une plus grande disponibilité dans le réseau local. Les réseaux locaux Ethernet sont passés de quelques commutateurs interconnectés connectés à un seul routeur, à une conception de réseau hiérarchique sophistiquée incluant des commutateurs d'accès, de distribution et de couche centrale.</a:t>
            </a:r>
          </a:p>
          <a:p>
            <a:pPr marL="342900" indent="-342900" algn="l" rtl="0">
              <a:buFont typeface="Arial" panose="020B0604020202020204" pitchFamily="34" charset="0"/>
              <a:buChar char="•"/>
            </a:pPr>
            <a:r>
              <a:rPr lang="fr-FR" sz="1400">
                <a:solidFill>
                  <a:srgbClr val="000000"/>
                </a:solidFill>
              </a:rPr>
              <a:t>Selon l'implémentation, la couche 2 peut inclure non seulement la couche d'accès, mais aussi la couche de distribution ou même les couches cœur de réseau. Ces conceptions peuvent inclure des centaines de commutateurs, avec des centaines ou des milliers de VLAN. Le protocole STP s'est adapté à la redondance et à la complexité accrues grâce à des modifications dans le cadre du RSTP et du MSTP.</a:t>
            </a:r>
          </a:p>
          <a:p>
            <a:pPr marL="342900" indent="-342900" algn="l" rtl="0">
              <a:buFont typeface="Arial" panose="020B0604020202020204" pitchFamily="34" charset="0"/>
              <a:buChar char="•"/>
            </a:pPr>
            <a:r>
              <a:rPr lang="fr-FR" sz="1400">
                <a:solidFill>
                  <a:srgbClr val="000000"/>
                </a:solidFill>
              </a:rPr>
              <a:t>Un aspect important de la conception du réseau est la convergence rapide et prévisible en cas de défaillance ou de modification de la topologie. Spanning tree n'offre pas les mêmes efficacités et prédictions que celles des protocoles de routage de la couche 3.</a:t>
            </a:r>
          </a:p>
          <a:p>
            <a:pPr marL="342900" indent="-342900" algn="l" rtl="0">
              <a:buFont typeface="Arial" panose="020B0604020202020204" pitchFamily="34" charset="0"/>
              <a:buChar char="•"/>
            </a:pPr>
            <a:r>
              <a:rPr lang="fr-FR" sz="1400">
                <a:solidFill>
                  <a:srgbClr val="000000"/>
                </a:solidFill>
              </a:rPr>
              <a:t>Le routage de couche 3 permet des chemins et des boucles redondants dans la topologie, sans bloquer les ports. Pour cette raison, certains environnements sont en cours de transition vers la couche 3 partout, sauf lorsque les périphériques se connectent au commutateur de couche d'accès. En d'autres termes, les connexions entre les commutateurs de couche d'accès et les commutateurs de distribution seraient de couche 3 au lieu de couche 2.</a:t>
            </a:r>
          </a:p>
          <a:p>
            <a:pPr marL="0" indent="0" algn="l"/>
            <a:endParaRPr lang="en-US" sz="1200" dirty="0">
              <a:solidFill>
                <a:srgbClr val="000000"/>
              </a:solidFill>
            </a:endParaRPr>
          </a:p>
        </p:txBody>
      </p:sp>
    </p:spTree>
    <p:custDataLst>
      <p:tags r:id="rId1"/>
    </p:custDataLst>
    <p:extLst>
      <p:ext uri="{BB962C8B-B14F-4D97-AF65-F5344CB8AC3E}">
        <p14:creationId xmlns:p14="http://schemas.microsoft.com/office/powerpoint/2010/main" val="32578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5.4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marL="285750" indent="-285750" rtl="0">
              <a:buFont typeface="Arial" panose="020B0604020202020204" pitchFamily="34" charset="0"/>
              <a:buChar char="•"/>
            </a:pPr>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65E24B21-345D-D846-9DAB-1C01F5B31F94}"/>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200"/>
              <a:t>Les chemins d'accès redondants dans un réseau Ethernet commuté peuvent entraîner à la fois des boucles physiques et logiques de couche 2.</a:t>
            </a:r>
          </a:p>
          <a:p>
            <a:pPr rtl="0">
              <a:spcBef>
                <a:spcPts val="0"/>
              </a:spcBef>
              <a:spcAft>
                <a:spcPts val="0"/>
              </a:spcAft>
              <a:buFont typeface="Arial" panose="020B0604020202020204" pitchFamily="34" charset="0"/>
              <a:buChar char="•"/>
            </a:pPr>
            <a:r>
              <a:rPr lang="fr-FR" sz="1200"/>
              <a:t>Une boucle de couche 2 peut entraîner l'instabilité de la table d'adresses MAC, la saturation des liaisons et une utilisation élevée de processeur sur les commutateurs et les terminaux. Il en résulte que le réseau devient inutilisable. </a:t>
            </a:r>
          </a:p>
          <a:p>
            <a:pPr rtl="0">
              <a:spcBef>
                <a:spcPts val="0"/>
              </a:spcBef>
              <a:spcAft>
                <a:spcPts val="0"/>
              </a:spcAft>
              <a:buFont typeface="Arial" panose="020B0604020202020204" pitchFamily="34" charset="0"/>
              <a:buChar char="•"/>
            </a:pPr>
            <a:r>
              <a:rPr lang="fr-FR" sz="1200"/>
              <a:t>Le protocole STP est un protocole réseau de prévention des boucles qui permet la redondance tout en créant une topologie de couche 2 sans boucle. Sans STP, les boucles de couche 2 peuvent se former, provoquant une boucle infinie de trames de diffusion, de multidiffusion et de monodiffusion inconnues, entraînant la défaillance d'un réseau. </a:t>
            </a:r>
          </a:p>
          <a:p>
            <a:pPr rtl="0">
              <a:spcBef>
                <a:spcPts val="0"/>
              </a:spcBef>
              <a:spcAft>
                <a:spcPts val="0"/>
              </a:spcAft>
              <a:buFont typeface="Arial" panose="020B0604020202020204" pitchFamily="34" charset="0"/>
              <a:buChar char="•"/>
            </a:pPr>
            <a:r>
              <a:rPr lang="fr-FR" sz="1200"/>
              <a:t>En utilisant le STA, STP établit une topologie sans boucle dans un processus en quatre étapes : élection du pont racine, élection des ports racine, élection des ports désignés et élection des ports alternatifs (bloqués). </a:t>
            </a:r>
          </a:p>
          <a:p>
            <a:pPr rtl="0">
              <a:spcBef>
                <a:spcPts val="0"/>
              </a:spcBef>
              <a:spcAft>
                <a:spcPts val="0"/>
              </a:spcAft>
              <a:buFont typeface="Arial" panose="020B0604020202020204" pitchFamily="34" charset="0"/>
              <a:buChar char="•"/>
            </a:pPr>
            <a:r>
              <a:rPr lang="fr-FR" sz="1200"/>
              <a:t>Pendant le fonctionnement de STA et de STP, les commutateurs utilisent des BPDU (Bridge Protocol Data Units) pour partager des informations sur eux-mêmes et sur leurs connexions. Les BPDU permettent de choisir le pont racine, les ports racine, les ports désignés et les ports alternatifs. </a:t>
            </a:r>
          </a:p>
          <a:p>
            <a:pPr rtl="0">
              <a:spcBef>
                <a:spcPts val="0"/>
              </a:spcBef>
              <a:spcAft>
                <a:spcPts val="0"/>
              </a:spcAft>
              <a:buFont typeface="Arial" panose="020B0604020202020204" pitchFamily="34" charset="0"/>
              <a:buChar char="•"/>
            </a:pPr>
            <a:r>
              <a:rPr lang="fr-FR" sz="1200"/>
              <a:t>Lorsque le pont racine a été choisi pour l'instance Spanning Tree, l'algorithme STA détermine des meilleurs chemins possibles vers le pont racine, depuis l'ensemble des destinations du domaine de diffusion. Les informations relatives au chemin, appelées coût du chemin racine interne, sont déterminées en additionnant les coûts de port individuels le long du chemin entre le commutateur et le pont racine. </a:t>
            </a:r>
          </a:p>
          <a:p>
            <a:pPr rtl="0">
              <a:spcBef>
                <a:spcPts val="0"/>
              </a:spcBef>
              <a:spcAft>
                <a:spcPts val="0"/>
              </a:spcAft>
              <a:buFont typeface="Arial" panose="020B0604020202020204" pitchFamily="34" charset="0"/>
              <a:buChar char="•"/>
            </a:pPr>
            <a:r>
              <a:rPr lang="fr-FR" sz="1200"/>
              <a:t>Une fois le pont racine est déterminé, l'algorithme STA sélectionne le port racine. Le port racine est le port le plus proche du pont racine en termes de coûts généraux qui est appelé coût du chemin racine interne. </a:t>
            </a:r>
          </a:p>
          <a:p>
            <a:pPr rtl="0">
              <a:spcBef>
                <a:spcPts val="0"/>
              </a:spcBef>
              <a:spcAft>
                <a:spcPts val="0"/>
              </a:spcAft>
              <a:buFont typeface="Arial" panose="020B0604020202020204" pitchFamily="34" charset="0"/>
              <a:buChar char="•"/>
            </a:pPr>
            <a:r>
              <a:rPr lang="fr-FR" sz="1200"/>
              <a:t>Après que chaque commutateur a sélectionné un port racine, les commutateurs sélectionnent les ports désignés. Le port désigné est un port sur le segment (avec deux commutateurs) qui a le coût du chemin racine interne vers le pont racine. </a:t>
            </a:r>
          </a:p>
          <a:p>
            <a:pPr rtl="0">
              <a:spcBef>
                <a:spcPts val="0"/>
              </a:spcBef>
              <a:spcAft>
                <a:spcPts val="0"/>
              </a:spcAft>
              <a:buFont typeface="Arial" panose="020B0604020202020204" pitchFamily="34" charset="0"/>
              <a:buChar char="•"/>
            </a:pPr>
            <a:r>
              <a:rPr lang="fr-FR" sz="1200"/>
              <a:t>Si un port n'est pas un port racine ou un port désigné, il devient alors un port alternatif (ou de secours). les ports alternatifs et de secours sont à l'état de suppression ou de blocage pour éviter les boucles.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 (Suite)</a:t>
            </a:r>
          </a:p>
        </p:txBody>
      </p:sp>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65E24B21-345D-D846-9DAB-1C01F5B31F94}"/>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200"/>
              <a:t>Lorsqu'un commutateur possède plusieurs chemins d'accès au même coût vers le pont racine, le commutateur détermine un port en utilisant les critères suivants:BID d'émetteur le plus faible, puis priorité de port d'émetteur le plus bas et enfin l'ID de port d'émetteur le plus bas. </a:t>
            </a:r>
          </a:p>
          <a:p>
            <a:pPr rtl="0">
              <a:spcBef>
                <a:spcPts val="0"/>
              </a:spcBef>
              <a:spcAft>
                <a:spcPts val="0"/>
              </a:spcAft>
              <a:buFont typeface="Arial" panose="020B0604020202020204" pitchFamily="34" charset="0"/>
              <a:buChar char="•"/>
            </a:pPr>
            <a:r>
              <a:rPr lang="fr-FR" sz="1200"/>
              <a:t>La convergence STP nécessite trois minuteries: le minuteur hello, le minuteur forward delay et le minuteur max age. </a:t>
            </a:r>
          </a:p>
          <a:p>
            <a:pPr rtl="0">
              <a:spcBef>
                <a:spcPts val="0"/>
              </a:spcBef>
              <a:spcAft>
                <a:spcPts val="0"/>
              </a:spcAft>
              <a:buFont typeface="Arial" panose="020B0604020202020204" pitchFamily="34" charset="0"/>
              <a:buChar char="•"/>
            </a:pPr>
            <a:r>
              <a:rPr lang="fr-FR" sz="1200"/>
              <a:t>Les états de port sont: blocage, écoute, apprentissage, réacheminement et désactivé. </a:t>
            </a:r>
          </a:p>
          <a:p>
            <a:pPr rtl="0">
              <a:spcBef>
                <a:spcPts val="0"/>
              </a:spcBef>
              <a:spcAft>
                <a:spcPts val="0"/>
              </a:spcAft>
              <a:buFont typeface="Arial" panose="020B0604020202020204" pitchFamily="34" charset="0"/>
              <a:buChar char="•"/>
            </a:pPr>
            <a:r>
              <a:rPr lang="fr-FR" sz="1200"/>
              <a:t>Dans les versions PVST de STP, un pont racine est déterminé pour chaque instance Spanning Tree. Il est possible de disposer de plusieurs ponts racine distincts pour différents ensembles de réseaux VLAN.</a:t>
            </a:r>
          </a:p>
          <a:p>
            <a:pPr rtl="0">
              <a:spcBef>
                <a:spcPts val="0"/>
              </a:spcBef>
              <a:spcAft>
                <a:spcPts val="0"/>
              </a:spcAft>
              <a:buFont typeface="Arial" panose="020B0604020202020204" pitchFamily="34" charset="0"/>
              <a:buChar char="•"/>
            </a:pPr>
            <a:r>
              <a:rPr lang="fr-FR" sz="1200"/>
              <a:t>STP est souvent utilisé pour faire référence aux différentes implémentations de spanning tree, telles que RSTP et MSTP. </a:t>
            </a:r>
          </a:p>
          <a:p>
            <a:pPr rtl="0">
              <a:spcBef>
                <a:spcPts val="0"/>
              </a:spcBef>
              <a:spcAft>
                <a:spcPts val="0"/>
              </a:spcAft>
              <a:buFont typeface="Arial" panose="020B0604020202020204" pitchFamily="34" charset="0"/>
              <a:buChar char="•"/>
            </a:pPr>
            <a:r>
              <a:rPr lang="fr-FR" sz="1200"/>
              <a:t>RSTP est une évolution de Spanning Tree qui offre une convergence plus rapide que STP. </a:t>
            </a:r>
          </a:p>
          <a:p>
            <a:pPr rtl="0">
              <a:spcBef>
                <a:spcPts val="0"/>
              </a:spcBef>
              <a:spcAft>
                <a:spcPts val="0"/>
              </a:spcAft>
              <a:buFont typeface="Arial" panose="020B0604020202020204" pitchFamily="34" charset="0"/>
              <a:buChar char="•"/>
            </a:pPr>
            <a:r>
              <a:rPr lang="fr-FR" sz="1200"/>
              <a:t>Les états des ports de RSTP sont mise à l'écart (discarding), apprentissage et acheminement. </a:t>
            </a:r>
          </a:p>
          <a:p>
            <a:pPr rtl="0">
              <a:spcBef>
                <a:spcPts val="0"/>
              </a:spcBef>
              <a:spcAft>
                <a:spcPts val="0"/>
              </a:spcAft>
              <a:buFont typeface="Arial" panose="020B0604020202020204" pitchFamily="34" charset="0"/>
              <a:buChar char="•"/>
            </a:pPr>
            <a:r>
              <a:rPr lang="fr-FR" sz="1200"/>
              <a:t>PVST+ est une version améliorée du protocole STP proposée par Cisco, qui offre une instance Spanning Tree 802.1D séparée pour chaque VLAN configuré dans le réseau. PVST+ prend en charge PortFast, UplinkFast, BackboneFast, la protection BPDU, le filtre BPDU, la protection de racine et la protection de boucle. </a:t>
            </a:r>
          </a:p>
          <a:p>
            <a:pPr rtl="0">
              <a:spcBef>
                <a:spcPts val="0"/>
              </a:spcBef>
              <a:spcAft>
                <a:spcPts val="0"/>
              </a:spcAft>
              <a:buFont typeface="Arial" panose="020B0604020202020204" pitchFamily="34" charset="0"/>
              <a:buChar char="•"/>
            </a:pPr>
            <a:r>
              <a:rPr lang="fr-FR" sz="1200"/>
              <a:t>Les commutateurs Cisco fonctionnant sous IOS 15.0 ou une version ultérieure exécutent PVST+ par défaut. </a:t>
            </a:r>
          </a:p>
          <a:p>
            <a:pPr rtl="0">
              <a:spcBef>
                <a:spcPts val="0"/>
              </a:spcBef>
              <a:spcAft>
                <a:spcPts val="0"/>
              </a:spcAft>
              <a:buFont typeface="Arial" panose="020B0604020202020204" pitchFamily="34" charset="0"/>
              <a:buChar char="•"/>
            </a:pPr>
            <a:r>
              <a:rPr lang="fr-FR" sz="1200"/>
              <a:t>Rapid PVST+ est une version améliorée de RSTP proposée par Cisco qui utilise PVST+ et fournit une instance distincte de 802.1w par VLAN. </a:t>
            </a:r>
          </a:p>
          <a:p>
            <a:pPr rtl="0">
              <a:spcBef>
                <a:spcPts val="0"/>
              </a:spcBef>
              <a:spcAft>
                <a:spcPts val="0"/>
              </a:spcAft>
              <a:buFont typeface="Arial" panose="020B0604020202020204" pitchFamily="34" charset="0"/>
              <a:buChar char="•"/>
            </a:pPr>
            <a:r>
              <a:rPr lang="fr-FR" sz="1200"/>
              <a:t>Lorsqu'un port de commutateur est configuré avec PortFast, ce port passe immédiatement de l'état de blocage à l'état de réacheminement, évitant ainsi les états d'écoute et d'apprentissage STP et un délai de 30 secondes. </a:t>
            </a:r>
          </a:p>
          <a:p>
            <a:pPr rtl="0">
              <a:spcBef>
                <a:spcPts val="0"/>
              </a:spcBef>
              <a:spcAft>
                <a:spcPts val="0"/>
              </a:spcAft>
              <a:buFont typeface="Arial" panose="020B0604020202020204" pitchFamily="34" charset="0"/>
              <a:buChar char="•"/>
            </a:pPr>
            <a:r>
              <a:rPr lang="fr-FR" sz="1200"/>
              <a:t>Vous pouvez utiliser PortFast sur les ports d'accès pour permettre aux appareils connectés à ces ports, tels que les clients DHCP, d'accéder immédiatement au réseau, plutôt que d'attendre que le STP converge sur chaque VLAN. </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35124232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a:t>Check Your Understanding activities </a:t>
            </a:r>
            <a:r>
              <a:rPr lang="fr-FR" b="1" i="1"/>
              <a:t>do not </a:t>
            </a:r>
            <a:r>
              <a:rPr lang="fr-FR"/>
              <a:t>affect student grades.</a:t>
            </a:r>
          </a:p>
          <a:p>
            <a:pPr rtl="0">
              <a:spcBef>
                <a:spcPct val="30000"/>
              </a:spcBef>
              <a:buFont typeface="Arial" panose="020B0604020202020204" pitchFamily="34" charset="0"/>
              <a:buChar char="•"/>
            </a:pPr>
            <a:r>
              <a:rPr lang="fr-FR"/>
              <a:t>There are no separate slides for these activities in the PPT. They are listed in the notes area of the slide that appears before these activities.</a:t>
            </a:r>
          </a:p>
          <a:p>
            <a:pPr>
              <a:spcBef>
                <a:spcPct val="30000"/>
              </a:spcBef>
              <a:buFont typeface="Arial" panose="020B0604020202020204" pitchFamily="34" charset="0"/>
              <a:buChar char="•"/>
            </a:pP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6082000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 (Suite)</a:t>
            </a:r>
          </a:p>
        </p:txBody>
      </p:sp>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65E24B21-345D-D846-9DAB-1C01F5B31F94}"/>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200"/>
              <a:t>Les commutateurs Cisco prennent en charge une fonctionnalité appelée Protection BPDU qui met immédiatement le port du commutateur dans un état désactivé par erreur à la réception de tout BPDU pour se protéger contre les boucles potentielles. </a:t>
            </a:r>
          </a:p>
          <a:p>
            <a:pPr rtl="0">
              <a:spcBef>
                <a:spcPts val="0"/>
              </a:spcBef>
              <a:spcAft>
                <a:spcPts val="0"/>
              </a:spcAft>
              <a:buFont typeface="Arial" panose="020B0604020202020204" pitchFamily="34" charset="0"/>
              <a:buChar char="•"/>
            </a:pPr>
            <a:r>
              <a:rPr lang="fr-FR" sz="1200"/>
              <a:t>Au cours des ans, les réseaux locaux Ethernet sont passés de quelques commutateurs interconnectés, reliés à un seul routeur, à une conception de réseau hiérarchique sophistiquée. Selon l'implémentation, la couche 2 peut inclure non seulement la couche d'accès, mais aussi la couche de distribution ou même les couches cœur de réseau. Ces conceptions peuvent inclure des centaines de commutateurs, avec des centaines ou des milliers de VLAN. Le protocole STP s'est adapté à la redondance et à la complexité accrues grâce à des modifications dans le cadre du RSTP et du MSTP. </a:t>
            </a:r>
          </a:p>
          <a:p>
            <a:pPr rtl="0">
              <a:spcBef>
                <a:spcPts val="0"/>
              </a:spcBef>
              <a:spcAft>
                <a:spcPts val="0"/>
              </a:spcAft>
              <a:buFont typeface="Arial" panose="020B0604020202020204" pitchFamily="34" charset="0"/>
              <a:buChar char="•"/>
            </a:pPr>
            <a:r>
              <a:rPr lang="fr-FR" sz="1200"/>
              <a:t>Le routage de couche 3 permet des chemins et des boucles redondants dans la topologie, sans bloquer les ports. Pour cette raison, certains environnements sont en cours de transition vers la couche 3 partout, sauf lorsque les périphériques se connectent au commutateur de couche d'accès.</a:t>
            </a:r>
          </a:p>
          <a:p>
            <a:pPr>
              <a:spcBef>
                <a:spcPts val="0"/>
              </a:spcBef>
              <a:spcAft>
                <a:spcPts val="0"/>
              </a:spcAft>
              <a:buFont typeface="Arial" panose="020B0604020202020204" pitchFamily="34" charset="0"/>
              <a:buChar char="•"/>
            </a:pPr>
            <a:endParaRPr lang="en-US" sz="1200" dirty="0"/>
          </a:p>
        </p:txBody>
      </p:sp>
    </p:spTree>
    <p:custDataLst>
      <p:tags r:id="rId1"/>
    </p:custDataLst>
    <p:extLst>
      <p:ext uri="{BB962C8B-B14F-4D97-AF65-F5344CB8AC3E}">
        <p14:creationId xmlns:p14="http://schemas.microsoft.com/office/powerpoint/2010/main" val="122246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fr-FR" sz="1400">
                <a:latin typeface="Arial" charset="0"/>
              </a:rPr>
              <a:t>Module 5: STP Concepts</a:t>
            </a:r>
            <a:r>
              <a:rPr lang="en-US" dirty="0">
                <a:latin typeface="Arial" charset="0"/>
              </a:rPr>
              <a:t/>
            </a:r>
            <a:br>
              <a:rPr lang="en-US" dirty="0">
                <a:latin typeface="Arial" charset="0"/>
              </a:rPr>
            </a:br>
            <a:r>
              <a:rPr lang="fr-FR">
                <a:latin typeface="Arial" charset="0"/>
              </a:rPr>
              <a:t>New Terms and Commands</a:t>
            </a:r>
          </a:p>
        </p:txBody>
      </p:sp>
      <p:sp>
        <p:nvSpPr>
          <p:cNvPr id="3" name="Content Placeholder 2">
            <a:extLst>
              <a:ext uri="{FF2B5EF4-FFF2-40B4-BE49-F238E27FC236}">
                <a16:creationId xmlns:a16="http://schemas.microsoft.com/office/drawing/2014/main" xmlns:c15="http://schemas.microsoft.com/office/drawing/2012/chart" xmlns:c="http://schemas.openxmlformats.org/drawingml/2006/chart" xmlns="" id="{CE8C6162-D86A-9644-A0EE-E1EE5E7020B3}"/>
              </a:ext>
            </a:extLst>
          </p:cNvPr>
          <p:cNvSpPr>
            <a:spLocks noGrp="1"/>
          </p:cNvSpPr>
          <p:nvPr>
            <p:ph idx="1"/>
          </p:nvPr>
        </p:nvSpPr>
        <p:spPr>
          <a:xfrm>
            <a:off x="144065" y="798944"/>
            <a:ext cx="3602547" cy="4155319"/>
          </a:xfrm>
        </p:spPr>
        <p:txBody>
          <a:bodyPr/>
          <a:lstStyle/>
          <a:p>
            <a:pPr rtl="0">
              <a:spcBef>
                <a:spcPts val="0"/>
              </a:spcBef>
              <a:spcAft>
                <a:spcPts val="0"/>
              </a:spcAft>
              <a:buFont typeface="Arial" panose="020B0604020202020204" pitchFamily="34" charset="0"/>
              <a:buChar char="•"/>
            </a:pPr>
            <a:r>
              <a:rPr lang="fr-FR" sz="1100" b="1"/>
              <a:t>Spanning Tree Protocol (STP)</a:t>
            </a:r>
          </a:p>
          <a:p>
            <a:pPr rtl="0">
              <a:spcBef>
                <a:spcPts val="0"/>
              </a:spcBef>
              <a:spcAft>
                <a:spcPts val="0"/>
              </a:spcAft>
              <a:buFont typeface="Arial" panose="020B0604020202020204" pitchFamily="34" charset="0"/>
              <a:buChar char="•"/>
            </a:pPr>
            <a:r>
              <a:rPr lang="fr-FR" sz="1100" b="1"/>
              <a:t>Spanning Tree Algorithm (STA)</a:t>
            </a:r>
          </a:p>
          <a:p>
            <a:pPr rtl="0">
              <a:spcBef>
                <a:spcPts val="0"/>
              </a:spcBef>
              <a:spcAft>
                <a:spcPts val="0"/>
              </a:spcAft>
              <a:buFont typeface="Arial" panose="020B0604020202020204" pitchFamily="34" charset="0"/>
              <a:buChar char="•"/>
            </a:pPr>
            <a:r>
              <a:rPr lang="fr-FR" sz="1100" b="1"/>
              <a:t>IEEE 802.1D</a:t>
            </a:r>
          </a:p>
          <a:p>
            <a:pPr rtl="0">
              <a:spcBef>
                <a:spcPts val="0"/>
              </a:spcBef>
              <a:spcAft>
                <a:spcPts val="0"/>
              </a:spcAft>
              <a:buFont typeface="Arial" panose="020B0604020202020204" pitchFamily="34" charset="0"/>
              <a:buChar char="•"/>
            </a:pPr>
            <a:r>
              <a:rPr lang="fr-FR" sz="1100" b="1"/>
              <a:t>IEEE 802.1w</a:t>
            </a:r>
          </a:p>
          <a:p>
            <a:pPr rtl="0">
              <a:spcBef>
                <a:spcPts val="0"/>
              </a:spcBef>
              <a:spcAft>
                <a:spcPts val="0"/>
              </a:spcAft>
              <a:buFont typeface="Arial" panose="020B0604020202020204" pitchFamily="34" charset="0"/>
              <a:buChar char="•"/>
            </a:pPr>
            <a:r>
              <a:rPr lang="fr-FR" sz="1100" b="1"/>
              <a:t>Broadcast Storm</a:t>
            </a:r>
          </a:p>
          <a:p>
            <a:pPr rtl="0">
              <a:spcBef>
                <a:spcPts val="0"/>
              </a:spcBef>
              <a:spcAft>
                <a:spcPts val="0"/>
              </a:spcAft>
              <a:buFont typeface="Arial" panose="020B0604020202020204" pitchFamily="34" charset="0"/>
              <a:buChar char="•"/>
            </a:pPr>
            <a:r>
              <a:rPr lang="fr-FR" sz="1100" b="1"/>
              <a:t>Root Bridge</a:t>
            </a:r>
          </a:p>
          <a:p>
            <a:pPr rtl="0">
              <a:spcBef>
                <a:spcPts val="0"/>
              </a:spcBef>
              <a:spcAft>
                <a:spcPts val="0"/>
              </a:spcAft>
              <a:buFont typeface="Arial" panose="020B0604020202020204" pitchFamily="34" charset="0"/>
              <a:buChar char="•"/>
            </a:pPr>
            <a:r>
              <a:rPr lang="fr-FR" sz="1100" b="1"/>
              <a:t>Root Port </a:t>
            </a:r>
          </a:p>
          <a:p>
            <a:pPr rtl="0">
              <a:spcBef>
                <a:spcPts val="0"/>
              </a:spcBef>
              <a:spcAft>
                <a:spcPts val="0"/>
              </a:spcAft>
              <a:buFont typeface="Arial" panose="020B0604020202020204" pitchFamily="34" charset="0"/>
              <a:buChar char="•"/>
            </a:pPr>
            <a:r>
              <a:rPr lang="fr-FR" sz="1100" b="1"/>
              <a:t>Designated Port</a:t>
            </a:r>
          </a:p>
          <a:p>
            <a:pPr rtl="0">
              <a:spcBef>
                <a:spcPts val="0"/>
              </a:spcBef>
              <a:spcAft>
                <a:spcPts val="0"/>
              </a:spcAft>
              <a:buFont typeface="Arial" panose="020B0604020202020204" pitchFamily="34" charset="0"/>
              <a:buChar char="•"/>
            </a:pPr>
            <a:r>
              <a:rPr lang="fr-FR" sz="1100" b="1"/>
              <a:t>Alternate (Blocked) Port</a:t>
            </a:r>
          </a:p>
          <a:p>
            <a:pPr rtl="0">
              <a:spcBef>
                <a:spcPts val="0"/>
              </a:spcBef>
              <a:spcAft>
                <a:spcPts val="0"/>
              </a:spcAft>
              <a:buFont typeface="Arial" panose="020B0604020202020204" pitchFamily="34" charset="0"/>
              <a:buChar char="•"/>
            </a:pPr>
            <a:r>
              <a:rPr lang="fr-FR" sz="1100" b="1"/>
              <a:t>Learning</a:t>
            </a:r>
          </a:p>
          <a:p>
            <a:pPr rtl="0">
              <a:spcBef>
                <a:spcPts val="0"/>
              </a:spcBef>
              <a:spcAft>
                <a:spcPts val="0"/>
              </a:spcAft>
              <a:buFont typeface="Arial" panose="020B0604020202020204" pitchFamily="34" charset="0"/>
              <a:buChar char="•"/>
            </a:pPr>
            <a:r>
              <a:rPr lang="fr-FR" sz="1100" b="1"/>
              <a:t>Listening</a:t>
            </a:r>
          </a:p>
          <a:p>
            <a:pPr rtl="0">
              <a:spcBef>
                <a:spcPts val="0"/>
              </a:spcBef>
              <a:spcAft>
                <a:spcPts val="0"/>
              </a:spcAft>
              <a:buFont typeface="Arial" panose="020B0604020202020204" pitchFamily="34" charset="0"/>
              <a:buChar char="•"/>
            </a:pPr>
            <a:r>
              <a:rPr lang="fr-FR" sz="1100" b="1"/>
              <a:t>Bridge ID (BID)</a:t>
            </a:r>
          </a:p>
          <a:p>
            <a:pPr rtl="0">
              <a:spcBef>
                <a:spcPts val="0"/>
              </a:spcBef>
              <a:spcAft>
                <a:spcPts val="0"/>
              </a:spcAft>
              <a:buFont typeface="Arial" panose="020B0604020202020204" pitchFamily="34" charset="0"/>
              <a:buChar char="•"/>
            </a:pPr>
            <a:r>
              <a:rPr lang="fr-FR" sz="1100" b="1"/>
              <a:t>Root ID</a:t>
            </a:r>
          </a:p>
          <a:p>
            <a:pPr rtl="0">
              <a:spcBef>
                <a:spcPts val="0"/>
              </a:spcBef>
              <a:spcAft>
                <a:spcPts val="0"/>
              </a:spcAft>
              <a:buFont typeface="Arial" panose="020B0604020202020204" pitchFamily="34" charset="0"/>
              <a:buChar char="•"/>
            </a:pPr>
            <a:r>
              <a:rPr lang="fr-FR" sz="1100" b="1"/>
              <a:t>Bridge Protocol Data Unit (BPDU)</a:t>
            </a:r>
          </a:p>
          <a:p>
            <a:pPr rtl="0">
              <a:spcBef>
                <a:spcPts val="0"/>
              </a:spcBef>
              <a:spcAft>
                <a:spcPts val="0"/>
              </a:spcAft>
              <a:buFont typeface="Arial" panose="020B0604020202020204" pitchFamily="34" charset="0"/>
              <a:buChar char="•"/>
            </a:pPr>
            <a:r>
              <a:rPr lang="fr-FR" sz="1100" b="1"/>
              <a:t>Bridge Priority</a:t>
            </a:r>
          </a:p>
          <a:p>
            <a:pPr rtl="0">
              <a:spcBef>
                <a:spcPts val="0"/>
              </a:spcBef>
              <a:spcAft>
                <a:spcPts val="0"/>
              </a:spcAft>
              <a:buFont typeface="Arial" panose="020B0604020202020204" pitchFamily="34" charset="0"/>
              <a:buChar char="•"/>
            </a:pPr>
            <a:r>
              <a:rPr lang="fr-FR" sz="1100" b="1"/>
              <a:t>Extended System ID</a:t>
            </a:r>
          </a:p>
          <a:p>
            <a:pPr rtl="0">
              <a:spcBef>
                <a:spcPts val="0"/>
              </a:spcBef>
              <a:spcAft>
                <a:spcPts val="0"/>
              </a:spcAft>
              <a:buFont typeface="Arial" panose="020B0604020202020204" pitchFamily="34" charset="0"/>
              <a:buChar char="•"/>
            </a:pPr>
            <a:r>
              <a:rPr lang="fr-FR" sz="1100" b="1"/>
              <a:t>short path cost</a:t>
            </a:r>
          </a:p>
          <a:p>
            <a:pPr rtl="0">
              <a:spcBef>
                <a:spcPts val="0"/>
              </a:spcBef>
              <a:spcAft>
                <a:spcPts val="0"/>
              </a:spcAft>
              <a:buFont typeface="Arial" panose="020B0604020202020204" pitchFamily="34" charset="0"/>
              <a:buChar char="•"/>
            </a:pPr>
            <a:r>
              <a:rPr lang="fr-FR" sz="1100" b="1"/>
              <a:t>long path cost</a:t>
            </a:r>
          </a:p>
          <a:p>
            <a:pPr rtl="0">
              <a:spcBef>
                <a:spcPts val="0"/>
              </a:spcBef>
              <a:spcAft>
                <a:spcPts val="0"/>
              </a:spcAft>
              <a:buFont typeface="Arial" panose="020B0604020202020204" pitchFamily="34" charset="0"/>
              <a:buChar char="•"/>
            </a:pPr>
            <a:r>
              <a:rPr lang="fr-FR" sz="1100" b="1"/>
              <a:t>root path cost</a:t>
            </a:r>
          </a:p>
          <a:p>
            <a:pPr rtl="0">
              <a:spcBef>
                <a:spcPts val="0"/>
              </a:spcBef>
              <a:spcAft>
                <a:spcPts val="0"/>
              </a:spcAft>
              <a:buFont typeface="Arial" panose="020B0604020202020204" pitchFamily="34" charset="0"/>
              <a:buChar char="•"/>
            </a:pPr>
            <a:r>
              <a:rPr lang="fr-FR" sz="1100" b="1"/>
              <a:t>Rapid STP (RSTP)</a:t>
            </a:r>
          </a:p>
          <a:p>
            <a:pPr rtl="0">
              <a:spcBef>
                <a:spcPts val="0"/>
              </a:spcBef>
              <a:spcAft>
                <a:spcPts val="0"/>
              </a:spcAft>
              <a:buFont typeface="Arial" panose="020B0604020202020204" pitchFamily="34" charset="0"/>
              <a:buChar char="•"/>
            </a:pPr>
            <a:r>
              <a:rPr lang="fr-FR" sz="1100" b="1"/>
              <a:t>port priority</a:t>
            </a:r>
          </a:p>
          <a:p>
            <a:pPr rtl="0">
              <a:spcBef>
                <a:spcPts val="0"/>
              </a:spcBef>
              <a:spcAft>
                <a:spcPts val="0"/>
              </a:spcAft>
              <a:buFont typeface="Arial" panose="020B0604020202020204" pitchFamily="34" charset="0"/>
              <a:buChar char="•"/>
            </a:pPr>
            <a:r>
              <a:rPr lang="fr-FR" sz="1100" b="1"/>
              <a:t>Hello timer</a:t>
            </a:r>
          </a:p>
          <a:p>
            <a:pPr>
              <a:spcBef>
                <a:spcPts val="0"/>
              </a:spcBef>
              <a:spcAft>
                <a:spcPts val="0"/>
              </a:spcAft>
              <a:buFont typeface="Arial" panose="020B0604020202020204" pitchFamily="34" charset="0"/>
              <a:buChar char="•"/>
            </a:pPr>
            <a:endParaRPr lang="en-US" sz="1100" b="1" dirty="0"/>
          </a:p>
        </p:txBody>
      </p:sp>
      <p:sp>
        <p:nvSpPr>
          <p:cNvPr id="2" name="TextBox 1">
            <a:extLst>
              <a:ext uri="{FF2B5EF4-FFF2-40B4-BE49-F238E27FC236}">
                <a16:creationId xmlns:a16="http://schemas.microsoft.com/office/drawing/2014/main" xmlns:c15="http://schemas.microsoft.com/office/drawing/2012/chart" xmlns:c="http://schemas.openxmlformats.org/drawingml/2006/chart" xmlns="" id="{645FB8B2-BFC7-4B4A-9CCD-E78B6DB767A1}"/>
              </a:ext>
            </a:extLst>
          </p:cNvPr>
          <p:cNvSpPr txBox="1"/>
          <p:nvPr/>
        </p:nvSpPr>
        <p:spPr>
          <a:xfrm>
            <a:off x="4482988" y="962952"/>
            <a:ext cx="3158237" cy="2292935"/>
          </a:xfrm>
          <a:prstGeom prst="rect">
            <a:avLst/>
          </a:prstGeom>
          <a:noFill/>
        </p:spPr>
        <p:txBody>
          <a:bodyPr wrap="none" rtlCol="0">
            <a:spAutoFit/>
          </a:bodyPr>
          <a:lstStyle/>
          <a:p>
            <a:pPr marL="285750" indent="-285750" rtl="0">
              <a:spcBef>
                <a:spcPts val="0"/>
              </a:spcBef>
              <a:spcAft>
                <a:spcPts val="0"/>
              </a:spcAft>
              <a:buFont typeface="Arial" panose="020B0604020202020204" pitchFamily="34" charset="0"/>
              <a:buChar char="•"/>
            </a:pPr>
            <a:r>
              <a:rPr lang="fr-FR" sz="1100" b="1">
                <a:solidFill>
                  <a:srgbClr val="000000"/>
                </a:solidFill>
              </a:rPr>
              <a:t>Max Age timer</a:t>
            </a:r>
          </a:p>
          <a:p>
            <a:pPr marL="285750" indent="-285750" rtl="0">
              <a:spcBef>
                <a:spcPts val="0"/>
              </a:spcBef>
              <a:spcAft>
                <a:spcPts val="0"/>
              </a:spcAft>
              <a:buFont typeface="Arial" panose="020B0604020202020204" pitchFamily="34" charset="0"/>
              <a:buChar char="•"/>
            </a:pPr>
            <a:r>
              <a:rPr lang="fr-FR" sz="1100" b="1">
                <a:solidFill>
                  <a:srgbClr val="000000"/>
                </a:solidFill>
              </a:rPr>
              <a:t>Forward Delay timers</a:t>
            </a:r>
          </a:p>
          <a:p>
            <a:pPr marL="285750" indent="-285750" rtl="0">
              <a:spcBef>
                <a:spcPts val="0"/>
              </a:spcBef>
              <a:spcAft>
                <a:spcPts val="0"/>
              </a:spcAft>
              <a:buFont typeface="Arial" panose="020B0604020202020204" pitchFamily="34" charset="0"/>
              <a:buChar char="•"/>
            </a:pPr>
            <a:r>
              <a:rPr lang="fr-FR" sz="1100" b="1">
                <a:solidFill>
                  <a:srgbClr val="000000"/>
                </a:solidFill>
              </a:rPr>
              <a:t>Blocking</a:t>
            </a:r>
          </a:p>
          <a:p>
            <a:pPr marL="285750" indent="-285750" rtl="0">
              <a:spcBef>
                <a:spcPts val="0"/>
              </a:spcBef>
              <a:spcAft>
                <a:spcPts val="0"/>
              </a:spcAft>
              <a:buFont typeface="Arial" panose="020B0604020202020204" pitchFamily="34" charset="0"/>
              <a:buChar char="•"/>
            </a:pPr>
            <a:r>
              <a:rPr lang="fr-FR" sz="1100" b="1">
                <a:solidFill>
                  <a:srgbClr val="000000"/>
                </a:solidFill>
              </a:rPr>
              <a:t>Forwarding</a:t>
            </a:r>
          </a:p>
          <a:p>
            <a:pPr marL="285750" indent="-285750" rtl="0">
              <a:spcBef>
                <a:spcPts val="0"/>
              </a:spcBef>
              <a:spcAft>
                <a:spcPts val="0"/>
              </a:spcAft>
              <a:buFont typeface="Arial" panose="020B0604020202020204" pitchFamily="34" charset="0"/>
              <a:buChar char="•"/>
            </a:pPr>
            <a:r>
              <a:rPr lang="fr-FR" sz="1100" b="1">
                <a:solidFill>
                  <a:srgbClr val="000000"/>
                </a:solidFill>
              </a:rPr>
              <a:t>Discarding</a:t>
            </a:r>
          </a:p>
          <a:p>
            <a:pPr marL="285750" indent="-285750" rtl="0">
              <a:spcBef>
                <a:spcPts val="0"/>
              </a:spcBef>
              <a:spcAft>
                <a:spcPts val="0"/>
              </a:spcAft>
              <a:buFont typeface="Arial" panose="020B0604020202020204" pitchFamily="34" charset="0"/>
              <a:buChar char="•"/>
            </a:pPr>
            <a:r>
              <a:rPr lang="fr-FR" sz="1100" b="1">
                <a:solidFill>
                  <a:srgbClr val="000000"/>
                </a:solidFill>
              </a:rPr>
              <a:t>Per-VLAN Spanning Tree (PVST)</a:t>
            </a:r>
          </a:p>
          <a:p>
            <a:pPr marL="285750" indent="-285750" rtl="0">
              <a:spcBef>
                <a:spcPts val="0"/>
              </a:spcBef>
              <a:spcAft>
                <a:spcPts val="0"/>
              </a:spcAft>
              <a:buFont typeface="Arial" panose="020B0604020202020204" pitchFamily="34" charset="0"/>
              <a:buChar char="•"/>
            </a:pPr>
            <a:r>
              <a:rPr lang="fr-FR" sz="1100" b="1">
                <a:solidFill>
                  <a:srgbClr val="000000"/>
                </a:solidFill>
              </a:rPr>
              <a:t>PVST+</a:t>
            </a:r>
          </a:p>
          <a:p>
            <a:pPr marL="285750" indent="-285750" rtl="0">
              <a:spcBef>
                <a:spcPts val="0"/>
              </a:spcBef>
              <a:spcAft>
                <a:spcPts val="0"/>
              </a:spcAft>
              <a:buFont typeface="Arial" panose="020B0604020202020204" pitchFamily="34" charset="0"/>
              <a:buChar char="•"/>
            </a:pPr>
            <a:r>
              <a:rPr lang="fr-FR" sz="1100" b="1">
                <a:solidFill>
                  <a:srgbClr val="000000"/>
                </a:solidFill>
              </a:rPr>
              <a:t>Rapid PVST+</a:t>
            </a:r>
          </a:p>
          <a:p>
            <a:pPr marL="285750" indent="-285750" rtl="0">
              <a:spcBef>
                <a:spcPts val="0"/>
              </a:spcBef>
              <a:spcAft>
                <a:spcPts val="0"/>
              </a:spcAft>
              <a:buFont typeface="Arial" panose="020B0604020202020204" pitchFamily="34" charset="0"/>
              <a:buChar char="•"/>
            </a:pPr>
            <a:r>
              <a:rPr lang="fr-FR" sz="1100" b="1">
                <a:solidFill>
                  <a:srgbClr val="000000"/>
                </a:solidFill>
              </a:rPr>
              <a:t>Multiple Spanning Tree Protocol (MSTP)</a:t>
            </a:r>
          </a:p>
          <a:p>
            <a:pPr marL="285750" indent="-285750" rtl="0">
              <a:spcBef>
                <a:spcPts val="0"/>
              </a:spcBef>
              <a:spcAft>
                <a:spcPts val="0"/>
              </a:spcAft>
              <a:buFont typeface="Arial" panose="020B0604020202020204" pitchFamily="34" charset="0"/>
              <a:buChar char="•"/>
            </a:pPr>
            <a:r>
              <a:rPr lang="fr-FR" sz="1100" b="1">
                <a:solidFill>
                  <a:srgbClr val="000000"/>
                </a:solidFill>
              </a:rPr>
              <a:t>Multiple Spanning Tree (MST)</a:t>
            </a:r>
          </a:p>
          <a:p>
            <a:pPr marL="285750" indent="-285750" rtl="0">
              <a:spcBef>
                <a:spcPts val="0"/>
              </a:spcBef>
              <a:spcAft>
                <a:spcPts val="0"/>
              </a:spcAft>
              <a:buFont typeface="Arial" panose="020B0604020202020204" pitchFamily="34" charset="0"/>
              <a:buChar char="•"/>
            </a:pPr>
            <a:r>
              <a:rPr lang="fr-FR" sz="1100" b="1">
                <a:solidFill>
                  <a:srgbClr val="000000"/>
                </a:solidFill>
              </a:rPr>
              <a:t>PortFast</a:t>
            </a:r>
          </a:p>
          <a:p>
            <a:pPr marL="285750" indent="-285750" rtl="0">
              <a:spcBef>
                <a:spcPts val="0"/>
              </a:spcBef>
              <a:spcAft>
                <a:spcPts val="0"/>
              </a:spcAft>
              <a:buFont typeface="Arial" panose="020B0604020202020204" pitchFamily="34" charset="0"/>
              <a:buChar char="•"/>
            </a:pPr>
            <a:r>
              <a:rPr lang="fr-FR" sz="1100" b="1">
                <a:solidFill>
                  <a:srgbClr val="000000"/>
                </a:solidFill>
              </a:rPr>
              <a:t>BPDU Guard</a:t>
            </a:r>
          </a:p>
          <a:p>
            <a:endParaRPr lang="en-US" sz="1100" dirty="0">
              <a:solidFill>
                <a:srgbClr val="000000"/>
              </a:solidFill>
            </a:endParaRP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5: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85102660"/>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xmlns:c15="http://schemas.microsoft.com/office/drawing/2012/chart" xmlns:c="http://schemas.openxmlformats.org/drawingml/2006/chart" xmlns="" val="20001"/>
                    </a:ext>
                  </a:extLst>
                </a:gridCol>
                <a:gridCol w="1857736">
                  <a:extLst>
                    <a:ext uri="{9D8B030D-6E8A-4147-A177-3AD203B41FA5}">
                      <a16:colId xmlns:a16="http://schemas.microsoft.com/office/drawing/2014/main" xmlns:c15="http://schemas.microsoft.com/office/drawing/2012/chart" xmlns:c="http://schemas.openxmlformats.org/drawingml/2006/chart" xmlns="" val="3156509146"/>
                    </a:ext>
                  </a:extLst>
                </a:gridCol>
                <a:gridCol w="4080076">
                  <a:extLst>
                    <a:ext uri="{9D8B030D-6E8A-4147-A177-3AD203B41FA5}">
                      <a16:colId xmlns:a16="http://schemas.microsoft.com/office/drawing/2014/main" xmlns:c15="http://schemas.microsoft.com/office/drawing/2012/chart" xmlns:c="http://schemas.openxmlformats.org/drawingml/2006/chart" xmlns="" val="20002"/>
                    </a:ext>
                  </a:extLst>
                </a:gridCol>
                <a:gridCol w="1161873">
                  <a:extLst>
                    <a:ext uri="{9D8B030D-6E8A-4147-A177-3AD203B41FA5}">
                      <a16:colId xmlns:a16="http://schemas.microsoft.com/office/drawing/2014/main" xmlns:c15="http://schemas.microsoft.com/office/drawing/2012/chart" xmlns:c="http://schemas.openxmlformats.org/drawingml/2006/chart" xmlns=""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10000"/>
                  </a:ext>
                </a:extLst>
              </a:tr>
              <a:tr h="350784">
                <a:tc>
                  <a:txBody>
                    <a:bodyPr/>
                    <a:lstStyle/>
                    <a:p>
                      <a:pPr algn="ctr" rtl="0"/>
                      <a:r>
                        <a:rPr lang="fr-FR" sz="110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Video</a:t>
                      </a:r>
                    </a:p>
                  </a:txBody>
                  <a:tcPr marL="68580" marR="68580" marT="34290" marB="34290" anchor="ctr"/>
                </a:tc>
                <a:tc>
                  <a:txBody>
                    <a:bodyPr/>
                    <a:lstStyle/>
                    <a:p>
                      <a:pPr rtl="0"/>
                      <a:r>
                        <a:rPr lang="fr-FR" sz="1100">
                          <a:solidFill>
                            <a:srgbClr val="000000"/>
                          </a:solidFill>
                        </a:rPr>
                        <a:t>Observe STP Operation</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10001"/>
                  </a:ext>
                </a:extLst>
              </a:tr>
              <a:tr h="350784">
                <a:tc>
                  <a:txBody>
                    <a:bodyPr/>
                    <a:lstStyle/>
                    <a:p>
                      <a:pPr algn="ctr" rtl="0"/>
                      <a:r>
                        <a:rPr lang="fr-FR" sz="1100">
                          <a:solidFill>
                            <a:srgbClr val="000000"/>
                          </a:solidFill>
                        </a:rPr>
                        <a:t>5.1.9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rtl="0"/>
                      <a:r>
                        <a:rPr lang="fr-FR" sz="1100">
                          <a:solidFill>
                            <a:srgbClr val="000000"/>
                          </a:solidFill>
                        </a:rPr>
                        <a:t>Investigate STP Loop Prevention</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10006"/>
                  </a:ext>
                </a:extLst>
              </a:tr>
              <a:tr h="350784">
                <a:tc>
                  <a:txBody>
                    <a:bodyPr/>
                    <a:lstStyle/>
                    <a:p>
                      <a:pPr algn="ctr" rtl="0"/>
                      <a:r>
                        <a:rPr lang="fr-FR" sz="1100">
                          <a:solidFill>
                            <a:srgbClr val="000000"/>
                          </a:solidFill>
                        </a:rPr>
                        <a:t>5.1.10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Purpose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10008"/>
                  </a:ext>
                </a:extLst>
              </a:tr>
              <a:tr h="350784">
                <a:tc>
                  <a:txBody>
                    <a:bodyPr/>
                    <a:lstStyle/>
                    <a:p>
                      <a:pPr algn="ctr" rtl="0"/>
                      <a:r>
                        <a:rPr lang="fr-FR" sz="1100">
                          <a:solidFill>
                            <a:srgbClr val="000000"/>
                          </a:solidFill>
                        </a:rPr>
                        <a:t>5.2.12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STP Operations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2582900979"/>
                  </a:ext>
                </a:extLst>
              </a:tr>
              <a:tr h="350784">
                <a:tc>
                  <a:txBody>
                    <a:bodyPr/>
                    <a:lstStyle/>
                    <a:p>
                      <a:pPr algn="ctr" rtl="0"/>
                      <a:r>
                        <a:rPr lang="fr-FR" sz="1100">
                          <a:solidFill>
                            <a:srgbClr val="000000"/>
                          </a:solidFill>
                        </a:rPr>
                        <a:t>5.3.6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Evolution of STP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5,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r>
              <a:rPr lang="fr-FR" sz="1400"/>
              <a:t>.</a:t>
            </a:r>
          </a:p>
          <a:p>
            <a:pPr>
              <a:lnSpc>
                <a:spcPct val="85000"/>
              </a:lnSpc>
              <a:spcBef>
                <a:spcPct val="30000"/>
              </a:spcBef>
              <a:buFont typeface="Arial" panose="020B0604020202020204" pitchFamily="34" charset="0"/>
              <a:buChar char="•"/>
            </a:pPr>
            <a:endParaRPr lang="en-US" sz="1400" dirty="0"/>
          </a:p>
          <a:p>
            <a:pPr marL="0" indent="0" rtl="0">
              <a:lnSpc>
                <a:spcPct val="85000"/>
              </a:lnSpc>
              <a:spcBef>
                <a:spcPct val="30000"/>
              </a:spcBef>
              <a:buNone/>
            </a:pPr>
            <a:r>
              <a:rPr lang="fr-FR" sz="1600"/>
              <a:t>Topic 5.1</a:t>
            </a:r>
          </a:p>
          <a:p>
            <a:pPr marL="142875" lvl="1" indent="0" rtl="0">
              <a:lnSpc>
                <a:spcPct val="85000"/>
              </a:lnSpc>
              <a:spcBef>
                <a:spcPct val="30000"/>
              </a:spcBef>
              <a:buNone/>
            </a:pPr>
            <a:r>
              <a:rPr lang="fr-FR" sz="1600"/>
              <a:t>Ask the students or have a class discussion:</a:t>
            </a:r>
          </a:p>
          <a:p>
            <a:pPr lvl="2" rtl="0">
              <a:lnSpc>
                <a:spcPct val="85000"/>
              </a:lnSpc>
              <a:spcBef>
                <a:spcPct val="30000"/>
              </a:spcBef>
            </a:pPr>
            <a:r>
              <a:rPr lang="fr-FR" sz="1600"/>
              <a:t>Do you think the threat of broadcast storms is still present, given modern switching technology?</a:t>
            </a:r>
          </a:p>
          <a:p>
            <a:pPr lvl="2" rtl="0">
              <a:lnSpc>
                <a:spcPct val="85000"/>
              </a:lnSpc>
              <a:spcBef>
                <a:spcPct val="30000"/>
              </a:spcBef>
            </a:pPr>
            <a:r>
              <a:rPr lang="fr-FR" sz="1600"/>
              <a:t>Search the Internet for Radia Perlman’s poem “Algoryme” and read it. Do you think it describes the Spanning Tree Algorithm very well?</a:t>
            </a:r>
          </a:p>
          <a:p>
            <a:pPr>
              <a:lnSpc>
                <a:spcPct val="85000"/>
              </a:lnSpc>
              <a:spcBef>
                <a:spcPct val="30000"/>
              </a:spcBef>
              <a:buFont typeface="Arial" panose="020B0604020202020204" pitchFamily="34" charset="0"/>
              <a:buChar char="•"/>
            </a:pPr>
            <a:endParaRPr lang="en-US" sz="1400" dirty="0"/>
          </a:p>
          <a:p>
            <a:pPr marL="142875" lvl="1" indent="0">
              <a:lnSpc>
                <a:spcPct val="85000"/>
              </a:lnSpc>
              <a:spcBef>
                <a:spcPct val="30000"/>
              </a:spcBef>
              <a:buNone/>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Topic 5.2</a:t>
            </a:r>
          </a:p>
          <a:p>
            <a:pPr marL="142875" lvl="1" indent="0" rtl="0">
              <a:lnSpc>
                <a:spcPct val="85000"/>
              </a:lnSpc>
              <a:spcBef>
                <a:spcPct val="30000"/>
              </a:spcBef>
              <a:buNone/>
            </a:pPr>
            <a:r>
              <a:rPr lang="fr-FR" sz="1600"/>
              <a:t>Ask the students or have a class discussion:</a:t>
            </a:r>
          </a:p>
          <a:p>
            <a:pPr lvl="2" rtl="0">
              <a:lnSpc>
                <a:spcPct val="85000"/>
              </a:lnSpc>
              <a:spcBef>
                <a:spcPct val="30000"/>
              </a:spcBef>
            </a:pPr>
            <a:r>
              <a:rPr lang="fr-FR" sz="1600"/>
              <a:t>How appropriate do you think the standard Spanning Tree timers are for today’s switched networks?</a:t>
            </a:r>
          </a:p>
          <a:p>
            <a:pPr lvl="2" rtl="0">
              <a:lnSpc>
                <a:spcPct val="85000"/>
              </a:lnSpc>
              <a:spcBef>
                <a:spcPct val="30000"/>
              </a:spcBef>
            </a:pPr>
            <a:r>
              <a:rPr lang="fr-FR" sz="1600"/>
              <a:t>How much complexity does Per-VLAN Spanning Tree add to the network?</a:t>
            </a:r>
          </a:p>
          <a:p>
            <a:pPr marL="0" indent="0" rtl="0">
              <a:lnSpc>
                <a:spcPct val="85000"/>
              </a:lnSpc>
              <a:spcBef>
                <a:spcPct val="30000"/>
              </a:spcBef>
              <a:buNone/>
            </a:pPr>
            <a:r>
              <a:rPr lang="fr-FR" sz="1600"/>
              <a:t>Topic 5.3</a:t>
            </a:r>
          </a:p>
          <a:p>
            <a:pPr marL="142875" lvl="1" indent="0" rtl="0">
              <a:lnSpc>
                <a:spcPct val="85000"/>
              </a:lnSpc>
              <a:spcBef>
                <a:spcPct val="30000"/>
              </a:spcBef>
              <a:buNone/>
            </a:pPr>
            <a:r>
              <a:rPr lang="fr-FR" sz="1600"/>
              <a:t>Ask the students or have a class discussion:</a:t>
            </a:r>
          </a:p>
          <a:p>
            <a:pPr lvl="2" rtl="0">
              <a:lnSpc>
                <a:spcPct val="85000"/>
              </a:lnSpc>
              <a:spcBef>
                <a:spcPct val="30000"/>
              </a:spcBef>
            </a:pPr>
            <a:r>
              <a:rPr lang="fr-FR" sz="1600"/>
              <a:t>From your perspective, what significant advantage does RSTP provide over STP?</a:t>
            </a:r>
          </a:p>
          <a:p>
            <a:pPr lvl="2" rtl="0">
              <a:lnSpc>
                <a:spcPct val="85000"/>
              </a:lnSpc>
              <a:spcBef>
                <a:spcPct val="30000"/>
              </a:spcBef>
            </a:pPr>
            <a:r>
              <a:rPr lang="fr-FR" sz="1600"/>
              <a:t>PortFast allows a port to go into forwarding mode immediately. Who benefits the most from this capability?</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5: Concepts du protocole STP</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5400</TotalTime>
  <Words>7492</Words>
  <Application>Microsoft Office PowerPoint</Application>
  <PresentationFormat>On-screen Show (16:9)</PresentationFormat>
  <Paragraphs>524</Paragraphs>
  <Slides>52</Slides>
  <Notes>50</Notes>
  <HiddenSlides>6</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Theme</vt:lpstr>
      <vt:lpstr>Module 5: Concepts du protocole STP</vt:lpstr>
      <vt:lpstr>Instructor Materials – Module 5 Planning Guide</vt:lpstr>
      <vt:lpstr>À quoi s'attendre dans ce module?</vt:lpstr>
      <vt:lpstr>À quoi s'attendre dans ce module (Suite)</vt:lpstr>
      <vt:lpstr>Check Your Understanding</vt:lpstr>
      <vt:lpstr>Module 5: Activities</vt:lpstr>
      <vt:lpstr>Module 5: Best Practices</vt:lpstr>
      <vt:lpstr>Module 5: Best Practices (Cont.)</vt:lpstr>
      <vt:lpstr>Module 5: Concepts du protocole STP</vt:lpstr>
      <vt:lpstr>Objectifs de ce module</vt:lpstr>
      <vt:lpstr>5.1 Objectif du protocole STP</vt:lpstr>
      <vt:lpstr>Objectif du protocole STP Redondance dans les réseaux commutés de couche 2</vt:lpstr>
      <vt:lpstr>Objectif du protocole STP Protocole STP (Spanning Tree Protocol)</vt:lpstr>
      <vt:lpstr>Objectif du protocole STP Recalcul de STP</vt:lpstr>
      <vt:lpstr>Objectif du protocole STP Problèmes liés aux liaisons de commutateur redondantes</vt:lpstr>
      <vt:lpstr>Objectif du protocole STP Boucles de couche 2</vt:lpstr>
      <vt:lpstr>Objectif du protocole STP Tempête de diffusion</vt:lpstr>
      <vt:lpstr>Objectif du protocole STP L’Algorithme Spanning Tree</vt:lpstr>
      <vt:lpstr>Objectif du protocole STP L’Algorithme Spanning Tree (Suite)</vt:lpstr>
      <vt:lpstr>Objectif du protocole STP Vidéo - Observation du fonctionnement du protocole STP</vt:lpstr>
      <vt:lpstr>Objectif du protocole STP Packet Tracer - Investiguer la prévention des boucles de STP</vt:lpstr>
      <vt:lpstr>5.2 Fonctionnement du protocole STP</vt:lpstr>
      <vt:lpstr>Fonctionnement du protocole STP Étapes vers une topologie sans boucle</vt:lpstr>
      <vt:lpstr>Fonctionnement du protocole STP Étapes vers une topologie sans boucle (Suite)</vt:lpstr>
      <vt:lpstr>Fonctionnement du protocole STP 1. Choisir le pont racine</vt:lpstr>
      <vt:lpstr>Fonctionnement du protocole STP Conséquences des ID de pont par défaut</vt:lpstr>
      <vt:lpstr>Fonctionnement du protocole STP Déterminer le coût du chemin racine</vt:lpstr>
      <vt:lpstr>Fonctionnement du protocole STP 2. Choisir les ports racine</vt:lpstr>
      <vt:lpstr>Fonctionnement du protocole STP 3. Choisir les ports désignés</vt:lpstr>
      <vt:lpstr>Fonctionnement du protocole STP 4. Choisir des ports alternatifs (bloqués)</vt:lpstr>
      <vt:lpstr>Fonctionnement du protocole STP Choisir un port racine à partir de plusieurs chemins d'accès au même coût</vt:lpstr>
      <vt:lpstr>Fonctionnement du protocole STP Choisir un port racine à partir de plusieurs chemins d'accès au même coût (Suite)</vt:lpstr>
      <vt:lpstr>Fonctionnement du protocole STP Choisir un port racine à partir de plusieurs chemins d'accès au même coût (Suite)</vt:lpstr>
      <vt:lpstr>Fonctionnement du protocole STP Choisir un port racine à partir de plusieurs chemins d'accès au même coût (Suite)</vt:lpstr>
      <vt:lpstr>Fonctionnement du protocole STP STP minuteurs et les états des ports</vt:lpstr>
      <vt:lpstr>Fonctionnement du protocole STP STP minuteurs et les états des ports (Suite)</vt:lpstr>
      <vt:lpstr>Fonctionnement du protocole STP Détails opérationnels de chaque état du port</vt:lpstr>
      <vt:lpstr>Fonctionnement du protocole STP Spanning Tree par VLAN</vt:lpstr>
      <vt:lpstr>5.3 Évolution du protocole STP</vt:lpstr>
      <vt:lpstr>Évolution du protocole STP Différentes versions de STP</vt:lpstr>
      <vt:lpstr>Évolution du protocole STP Différentes versions de STP (Suite) </vt:lpstr>
      <vt:lpstr>Évolution du protocole STP Concepts du protocole RSTP</vt:lpstr>
      <vt:lpstr>Évolution du protocole STP États de port RSTP et rôles de port</vt:lpstr>
      <vt:lpstr>Évolution du protocole STP États de port RSTP et rôles de port (Suite)</vt:lpstr>
      <vt:lpstr>Évolution du protocole STP PortFast et protection BPDU</vt:lpstr>
      <vt:lpstr>Évolution du protocole STP Alternatives au protocole STP </vt:lpstr>
      <vt:lpstr>5.4 Module pratique et questionnaire</vt:lpstr>
      <vt:lpstr>Module pratique et questionnaire Qu'est-ce que j'ai appris dans ce module?</vt:lpstr>
      <vt:lpstr>Module pratique et questionnaire Qu'est-ce que j'ai appris dans ce module? (Suite)</vt:lpstr>
      <vt:lpstr>Module pratique et questionnaire Qu'est-ce que j'ai appris dans ce module? (Suite)</vt:lpstr>
      <vt:lpstr>Module 5: STP Concepts New Terms and Commands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Rasha Ismail</cp:lastModifiedBy>
  <cp:revision>363</cp:revision>
  <dcterms:created xsi:type="dcterms:W3CDTF">2019-10-18T06:21:22Z</dcterms:created>
  <dcterms:modified xsi:type="dcterms:W3CDTF">2020-08-06T16:33:14Z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